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3.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5.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theme/theme6.xml" ContentType="application/vnd.openxmlformats-officedocument.theme+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7.xml" ContentType="application/vnd.openxmlformats-officedocument.theme+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7" r:id="rId5"/>
    <p:sldMasterId id="2147483795" r:id="rId6"/>
    <p:sldMasterId id="2147483813" r:id="rId7"/>
    <p:sldMasterId id="2147483831" r:id="rId8"/>
    <p:sldMasterId id="2147483838" r:id="rId9"/>
    <p:sldMasterId id="2147483857" r:id="rId10"/>
    <p:sldMasterId id="2147483871" r:id="rId11"/>
  </p:sldMasterIdLst>
  <p:notesMasterIdLst>
    <p:notesMasterId r:id="rId36"/>
  </p:notesMasterIdLst>
  <p:sldIdLst>
    <p:sldId id="256" r:id="rId12"/>
    <p:sldId id="688" r:id="rId13"/>
    <p:sldId id="689" r:id="rId14"/>
    <p:sldId id="690" r:id="rId15"/>
    <p:sldId id="691" r:id="rId16"/>
    <p:sldId id="693" r:id="rId17"/>
    <p:sldId id="610" r:id="rId18"/>
    <p:sldId id="611" r:id="rId19"/>
    <p:sldId id="612" r:id="rId20"/>
    <p:sldId id="613" r:id="rId21"/>
    <p:sldId id="660" r:id="rId22"/>
    <p:sldId id="614" r:id="rId23"/>
    <p:sldId id="645" r:id="rId24"/>
    <p:sldId id="649" r:id="rId25"/>
    <p:sldId id="647" r:id="rId26"/>
    <p:sldId id="662" r:id="rId27"/>
    <p:sldId id="663" r:id="rId28"/>
    <p:sldId id="648" r:id="rId29"/>
    <p:sldId id="664" r:id="rId30"/>
    <p:sldId id="676" r:id="rId31"/>
    <p:sldId id="677" r:id="rId32"/>
    <p:sldId id="678" r:id="rId33"/>
    <p:sldId id="495" r:id="rId34"/>
    <p:sldId id="454" r:id="rId3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688"/>
            <p14:sldId id="689"/>
            <p14:sldId id="690"/>
            <p14:sldId id="691"/>
            <p14:sldId id="693"/>
          </p14:sldIdLst>
        </p14:section>
        <p14:section name="Content" id="{31F9149E-C170-4E61-8C32-78FBFFDAEC9C}">
          <p14:sldIdLst>
            <p14:sldId id="610"/>
            <p14:sldId id="611"/>
            <p14:sldId id="612"/>
            <p14:sldId id="613"/>
            <p14:sldId id="660"/>
            <p14:sldId id="614"/>
            <p14:sldId id="645"/>
            <p14:sldId id="649"/>
            <p14:sldId id="647"/>
            <p14:sldId id="662"/>
            <p14:sldId id="663"/>
            <p14:sldId id="648"/>
            <p14:sldId id="664"/>
            <p14:sldId id="676"/>
            <p14:sldId id="677"/>
            <p14:sldId id="678"/>
          </p14:sldIdLst>
        </p14:section>
        <p14:section name="Exit" id="{26D33BE0-B19C-465D-8801-1598009CC099}">
          <p14:sldIdLst>
            <p14:sldId id="49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312" autoAdjust="0"/>
  </p:normalViewPr>
  <p:slideViewPr>
    <p:cSldViewPr snapToGrid="0">
      <p:cViewPr varScale="1">
        <p:scale>
          <a:sx n="73" d="100"/>
          <a:sy n="73" d="100"/>
        </p:scale>
        <p:origin x="1218" y="60"/>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125" d="100"/>
        <a:sy n="125" d="100"/>
      </p:scale>
      <p:origin x="0" y="-1834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0.xml"/><Relationship Id="rId34" Type="http://schemas.openxmlformats.org/officeDocument/2006/relationships/slide" Target="slides/slide23.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notesMaster" Target="notesMasters/notesMaster1.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s>
</file>

<file path=ppt/media/image1.png>
</file>

<file path=ppt/media/image10.png>
</file>

<file path=ppt/media/image100.png>
</file>

<file path=ppt/media/image101.png>
</file>

<file path=ppt/media/image102.png>
</file>

<file path=ppt/media/image103.png>
</file>

<file path=ppt/media/image104.jpeg>
</file>

<file path=ppt/media/image105.png>
</file>

<file path=ppt/media/image106.png>
</file>

<file path=ppt/media/image107.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3.png>
</file>

<file path=ppt/media/image25.png>
</file>

<file path=ppt/media/image26.png>
</file>

<file path=ppt/media/image27.png>
</file>

<file path=ppt/media/image28.png>
</file>

<file path=ppt/media/image3.png>
</file>

<file path=ppt/media/image31.jpg>
</file>

<file path=ppt/media/image32.jpg>
</file>

<file path=ppt/media/image33.jpeg>
</file>

<file path=ppt/media/image34.jpeg>
</file>

<file path=ppt/media/image36.jpe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jpg>
</file>

<file path=ppt/media/image46.png>
</file>

<file path=ppt/media/image47.jpeg>
</file>

<file path=ppt/media/image48.jpeg>
</file>

<file path=ppt/media/image49.jpeg>
</file>

<file path=ppt/media/image5.png>
</file>

<file path=ppt/media/image50.jpeg>
</file>

<file path=ppt/media/image51.jpeg>
</file>

<file path=ppt/media/image52.png>
</file>

<file path=ppt/media/image53.jpeg>
</file>

<file path=ppt/media/image54.jpeg>
</file>

<file path=ppt/media/image55.png>
</file>

<file path=ppt/media/image56.png>
</file>

<file path=ppt/media/image57.jpeg>
</file>

<file path=ppt/media/image58.png>
</file>

<file path=ppt/media/image59.png>
</file>

<file path=ppt/media/image6.png>
</file>

<file path=ppt/media/image60.jpeg>
</file>

<file path=ppt/media/image62.png>
</file>

<file path=ppt/media/image63.png>
</file>

<file path=ppt/media/image64.gif>
</file>

<file path=ppt/media/image65.png>
</file>

<file path=ppt/media/image66.png>
</file>

<file path=ppt/media/image67.jpg>
</file>

<file path=ppt/media/image68.png>
</file>

<file path=ppt/media/image69.png>
</file>

<file path=ppt/media/image7.png>
</file>

<file path=ppt/media/image70.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9/26/2016</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a:t>Slide</a:t>
            </a:r>
            <a:r>
              <a:rPr lang="en-US" b="1" baseline="0" dirty="0"/>
              <a:t> Objective:</a:t>
            </a:r>
          </a:p>
          <a:p>
            <a:r>
              <a:rPr lang="en-US" dirty="0"/>
              <a:t>Introduce different virtual machine sizes.</a:t>
            </a:r>
            <a:endParaRPr lang="en-US" baseline="0" dirty="0"/>
          </a:p>
          <a:p>
            <a:endParaRPr lang="en-US" baseline="0" dirty="0"/>
          </a:p>
          <a:p>
            <a:r>
              <a:rPr lang="en-US" b="1" baseline="0" dirty="0"/>
              <a:t>Speaker Notes:</a:t>
            </a:r>
            <a:endParaRPr lang="en-US" b="1" dirty="0"/>
          </a:p>
          <a:p>
            <a:pPr marL="0" indent="0">
              <a:buFont typeface="Arial" panose="020B0604020202020204" pitchFamily="34" charset="0"/>
              <a:buNone/>
            </a:pPr>
            <a:r>
              <a:rPr lang="en-US" baseline="0" dirty="0"/>
              <a:t>http://azure.microsoft.com/en-us/pricing/details/virtual-machines/</a:t>
            </a:r>
          </a:p>
          <a:p>
            <a:pPr marL="228600" indent="-228600">
              <a:buFont typeface="Arial" panose="020B0604020202020204" pitchFamily="34" charset="0"/>
              <a:buChar char="•"/>
            </a:pPr>
            <a:endParaRPr lang="en-US" altLang="zh-CN" baseline="0" dirty="0"/>
          </a:p>
          <a:p>
            <a:pPr marL="0" marR="0" indent="0" algn="l" defTabSz="914172"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10</a:t>
            </a:fld>
            <a:endParaRPr lang="en-US" dirty="0"/>
          </a:p>
        </p:txBody>
      </p:sp>
    </p:spTree>
    <p:extLst>
      <p:ext uri="{BB962C8B-B14F-4D97-AF65-F5344CB8AC3E}">
        <p14:creationId xmlns:p14="http://schemas.microsoft.com/office/powerpoint/2010/main" val="12756833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47C584BF-6945-4E60-B2A7-1638FF8EA8EE}" type="slidenum">
              <a:rPr lang="en-US" smtClean="0">
                <a:solidFill>
                  <a:prstClr val="black"/>
                </a:solidFill>
              </a:rPr>
              <a:pPr>
                <a:defRPr/>
              </a:pPr>
              <a:t>11</a:t>
            </a:fld>
            <a:endParaRPr lang="en-US" dirty="0">
              <a:solidFill>
                <a:prstClr val="black"/>
              </a:solidFill>
            </a:endParaRPr>
          </a:p>
        </p:txBody>
      </p:sp>
    </p:spTree>
    <p:extLst>
      <p:ext uri="{BB962C8B-B14F-4D97-AF65-F5344CB8AC3E}">
        <p14:creationId xmlns:p14="http://schemas.microsoft.com/office/powerpoint/2010/main" val="28727921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article provides background information and considerations for using the Azure A8, A9, A10, and A11 instances, also known as </a:t>
            </a:r>
            <a:r>
              <a:rPr lang="en-US" sz="1200" b="0" i="1" kern="1200" dirty="0">
                <a:solidFill>
                  <a:schemeClr val="tx1"/>
                </a:solidFill>
                <a:effectLst/>
                <a:latin typeface="+mn-lt"/>
                <a:ea typeface="+mn-ea"/>
                <a:cs typeface="+mn-cs"/>
              </a:rPr>
              <a:t>compute-</a:t>
            </a:r>
            <a:r>
              <a:rPr lang="en-US" sz="1200" b="0" i="1" kern="1200" dirty="0" err="1">
                <a:solidFill>
                  <a:schemeClr val="tx1"/>
                </a:solidFill>
                <a:effectLst/>
                <a:latin typeface="+mn-lt"/>
                <a:ea typeface="+mn-ea"/>
                <a:cs typeface="+mn-cs"/>
              </a:rPr>
              <a:t>intensive</a:t>
            </a:r>
            <a:r>
              <a:rPr lang="en-US" sz="1200" b="0" i="0" kern="1200" dirty="0" err="1">
                <a:solidFill>
                  <a:schemeClr val="tx1"/>
                </a:solidFill>
                <a:effectLst/>
                <a:latin typeface="+mn-lt"/>
                <a:ea typeface="+mn-ea"/>
                <a:cs typeface="+mn-cs"/>
              </a:rPr>
              <a:t>instances</a:t>
            </a:r>
            <a:r>
              <a:rPr lang="en-US" sz="1200" b="0" i="0" kern="1200" dirty="0">
                <a:solidFill>
                  <a:schemeClr val="tx1"/>
                </a:solidFill>
                <a:effectLst/>
                <a:latin typeface="+mn-lt"/>
                <a:ea typeface="+mn-ea"/>
                <a:cs typeface="+mn-cs"/>
              </a:rPr>
              <a:t>. Key features of these instances include:</a:t>
            </a:r>
          </a:p>
          <a:p>
            <a:r>
              <a:rPr lang="en-US" sz="1200" b="1" i="0" kern="1200" dirty="0">
                <a:solidFill>
                  <a:schemeClr val="tx1"/>
                </a:solidFill>
                <a:effectLst/>
                <a:latin typeface="+mn-lt"/>
                <a:ea typeface="+mn-ea"/>
                <a:cs typeface="+mn-cs"/>
              </a:rPr>
              <a:t>High-performance hardware</a:t>
            </a:r>
            <a:r>
              <a:rPr lang="en-US" sz="1200" b="0" i="0" kern="1200" dirty="0">
                <a:solidFill>
                  <a:schemeClr val="tx1"/>
                </a:solidFill>
                <a:effectLst/>
                <a:latin typeface="+mn-lt"/>
                <a:ea typeface="+mn-ea"/>
                <a:cs typeface="+mn-cs"/>
              </a:rPr>
              <a:t> – The Azure datacenter hardware that runs these instances is designed and optimized for compute-intensive and network-intensive applications, including high-performance computing (HPC) cluster applications, modeling, and simulations.</a:t>
            </a:r>
          </a:p>
          <a:p>
            <a:r>
              <a:rPr lang="en-US" sz="1200" b="1" i="0" kern="1200" dirty="0">
                <a:solidFill>
                  <a:schemeClr val="tx1"/>
                </a:solidFill>
                <a:effectLst/>
                <a:latin typeface="+mn-lt"/>
                <a:ea typeface="+mn-ea"/>
                <a:cs typeface="+mn-cs"/>
              </a:rPr>
              <a:t>RDMA network connection for MPI applications</a:t>
            </a:r>
            <a:r>
              <a:rPr lang="en-US" sz="1200" b="0" i="0" kern="1200" dirty="0">
                <a:solidFill>
                  <a:schemeClr val="tx1"/>
                </a:solidFill>
                <a:effectLst/>
                <a:latin typeface="+mn-lt"/>
                <a:ea typeface="+mn-ea"/>
                <a:cs typeface="+mn-cs"/>
              </a:rPr>
              <a:t> – When configured with the necessary network drivers, the A8 and A9 instances can communicate with other A8 and A9 instances over a low-latency, high-throughput network in Azure that is based on remote direct memory access (RDMA) technology. This feature can boost the performance of applications that use supported Linux or Windows Message Passing Interface (MPI) implementations.</a:t>
            </a:r>
          </a:p>
          <a:p>
            <a:r>
              <a:rPr lang="en-US" sz="1200" b="1" i="0" kern="1200" dirty="0">
                <a:solidFill>
                  <a:schemeClr val="tx1"/>
                </a:solidFill>
                <a:effectLst/>
                <a:latin typeface="+mn-lt"/>
                <a:ea typeface="+mn-ea"/>
                <a:cs typeface="+mn-cs"/>
              </a:rPr>
              <a:t>Support for Linux and Windows HPC clusters</a:t>
            </a:r>
            <a:r>
              <a:rPr lang="en-US" sz="1200" b="0" i="0" kern="1200" dirty="0">
                <a:solidFill>
                  <a:schemeClr val="tx1"/>
                </a:solidFill>
                <a:effectLst/>
                <a:latin typeface="+mn-lt"/>
                <a:ea typeface="+mn-ea"/>
                <a:cs typeface="+mn-cs"/>
              </a:rPr>
              <a:t> – Deploy cluster management and job scheduling software on the A8, A9, A10, and A11 instances in Azure to create a stand-alone HPC cluster or to add capacity to an on-premises cluster. Like other Azure VM sizes, the A8, A9, A10, and A11 instances support standard or custom Windows Server and Linux operating system images or Azure Resource Manager templates in Azure VMs (IaaS), or Azure Guest OS releases in cloud services (PaaS, for Windows Server only).</a:t>
            </a:r>
          </a:p>
          <a:p>
            <a:r>
              <a:rPr lang="en-US" sz="1200" b="0" i="0" kern="1200" dirty="0">
                <a:solidFill>
                  <a:schemeClr val="tx1"/>
                </a:solidFill>
                <a:effectLst/>
                <a:latin typeface="+mn-lt"/>
                <a:ea typeface="+mn-ea"/>
                <a:cs typeface="+mn-cs"/>
              </a:rPr>
              <a:t>NOTE:</a:t>
            </a:r>
          </a:p>
          <a:p>
            <a:r>
              <a:rPr lang="en-US" sz="1200" b="0" i="0" kern="1200" dirty="0">
                <a:solidFill>
                  <a:schemeClr val="tx1"/>
                </a:solidFill>
                <a:effectLst/>
                <a:latin typeface="+mn-lt"/>
                <a:ea typeface="+mn-ea"/>
                <a:cs typeface="+mn-cs"/>
              </a:rPr>
              <a:t>A10 and A11 instances have the same performance optimizations and specifications as the A8 and A9 instances. However, they do not include access to the RDMA network in Azure. They are designed for HPC applications that do not require constant and low-latency communication between nodes, also known as parametric or embarrassingly parallel applications.</a:t>
            </a:r>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14</a:t>
            </a:fld>
            <a:endParaRPr lang="en-US"/>
          </a:p>
        </p:txBody>
      </p:sp>
    </p:spTree>
    <p:extLst>
      <p:ext uri="{BB962C8B-B14F-4D97-AF65-F5344CB8AC3E}">
        <p14:creationId xmlns:p14="http://schemas.microsoft.com/office/powerpoint/2010/main" val="5142954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0" i="0" kern="1200" dirty="0">
                <a:solidFill>
                  <a:schemeClr val="tx1"/>
                </a:solidFill>
                <a:effectLst/>
                <a:latin typeface="+mn-lt"/>
                <a:ea typeface="+mn-ea"/>
                <a:cs typeface="+mn-cs"/>
              </a:rPr>
              <a:t>Dv2-series, a follow-on to the original D-series, features a more powerful CPU. The Dv2-series CPU is about 35% faster than the D-series CPU. It is based on the latest generation 2.4 GHz Intel Xeon® E5-2673 v3 (Haswell) processor, and with the Intel Turbo Boost Technology 2.0, can go up to 3.2 GHz. The Dv2-series has the same memory and disk configurations as the D-series.</a:t>
            </a:r>
            <a:endParaRPr lang="en-US" sz="1000" dirty="0"/>
          </a:p>
        </p:txBody>
      </p:sp>
      <p:sp>
        <p:nvSpPr>
          <p:cNvPr id="4" name="Slide Number Placeholder 3"/>
          <p:cNvSpPr>
            <a:spLocks noGrp="1"/>
          </p:cNvSpPr>
          <p:nvPr>
            <p:ph type="sldNum" sz="quarter" idx="10"/>
          </p:nvPr>
        </p:nvSpPr>
        <p:spPr/>
        <p:txBody>
          <a:bodyPr/>
          <a:lstStyle/>
          <a:p>
            <a:fld id="{2C52CFDC-D2D5-4B9F-BA75-89F771E01AEB}" type="slidenum">
              <a:rPr lang="en-US" smtClean="0"/>
              <a:t>16</a:t>
            </a:fld>
            <a:endParaRPr lang="en-US"/>
          </a:p>
        </p:txBody>
      </p:sp>
    </p:spTree>
    <p:extLst>
      <p:ext uri="{BB962C8B-B14F-4D97-AF65-F5344CB8AC3E}">
        <p14:creationId xmlns:p14="http://schemas.microsoft.com/office/powerpoint/2010/main" val="1811255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DS-series and GS-series VMs can use Premium Storage, which provides high-performance, low-latency storage for I/O intensive workloads. These VMs use solid-state drives (SSDs) to host a virtual machine’s disks and also provide a local SSD disk cache. Premium Storage is available in certain regions. </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8343060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a:defRPr/>
            </a:pPr>
            <a:fld id="{38EEC551-8CDA-4EB6-89BB-2A86C9F091C8}" type="datetime8">
              <a:rPr lang="en-US" smtClean="0">
                <a:solidFill>
                  <a:prstClr val="black"/>
                </a:solidFill>
              </a:rPr>
              <a:pPr>
                <a:defRPr/>
              </a:pPr>
              <a:t>9/26/2016 2:03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a:defRPr/>
            </a:pPr>
            <a:fld id="{B4008EB6-D09E-4580-8CD6-DDB14511944F}" type="slidenum">
              <a:rPr lang="en-US" smtClean="0">
                <a:solidFill>
                  <a:prstClr val="black"/>
                </a:solidFill>
              </a:rPr>
              <a:pPr>
                <a:defRPr/>
              </a:pPr>
              <a:t>20</a:t>
            </a:fld>
            <a:endParaRPr lang="en-US" dirty="0">
              <a:solidFill>
                <a:prstClr val="black"/>
              </a:solidFill>
            </a:endParaRPr>
          </a:p>
        </p:txBody>
      </p:sp>
    </p:spTree>
    <p:extLst>
      <p:ext uri="{BB962C8B-B14F-4D97-AF65-F5344CB8AC3E}">
        <p14:creationId xmlns:p14="http://schemas.microsoft.com/office/powerpoint/2010/main" val="21361606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a:defRPr/>
            </a:pPr>
            <a:fld id="{38EEC551-8CDA-4EB6-89BB-2A86C9F091C8}" type="datetime8">
              <a:rPr lang="en-US" smtClean="0">
                <a:solidFill>
                  <a:prstClr val="black"/>
                </a:solidFill>
              </a:rPr>
              <a:pPr>
                <a:defRPr/>
              </a:pPr>
              <a:t>9/26/2016 2:03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a:defRPr/>
            </a:pPr>
            <a:fld id="{B4008EB6-D09E-4580-8CD6-DDB14511944F}" type="slidenum">
              <a:rPr lang="en-US" smtClean="0">
                <a:solidFill>
                  <a:prstClr val="black"/>
                </a:solidFill>
              </a:rPr>
              <a:pPr>
                <a:defRPr/>
              </a:pPr>
              <a:t>21</a:t>
            </a:fld>
            <a:endParaRPr lang="en-US" dirty="0">
              <a:solidFill>
                <a:prstClr val="black"/>
              </a:solidFill>
            </a:endParaRPr>
          </a:p>
        </p:txBody>
      </p:sp>
    </p:spTree>
    <p:extLst>
      <p:ext uri="{BB962C8B-B14F-4D97-AF65-F5344CB8AC3E}">
        <p14:creationId xmlns:p14="http://schemas.microsoft.com/office/powerpoint/2010/main" val="35987796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a:solidFill>
                  <a:prstClr val="black"/>
                </a:solidFill>
              </a:rPr>
              <a:t>Microsoft Ignite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a:defRPr/>
            </a:pPr>
            <a:fld id="{38EEC551-8CDA-4EB6-89BB-2A86C9F091C8}" type="datetime8">
              <a:rPr lang="en-US" smtClean="0">
                <a:solidFill>
                  <a:prstClr val="black"/>
                </a:solidFill>
              </a:rPr>
              <a:pPr>
                <a:defRPr/>
              </a:pPr>
              <a:t>9/26/2016 2:03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a:defRPr/>
            </a:pPr>
            <a:fld id="{B4008EB6-D09E-4580-8CD6-DDB14511944F}" type="slidenum">
              <a:rPr lang="en-US" smtClean="0">
                <a:solidFill>
                  <a:prstClr val="black"/>
                </a:solidFill>
              </a:rPr>
              <a:pPr>
                <a:defRPr/>
              </a:pPr>
              <a:t>22</a:t>
            </a:fld>
            <a:endParaRPr lang="en-US" dirty="0">
              <a:solidFill>
                <a:prstClr val="black"/>
              </a:solidFill>
            </a:endParaRPr>
          </a:p>
        </p:txBody>
      </p:sp>
    </p:spTree>
    <p:extLst>
      <p:ext uri="{BB962C8B-B14F-4D97-AF65-F5344CB8AC3E}">
        <p14:creationId xmlns:p14="http://schemas.microsoft.com/office/powerpoint/2010/main" val="19822369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9/26/2016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r>
              <a:rPr lang="en-US" altLang="en-US"/>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a:defRPr/>
            </a:pPr>
            <a:fld id="{504B3C87-3D8D-4CFE-9DF8-ACB5F82F8CF7}" type="datetime8">
              <a:rPr lang="en-US" altLang="en-US" smtClean="0"/>
              <a:pPr>
                <a:defRPr/>
              </a:pPr>
              <a:t>9/26/2016 3:37 PM</a:t>
            </a:fld>
            <a:endParaRPr lang="en-US" altLang="en-US"/>
          </a:p>
        </p:txBody>
      </p:sp>
      <p:sp>
        <p:nvSpPr>
          <p:cNvPr id="7" name="Slide Number Placeholder 6"/>
          <p:cNvSpPr>
            <a:spLocks noGrp="1"/>
          </p:cNvSpPr>
          <p:nvPr>
            <p:ph type="sldNum" sz="quarter" idx="13"/>
          </p:nvPr>
        </p:nvSpPr>
        <p:spPr/>
        <p:txBody>
          <a:bodyPr/>
          <a:lstStyle/>
          <a:p>
            <a:pPr>
              <a:defRPr/>
            </a:pPr>
            <a:fld id="{9672FC2E-5954-4E65-BEEE-BF75C4846817}" type="slidenum">
              <a:rPr lang="en-US" altLang="en-US" smtClean="0"/>
              <a:pPr>
                <a:defRPr/>
              </a:pPr>
              <a:t>2</a:t>
            </a:fld>
            <a:endParaRPr lang="en-US" altLang="en-US"/>
          </a:p>
        </p:txBody>
      </p:sp>
    </p:spTree>
    <p:extLst>
      <p:ext uri="{BB962C8B-B14F-4D97-AF65-F5344CB8AC3E}">
        <p14:creationId xmlns:p14="http://schemas.microsoft.com/office/powerpoint/2010/main" val="2438080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2015</a:t>
            </a:r>
          </a:p>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14099" rtl="0" eaLnBrk="0" fontAlgn="base" latinLnBrk="0" hangingPunct="0">
              <a:lnSpc>
                <a:spcPct val="100000"/>
              </a:lnSpc>
              <a:spcBef>
                <a:spcPct val="0"/>
              </a:spcBef>
              <a:spcAft>
                <a:spcPct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9/26/2016 3:37 PM</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1339650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1200"/>
              </a:spcAft>
            </a:pPr>
            <a:r>
              <a:rPr lang="en-US" dirty="0">
                <a:solidFill>
                  <a:srgbClr val="000000"/>
                </a:solidFill>
              </a:rPr>
              <a:t>&gt;85% F500 customers on MS Cloud</a:t>
            </a:r>
          </a:p>
          <a:p>
            <a:pPr>
              <a:spcAft>
                <a:spcPts val="1200"/>
              </a:spcAft>
            </a:pPr>
            <a:r>
              <a:rPr lang="en-US" dirty="0">
                <a:solidFill>
                  <a:srgbClr val="000000"/>
                </a:solidFill>
              </a:rPr>
              <a:t>&gt;3,400 apps in Azure Marketplace</a:t>
            </a:r>
          </a:p>
          <a:p>
            <a:pPr>
              <a:spcAft>
                <a:spcPts val="1200"/>
              </a:spcAft>
            </a:pPr>
            <a:r>
              <a:rPr lang="en-US" dirty="0">
                <a:solidFill>
                  <a:srgbClr val="000000"/>
                </a:solidFill>
              </a:rPr>
              <a:t>30 major certifications and attestations — more than any other major public cloud provider</a:t>
            </a:r>
          </a:p>
          <a:p>
            <a:pPr>
              <a:spcAft>
                <a:spcPts val="1200"/>
              </a:spcAft>
            </a:pPr>
            <a:r>
              <a:rPr lang="en-US" dirty="0">
                <a:solidFill>
                  <a:srgbClr val="000000"/>
                </a:solidFill>
              </a:rPr>
              <a:t>13B authentications supported every week by Azure cloud services</a:t>
            </a:r>
          </a:p>
          <a:p>
            <a:pPr>
              <a:spcAft>
                <a:spcPts val="1200"/>
              </a:spcAft>
            </a:pPr>
            <a:r>
              <a:rPr lang="en-US" dirty="0">
                <a:solidFill>
                  <a:srgbClr val="000000"/>
                </a:solidFill>
              </a:rPr>
              <a:t>1T messages a month are processed using Event Hub</a:t>
            </a:r>
          </a:p>
          <a:p>
            <a:pPr>
              <a:spcAft>
                <a:spcPts val="1200"/>
              </a:spcAft>
            </a:pPr>
            <a:r>
              <a:rPr lang="en-US" dirty="0">
                <a:solidFill>
                  <a:srgbClr val="000000"/>
                </a:solidFill>
              </a:rPr>
              <a:t>&gt;60B ingress events per day worldwide in Even Hub</a:t>
            </a:r>
          </a:p>
          <a:p>
            <a:pPr>
              <a:spcAft>
                <a:spcPts val="1200"/>
              </a:spcAft>
            </a:pPr>
            <a:r>
              <a:rPr lang="en-US" dirty="0">
                <a:solidFill>
                  <a:srgbClr val="000000"/>
                </a:solidFill>
              </a:rPr>
              <a:t>More than 70T storage objects in Azure</a:t>
            </a:r>
          </a:p>
          <a:p>
            <a:pPr>
              <a:spcAft>
                <a:spcPts val="1200"/>
              </a:spcAft>
            </a:pPr>
            <a:r>
              <a:rPr lang="en-US" dirty="0">
                <a:solidFill>
                  <a:srgbClr val="000000"/>
                </a:solidFill>
              </a:rPr>
              <a:t>More than 9M transactions per second processed by Azure Storage (nearly 3x growth YoY)</a:t>
            </a:r>
          </a:p>
          <a:p>
            <a:pPr>
              <a:spcAft>
                <a:spcPts val="1200"/>
              </a:spcAft>
            </a:pPr>
            <a:r>
              <a:rPr lang="en-US" dirty="0">
                <a:solidFill>
                  <a:srgbClr val="000000"/>
                </a:solidFill>
              </a:rPr>
              <a:t>1.5M SQL DBs under management in Azure / Customer usage has increased 7x YoY</a:t>
            </a:r>
          </a:p>
          <a:p>
            <a:pPr>
              <a:spcAft>
                <a:spcPts val="1200"/>
              </a:spcAft>
            </a:pPr>
            <a:r>
              <a:rPr lang="en-US" dirty="0">
                <a:solidFill>
                  <a:srgbClr val="000000"/>
                </a:solidFill>
              </a:rPr>
              <a:t>2.5B logins per week process to Azure SQL DB</a:t>
            </a:r>
          </a:p>
          <a:p>
            <a:pPr>
              <a:spcAft>
                <a:spcPts val="1200"/>
              </a:spcAft>
            </a:pPr>
            <a:r>
              <a:rPr lang="en-US" dirty="0">
                <a:solidFill>
                  <a:srgbClr val="000000"/>
                </a:solidFill>
              </a:rPr>
              <a:t>External Traffic / web site hits (e.g. customer traffic only)- 83.46 billion hits/month</a:t>
            </a:r>
          </a:p>
          <a:p>
            <a:pPr>
              <a:spcAft>
                <a:spcPts val="1200"/>
              </a:spcAft>
            </a:pPr>
            <a:r>
              <a:rPr lang="en-US" dirty="0">
                <a:solidFill>
                  <a:srgbClr val="000000"/>
                </a:solidFill>
              </a:rPr>
              <a:t>Total Sites/Apps (customer sites only) – 664k</a:t>
            </a:r>
          </a:p>
          <a:p>
            <a:pPr>
              <a:spcAft>
                <a:spcPts val="1200"/>
              </a:spcAft>
            </a:pPr>
            <a:r>
              <a:rPr lang="en-US" dirty="0">
                <a:solidFill>
                  <a:srgbClr val="000000"/>
                </a:solidFill>
              </a:rPr>
              <a:t>3.4M Developers registered with Visual Studio Online</a:t>
            </a:r>
          </a:p>
          <a:p>
            <a:pPr>
              <a:lnSpc>
                <a:spcPct val="90000"/>
              </a:lnSpc>
              <a:spcAft>
                <a:spcPts val="1200"/>
              </a:spcAft>
            </a:pPr>
            <a:endParaRPr lang="en-US" sz="1050" dirty="0">
              <a:solidFill>
                <a:srgbClr val="000000"/>
              </a:solidFill>
            </a:endParaRPr>
          </a:p>
          <a:p>
            <a:endParaRPr lang="en-US" dirty="0"/>
          </a:p>
        </p:txBody>
      </p:sp>
      <p:sp>
        <p:nvSpPr>
          <p:cNvPr id="4" name="Header Placeholder 3"/>
          <p:cNvSpPr>
            <a:spLocks noGrp="1"/>
          </p:cNvSpPr>
          <p:nvPr>
            <p:ph type="hdr" sz="quarter" idx="10"/>
          </p:nvPr>
        </p:nvSpPr>
        <p:spPr/>
        <p:txBody>
          <a:bodyPr/>
          <a:lstStyle/>
          <a:p>
            <a:pPr marL="0" marR="0" lvl="0" indent="0" algn="l" defTabSz="95046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2015</a:t>
            </a:r>
          </a:p>
          <a:p>
            <a:pPr marL="0" marR="0" lvl="0" indent="0" algn="l" defTabSz="950464"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base" latinLnBrk="0" hangingPunct="0">
              <a:lnSpc>
                <a:spcPct val="100000"/>
              </a:lnSpc>
              <a:spcBef>
                <a:spcPct val="0"/>
              </a:spcBef>
              <a:spcAft>
                <a:spcPct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anose="020B0502040204020203" pitchFamily="34" charset="0"/>
                <a:ea typeface="Segoe UI" pitchFamily="34" charset="0"/>
                <a:cs typeface="Segoe UI" panose="020B0502040204020203"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anose="020B0502040204020203" pitchFamily="34" charset="0"/>
              <a:ea typeface="Segoe UI" pitchFamily="34" charset="0"/>
              <a:cs typeface="Segoe UI" panose="020B0502040204020203" pitchFamily="34" charset="0"/>
            </a:endParaRP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9/26/2016 3:37 PM</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4245522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dirty="0"/>
              <a:t>$1B in Revenue (compared to XX 3 years ago)</a:t>
            </a:r>
          </a:p>
          <a:p>
            <a:r>
              <a:rPr lang="en-US" sz="900" b="0" dirty="0"/>
              <a:t>Only vendor as a leader in all 4 Gartner Cloud Infrastructure MQ's</a:t>
            </a:r>
          </a:p>
          <a:p>
            <a:r>
              <a:rPr lang="en-US" sz="900" b="0" dirty="0"/>
              <a:t>&gt;90K new customer subscriptions / month</a:t>
            </a:r>
          </a:p>
          <a:p>
            <a:r>
              <a:rPr lang="en-US" sz="900" b="0" dirty="0"/>
              <a:t>80% of Fortune 500 customers use MS Cloud (or 58% use Azure)</a:t>
            </a:r>
          </a:p>
          <a:p>
            <a:r>
              <a:rPr lang="en-US" sz="900" b="0" dirty="0"/>
              <a:t>23 regions announced globally, over 2x the number of AWS regions and 8x Google (3 Regions). </a:t>
            </a:r>
          </a:p>
          <a:p>
            <a:r>
              <a:rPr lang="en-US" sz="900" b="0" dirty="0"/>
              <a:t>One of the largest networks in the world. We connect to over 1700 networks and have 1.4M miles of fiber in our datacenters</a:t>
            </a:r>
          </a:p>
          <a:p>
            <a:r>
              <a:rPr lang="en-US" sz="900" b="0" dirty="0"/>
              <a:t>Azure has 22 major certifications and attestations-- more than any other major public cloud provider</a:t>
            </a:r>
          </a:p>
          <a:p>
            <a:endParaRPr lang="en-US" sz="900" b="1" dirty="0"/>
          </a:p>
          <a:p>
            <a:endParaRPr lang="en-US" sz="900" b="1" dirty="0"/>
          </a:p>
          <a:p>
            <a:r>
              <a:rPr lang="en-US" sz="900" b="1" dirty="0"/>
              <a:t>Microsoft a Leader in Gartner Magic Quadrants</a:t>
            </a:r>
          </a:p>
          <a:p>
            <a:pPr marL="285750" indent="-285750">
              <a:buFont typeface="Arial" panose="020B0604020202020204" pitchFamily="34" charset="0"/>
              <a:buChar char="•"/>
            </a:pPr>
            <a:r>
              <a:rPr lang="en-US" sz="900" dirty="0"/>
              <a:t>Cloud Infrastructure as a Service (May 2015)</a:t>
            </a:r>
          </a:p>
          <a:p>
            <a:pPr marL="285750" indent="-285750">
              <a:buFont typeface="Arial" panose="020B0604020202020204" pitchFamily="34" charset="0"/>
              <a:buChar char="•"/>
            </a:pPr>
            <a:r>
              <a:rPr lang="en-US" sz="900" dirty="0"/>
              <a:t>Application Platform as a Service (March 2015)</a:t>
            </a:r>
          </a:p>
          <a:p>
            <a:pPr marL="285750" indent="-285750">
              <a:buFont typeface="Arial" panose="020B0604020202020204" pitchFamily="34" charset="0"/>
              <a:buChar char="•"/>
            </a:pPr>
            <a:r>
              <a:rPr lang="en-US" sz="900" dirty="0"/>
              <a:t>Public Cloud Storage Services(June 2015)</a:t>
            </a:r>
          </a:p>
          <a:p>
            <a:pPr marL="285750" indent="-285750">
              <a:buFont typeface="Arial" panose="020B0604020202020204" pitchFamily="34" charset="0"/>
              <a:buChar char="•"/>
            </a:pPr>
            <a:r>
              <a:rPr lang="en-US" sz="900" dirty="0"/>
              <a:t>X86 Server Virtualization(July 2014)</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900" dirty="0"/>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900" b="1" dirty="0"/>
              <a:t>IDC predicts that 65% of enterprises will commit to hybrid cloud before 2016</a:t>
            </a:r>
            <a:endParaRPr lang="en-US" sz="1000" b="1" dirty="0"/>
          </a:p>
          <a:p>
            <a:pPr marL="285750" indent="-285750">
              <a:buFont typeface="Arial" panose="020B0604020202020204" pitchFamily="34" charset="0"/>
              <a:buChar char="•"/>
            </a:pPr>
            <a:endParaRPr lang="en-US" sz="900" dirty="0"/>
          </a:p>
          <a:p>
            <a:pPr lvl="0"/>
            <a:r>
              <a:rPr lang="en-US" sz="900" b="1" kern="1200" dirty="0">
                <a:solidFill>
                  <a:schemeClr val="tx1"/>
                </a:solidFill>
                <a:effectLst/>
                <a:latin typeface="Segoe UI Light" pitchFamily="34" charset="0"/>
                <a:ea typeface="+mn-ea"/>
                <a:cs typeface="+mn-cs"/>
              </a:rPr>
              <a:t>Equifax (CPS – US)</a:t>
            </a:r>
            <a:r>
              <a:rPr lang="en-US" sz="900" b="1" kern="1200" baseline="0" dirty="0">
                <a:solidFill>
                  <a:schemeClr val="tx1"/>
                </a:solidFill>
                <a:effectLst/>
                <a:latin typeface="Segoe UI Light" pitchFamily="34" charset="0"/>
                <a:ea typeface="+mn-ea"/>
                <a:cs typeface="+mn-cs"/>
              </a:rPr>
              <a:t> </a:t>
            </a:r>
          </a:p>
          <a:p>
            <a:pPr marL="171450" lvl="0" indent="-171450">
              <a:buFont typeface="Arial" panose="020B0604020202020204" pitchFamily="34" charset="0"/>
              <a:buChar char="•"/>
            </a:pPr>
            <a:r>
              <a:rPr lang="en-US" sz="900" b="0" kern="1200" baseline="0" dirty="0">
                <a:solidFill>
                  <a:schemeClr val="tx1"/>
                </a:solidFill>
                <a:effectLst/>
                <a:latin typeface="Segoe UI Light" pitchFamily="34" charset="0"/>
                <a:ea typeface="+mn-ea"/>
                <a:cs typeface="+mn-cs"/>
              </a:rPr>
              <a:t>details to come from Mark Jewett </a:t>
            </a:r>
            <a:endParaRPr lang="en-US" sz="900" b="0" kern="1200" dirty="0">
              <a:solidFill>
                <a:schemeClr val="tx1"/>
              </a:solidFill>
              <a:effectLst/>
              <a:latin typeface="Segoe UI Light" pitchFamily="34" charset="0"/>
              <a:ea typeface="+mn-ea"/>
              <a:cs typeface="+mn-cs"/>
            </a:endParaRPr>
          </a:p>
          <a:p>
            <a:pPr lvl="0"/>
            <a:endParaRPr lang="en-US" sz="900" kern="1200" dirty="0">
              <a:solidFill>
                <a:schemeClr val="tx1"/>
              </a:solidFill>
              <a:effectLst/>
              <a:latin typeface="Segoe UI Light" pitchFamily="34" charset="0"/>
              <a:ea typeface="+mn-ea"/>
              <a:cs typeface="+mn-cs"/>
            </a:endParaRPr>
          </a:p>
          <a:p>
            <a:r>
              <a:rPr lang="en-US" sz="900" b="1" kern="1200" dirty="0">
                <a:solidFill>
                  <a:schemeClr val="tx1"/>
                </a:solidFill>
                <a:effectLst/>
                <a:latin typeface="Segoe UI Light" pitchFamily="34" charset="0"/>
                <a:ea typeface="+mn-ea"/>
                <a:cs typeface="+mn-cs"/>
              </a:rPr>
              <a:t>Garuda: (Linux</a:t>
            </a:r>
            <a:r>
              <a:rPr lang="en-US" sz="900" b="1" kern="1200" baseline="0" dirty="0">
                <a:solidFill>
                  <a:schemeClr val="tx1"/>
                </a:solidFill>
                <a:effectLst/>
                <a:latin typeface="Segoe UI Light" pitchFamily="34" charset="0"/>
                <a:ea typeface="+mn-ea"/>
                <a:cs typeface="+mn-cs"/>
              </a:rPr>
              <a:t> – APAC)</a:t>
            </a:r>
            <a:endParaRPr lang="en-US" sz="900" b="1" kern="1200" dirty="0">
              <a:solidFill>
                <a:schemeClr val="tx1"/>
              </a:solidFill>
              <a:effectLst/>
              <a:latin typeface="Segoe UI Light" pitchFamily="34" charset="0"/>
              <a:ea typeface="+mn-ea"/>
              <a:cs typeface="+mn-cs"/>
            </a:endParaRPr>
          </a:p>
          <a:p>
            <a:pPr marL="171450" lvl="0"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Garuda is Indonesia's national airline. They had a locally hosted e-Commerce web application built on open source technologies (PHP, MySQL and Linux Cent-OS Linux) that experienced repeated crashes and security breaches</a:t>
            </a:r>
          </a:p>
          <a:p>
            <a:pPr marL="171450" lvl="0"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Azure team stepped in and helped them lift and shift their solution to Azure in two weeks, without the need to re-architect their solution.</a:t>
            </a:r>
          </a:p>
          <a:p>
            <a:pPr marL="171450" lvl="0"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68% of the total consumption revenue(~400K) comes from OSS running on Azure</a:t>
            </a:r>
          </a:p>
          <a:p>
            <a:r>
              <a:rPr lang="en-US" sz="900" kern="1200" dirty="0">
                <a:solidFill>
                  <a:schemeClr val="tx1"/>
                </a:solidFill>
                <a:effectLst/>
                <a:latin typeface="Segoe UI Light" pitchFamily="34" charset="0"/>
                <a:ea typeface="+mn-ea"/>
                <a:cs typeface="+mn-cs"/>
              </a:rPr>
              <a:t> </a:t>
            </a:r>
          </a:p>
          <a:p>
            <a:r>
              <a:rPr lang="en-US" sz="900" b="1" kern="1200" dirty="0">
                <a:solidFill>
                  <a:schemeClr val="tx1"/>
                </a:solidFill>
                <a:effectLst/>
                <a:latin typeface="Segoe UI Light" pitchFamily="34" charset="0"/>
                <a:ea typeface="+mn-ea"/>
                <a:cs typeface="+mn-cs"/>
              </a:rPr>
              <a:t>Tax Authority of Mexico (IaaS</a:t>
            </a:r>
            <a:r>
              <a:rPr lang="en-US" sz="900" b="1" kern="1200" baseline="0" dirty="0">
                <a:solidFill>
                  <a:schemeClr val="tx1"/>
                </a:solidFill>
                <a:effectLst/>
                <a:latin typeface="Segoe UI Light" pitchFamily="34" charset="0"/>
                <a:ea typeface="+mn-ea"/>
                <a:cs typeface="+mn-cs"/>
              </a:rPr>
              <a:t> – LATAM) </a:t>
            </a:r>
            <a:r>
              <a:rPr lang="en-US" sz="900" b="1" kern="1200" dirty="0">
                <a:solidFill>
                  <a:schemeClr val="tx1"/>
                </a:solidFill>
                <a:effectLst/>
                <a:latin typeface="Segoe UI Light" pitchFamily="34" charset="0"/>
                <a:ea typeface="+mn-ea"/>
                <a:cs typeface="+mn-cs"/>
              </a:rPr>
              <a:t>(SAT)</a:t>
            </a:r>
          </a:p>
          <a:p>
            <a:pPr marL="171450" lvl="0"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The Tax Authority of Mexico is the government entity responsible for collecting taxes from 46,3 million taxpayers in Mexico.</a:t>
            </a:r>
          </a:p>
          <a:p>
            <a:pPr marL="171450" lvl="0"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The Tax Authority of Mexico (SAT) wanted to upgrade its technology infrastructure to serve the growing demands of 40 million taxpayers who, as a result of changes to local legislation, had to interact electronically with the entity. SAT shifted to the cloud, using Microsoft Azure and other technologies to improve online service levels for citizens and businesses, increase tax control and tax collection, and reduce processing time and tax evasion</a:t>
            </a:r>
          </a:p>
          <a:p>
            <a:pPr marL="171450" lvl="0"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SAT wanted to replace its outdated systems and use new IT tools to establish more efficient, modern management processes for increasing tax collection, reducing tax evasion, supporting high data flows, serving hundreds of thousands of employees and taxpayers in simultaneous sessions, and offering those users better service through a simple tax-payment platform.</a:t>
            </a:r>
          </a:p>
          <a:p>
            <a:pPr marL="171450" lvl="0"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By using Microsoft Azure, SAT has been able to establish a modern technology environment that offers multiple online services simultaneously to millions of Mexicans, who must make transactions related to tax payment.</a:t>
            </a:r>
          </a:p>
          <a:p>
            <a:pPr marL="171450" lvl="0"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SAT works with AWS, IBM, Oracle, and others as part of their multi-vendor strategy. The account team (Raul Flores) having gained the trusted relationship with CIO was able to showcase the power and impact of Azure over other competitive technologies to win this deal</a:t>
            </a:r>
          </a:p>
          <a:p>
            <a:pPr lvl="0"/>
            <a:endParaRPr lang="de-DE" sz="900" b="1" kern="1200" dirty="0">
              <a:solidFill>
                <a:schemeClr val="tx1"/>
              </a:solidFill>
              <a:effectLst/>
              <a:latin typeface="Segoe UI Light" pitchFamily="34" charset="0"/>
              <a:ea typeface="+mn-ea"/>
              <a:cs typeface="+mn-cs"/>
            </a:endParaRPr>
          </a:p>
          <a:p>
            <a:endParaRPr lang="en-US" dirty="0"/>
          </a:p>
          <a:p>
            <a:pPr marL="0" marR="0" lvl="1"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2015</a:t>
            </a:r>
          </a:p>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9/26/2016 3:37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84319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9054456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Objectives:</a:t>
            </a:r>
          </a:p>
          <a:p>
            <a:r>
              <a:rPr lang="en-US" b="0" baseline="0" dirty="0"/>
              <a:t>High-level selling points of virtual machines.</a:t>
            </a:r>
          </a:p>
          <a:p>
            <a:endParaRPr lang="en-US" b="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Speaker Notes:</a:t>
            </a:r>
          </a:p>
          <a:p>
            <a:pPr marL="171450" indent="-171450">
              <a:buFont typeface="Arial" panose="020B0604020202020204" pitchFamily="34" charset="0"/>
              <a:buChar char="•"/>
            </a:pPr>
            <a:r>
              <a:rPr lang="en-US" dirty="0"/>
              <a:t>Both</a:t>
            </a:r>
            <a:r>
              <a:rPr lang="en-US" baseline="0" dirty="0"/>
              <a:t> Linux and Windows are supported. It’s important to reiterate on this as many developers are still not aware of this.</a:t>
            </a:r>
          </a:p>
          <a:p>
            <a:pPr marL="171450" indent="-171450">
              <a:buFont typeface="Arial" panose="020B0604020202020204" pitchFamily="34" charset="0"/>
              <a:buChar char="•"/>
            </a:pPr>
            <a:r>
              <a:rPr lang="en-US" baseline="0" dirty="0"/>
              <a:t>Mention scaling at enterprise level using DSC, Puppet or Chef.</a:t>
            </a:r>
          </a:p>
          <a:p>
            <a:pPr marL="171450" indent="-171450">
              <a:buFont typeface="Arial" panose="020B0604020202020204" pitchFamily="34" charset="0"/>
              <a:buChar char="•"/>
            </a:pPr>
            <a:r>
              <a:rPr lang="en-US" baseline="0" dirty="0"/>
              <a:t>Emphasize on the openness – we are not forcing your to lock on Microsoft technologies. Instead, Azure is more open than ever. You can leverage your existing skills, tools and services, and Azure is providing more and more first-class supports for them.</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835473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a:t>Slide</a:t>
            </a:r>
            <a:r>
              <a:rPr lang="en-US" b="1" baseline="0" dirty="0"/>
              <a:t> Objective:</a:t>
            </a:r>
          </a:p>
          <a:p>
            <a:r>
              <a:rPr lang="en-US" dirty="0"/>
              <a:t>Explain</a:t>
            </a:r>
            <a:r>
              <a:rPr lang="en-US" baseline="0" dirty="0"/>
              <a:t> workflow for provisioning VMs in the cloud </a:t>
            </a:r>
          </a:p>
          <a:p>
            <a:endParaRPr lang="en-US" baseline="0" dirty="0"/>
          </a:p>
          <a:p>
            <a:r>
              <a:rPr lang="en-US" b="1" baseline="0" dirty="0"/>
              <a:t>Speaker Notes:</a:t>
            </a:r>
            <a:endParaRPr lang="en-US" b="1" dirty="0"/>
          </a:p>
          <a:p>
            <a:pPr marL="171450" indent="-171450">
              <a:buFont typeface="Arial" panose="020B0604020202020204" pitchFamily="34" charset="0"/>
              <a:buChar char="•"/>
            </a:pPr>
            <a:r>
              <a:rPr lang="en-US" baseline="0" dirty="0"/>
              <a:t>You have three methods of starting this process: Build a VM from the portal, from the command line OR programmatically calling the REST API. </a:t>
            </a:r>
          </a:p>
          <a:p>
            <a:pPr marL="171450" indent="-171450">
              <a:buFont typeface="Arial" panose="020B0604020202020204" pitchFamily="34" charset="0"/>
              <a:buChar char="•"/>
            </a:pPr>
            <a:r>
              <a:rPr lang="en-US" baseline="0" dirty="0"/>
              <a:t>Once your choice of provisioning is made you will need to select the image and instance size to start from. </a:t>
            </a:r>
          </a:p>
          <a:p>
            <a:pPr marL="171450" indent="-171450">
              <a:buFont typeface="Arial" panose="020B0604020202020204" pitchFamily="34" charset="0"/>
              <a:buChar char="•"/>
            </a:pPr>
            <a:r>
              <a:rPr lang="en-US" baseline="0" dirty="0"/>
              <a:t>The newly created disk will be stored in blob storage and your machine will boot.</a:t>
            </a:r>
            <a:endParaRPr lang="en-US" dirty="0"/>
          </a:p>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8</a:t>
            </a:fld>
            <a:endParaRPr lang="en-US" dirty="0"/>
          </a:p>
        </p:txBody>
      </p:sp>
    </p:spTree>
    <p:extLst>
      <p:ext uri="{BB962C8B-B14F-4D97-AF65-F5344CB8AC3E}">
        <p14:creationId xmlns:p14="http://schemas.microsoft.com/office/powerpoint/2010/main" val="2178349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a:t>Slide</a:t>
            </a:r>
            <a:r>
              <a:rPr lang="en-US" b="1" baseline="0" dirty="0"/>
              <a:t> Objective:</a:t>
            </a:r>
          </a:p>
          <a:p>
            <a:r>
              <a:rPr lang="en-US" dirty="0"/>
              <a:t>Explain</a:t>
            </a:r>
            <a:r>
              <a:rPr lang="en-US" baseline="0" dirty="0"/>
              <a:t> a wide variety of images that you can choose from.</a:t>
            </a:r>
          </a:p>
          <a:p>
            <a:endParaRPr lang="en-US" baseline="0" dirty="0"/>
          </a:p>
          <a:p>
            <a:r>
              <a:rPr lang="en-US" b="1" baseline="0" dirty="0"/>
              <a:t>Speaker Notes:</a:t>
            </a:r>
            <a:endParaRPr lang="en-US" b="1" dirty="0"/>
          </a:p>
          <a:p>
            <a:pPr marL="228600" indent="-228600">
              <a:buFont typeface="+mj-lt"/>
              <a:buAutoNum type="arabicPeriod"/>
            </a:pPr>
            <a:r>
              <a:rPr lang="en-US" dirty="0"/>
              <a:t>First</a:t>
            </a:r>
            <a:r>
              <a:rPr lang="en-US" baseline="0" dirty="0"/>
              <a:t> of all, you can choose from different Windows Servers and a variety of Linux implementations. [Click]</a:t>
            </a:r>
          </a:p>
          <a:p>
            <a:pPr marL="228600" indent="-228600">
              <a:buFont typeface="+mj-lt"/>
              <a:buAutoNum type="arabicPeriod"/>
            </a:pPr>
            <a:r>
              <a:rPr lang="en-US" dirty="0"/>
              <a:t>As well as pre-built images for</a:t>
            </a:r>
            <a:r>
              <a:rPr lang="en-US" baseline="0" dirty="0"/>
              <a:t> different flavors of SQL Database and Oracle databases. [Click]</a:t>
            </a:r>
          </a:p>
          <a:p>
            <a:pPr marL="228600" indent="-228600">
              <a:buFont typeface="+mj-lt"/>
              <a:buAutoNum type="arabicPeriod"/>
            </a:pPr>
            <a:r>
              <a:rPr lang="en-US" baseline="0" dirty="0"/>
              <a:t>You can also choose from a number of first-party and certified third-party images for various application servers and infrastructural components. [Click]</a:t>
            </a:r>
          </a:p>
          <a:p>
            <a:pPr marL="228600" indent="-228600">
              <a:buFont typeface="+mj-lt"/>
              <a:buAutoNum type="arabicPeriod"/>
            </a:pPr>
            <a:r>
              <a:rPr lang="en-US" baseline="0" dirty="0"/>
              <a:t>And last but not least, if you are a MSDN subscriber, you also have access to Visual </a:t>
            </a:r>
            <a:r>
              <a:rPr lang="en-US" altLang="zh-CN" baseline="0" dirty="0"/>
              <a:t>Studio images and client Windows systems such as Windows 7 and Windows 8.1 for your </a:t>
            </a:r>
            <a:r>
              <a:rPr lang="en-US" altLang="zh-CN" baseline="0" dirty="0" err="1"/>
              <a:t>DevTest</a:t>
            </a:r>
            <a:r>
              <a:rPr lang="en-US" altLang="zh-CN" baseline="0" dirty="0"/>
              <a:t> purposes.</a:t>
            </a:r>
          </a:p>
          <a:p>
            <a:pPr marL="0" indent="0">
              <a:buFont typeface="+mj-lt"/>
              <a:buNone/>
            </a:pP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9</a:t>
            </a:fld>
            <a:endParaRPr lang="en-US"/>
          </a:p>
        </p:txBody>
      </p:sp>
    </p:spTree>
    <p:extLst>
      <p:ext uri="{BB962C8B-B14F-4D97-AF65-F5344CB8AC3E}">
        <p14:creationId xmlns:p14="http://schemas.microsoft.com/office/powerpoint/2010/main" val="1994881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1.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1.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image" Target="../media/image11.png"/></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1_Two Column Bullet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706058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959552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7644"/>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defRPr/>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5210142"/>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defRPr/>
            </a:pPr>
            <a:r>
              <a:rPr lang="en-US" sz="686" dirty="0">
                <a:gradFill>
                  <a:gsLst>
                    <a:gs pos="0">
                      <a:srgbClr val="FFFFFF"/>
                    </a:gs>
                    <a:gs pos="100000">
                      <a:srgbClr val="FFFFFF"/>
                    </a:gs>
                  </a:gsLst>
                  <a:lin ang="5400000" scaled="0"/>
                </a:gradFill>
                <a:cs typeface="Segoe UI" pitchFamily="34" charset="0"/>
              </a:rPr>
              <a:t>© 2014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406264517"/>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Title Slide 2_Option 3 - Org ID tile">
    <p:bg>
      <p:bgPr>
        <a:solidFill>
          <a:srgbClr val="0078D7"/>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06579" y="1591061"/>
            <a:ext cx="3131824" cy="4213816"/>
          </a:xfrm>
          <a:prstGeom prst="rect">
            <a:avLst/>
          </a:prstGeom>
        </p:spPr>
      </p:pic>
      <p:sp>
        <p:nvSpPr>
          <p:cNvPr id="8"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dirty="0"/>
              <a:t>Lorem ipsum</a:t>
            </a:r>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2528" y="5897564"/>
            <a:ext cx="1819605" cy="669333"/>
          </a:xfrm>
          <a:prstGeom prst="rect">
            <a:avLst/>
          </a:prstGeom>
        </p:spPr>
      </p:pic>
    </p:spTree>
    <p:extLst>
      <p:ext uri="{BB962C8B-B14F-4D97-AF65-F5344CB8AC3E}">
        <p14:creationId xmlns:p14="http://schemas.microsoft.com/office/powerpoint/2010/main" val="1211642170"/>
      </p:ext>
    </p:extLst>
  </p:cSld>
  <p:clrMapOvr>
    <a:masterClrMapping/>
  </p:clrMapOvr>
  <mc:AlternateContent xmlns:mc="http://schemas.openxmlformats.org/markup-compatibility/2006" xmlns:p14="http://schemas.microsoft.com/office/powerpoint/2010/main">
    <mc:Choice Requires="p14">
      <p:transition spd="slow" p14:dur="3400" advClick="0" advTm="15000">
        <p14:reveal/>
      </p:transition>
    </mc:Choice>
    <mc:Fallback xmlns="">
      <p:transition spd="slow" advClick="0" advTm="15000">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1717976"/>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29512216"/>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1465267"/>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bg2"/>
              </a:buClr>
              <a:defRPr sz="3921"/>
            </a:lvl1pPr>
            <a:lvl2pPr>
              <a:buClr>
                <a:schemeClr val="bg2"/>
              </a:buClr>
              <a:defRPr/>
            </a:lvl2pPr>
            <a:lvl3pPr>
              <a:buClr>
                <a:schemeClr val="bg2"/>
              </a:buClr>
              <a:defRPr/>
            </a:lvl3pPr>
            <a:lvl4pPr>
              <a:buClr>
                <a:schemeClr val="bg2"/>
              </a:buClr>
              <a:defRPr/>
            </a:lvl4pPr>
            <a:lvl5pPr>
              <a:buClr>
                <a:schemeClr val="bg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37782199"/>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8489136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41220996"/>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1151562"/>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bg2"/>
              </a:buClr>
              <a:buFont typeface="Wingdings" panose="05000000000000000000" pitchFamily="2" charset="2"/>
              <a:buChar char="§"/>
              <a:defRPr sz="3137"/>
            </a:lvl1pPr>
            <a:lvl2pPr marL="520660" indent="-228582">
              <a:buClr>
                <a:schemeClr val="bg2"/>
              </a:buClr>
              <a:buFont typeface="Wingdings" panose="05000000000000000000" pitchFamily="2" charset="2"/>
              <a:buChar char="§"/>
              <a:defRPr sz="2353"/>
            </a:lvl2pPr>
            <a:lvl3pPr marL="685748" indent="-165088">
              <a:buClr>
                <a:schemeClr val="bg2"/>
              </a:buClr>
              <a:buFont typeface="Wingdings" panose="05000000000000000000" pitchFamily="2" charset="2"/>
              <a:buChar char="§"/>
              <a:tabLst/>
              <a:defRPr sz="1961"/>
            </a:lvl3pPr>
            <a:lvl4pPr marL="863534" indent="-177786">
              <a:buClr>
                <a:schemeClr val="bg2"/>
              </a:buClr>
              <a:buFont typeface="Wingdings" panose="05000000000000000000" pitchFamily="2" charset="2"/>
              <a:buChar char="§"/>
              <a:defRPr/>
            </a:lvl4pPr>
            <a:lvl5pPr marL="1028622" indent="-165088">
              <a:buClr>
                <a:schemeClr val="bg2"/>
              </a:buClr>
              <a:buFont typeface="Wingdings" panose="05000000000000000000" pitchFamily="2" charset="2"/>
              <a:buChar cha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bg2"/>
              </a:buClr>
              <a:buFont typeface="Wingdings" panose="05000000000000000000" pitchFamily="2" charset="2"/>
              <a:buChar char="§"/>
              <a:defRPr sz="3137"/>
            </a:lvl1pPr>
            <a:lvl2pPr marL="520660" indent="-228582">
              <a:buClr>
                <a:schemeClr val="bg2"/>
              </a:buClr>
              <a:buFont typeface="Wingdings" panose="05000000000000000000" pitchFamily="2" charset="2"/>
              <a:buChar char="§"/>
              <a:defRPr sz="2353"/>
            </a:lvl2pPr>
            <a:lvl3pPr marL="685748" indent="-165088">
              <a:buClr>
                <a:schemeClr val="bg2"/>
              </a:buClr>
              <a:buFont typeface="Wingdings" panose="05000000000000000000" pitchFamily="2" charset="2"/>
              <a:buChar char="§"/>
              <a:tabLst/>
              <a:defRPr sz="1961"/>
            </a:lvl3pPr>
            <a:lvl4pPr marL="863534" indent="-177786">
              <a:buClr>
                <a:schemeClr val="bg2"/>
              </a:buClr>
              <a:buFont typeface="Wingdings" panose="05000000000000000000" pitchFamily="2" charset="2"/>
              <a:buChar char="§"/>
              <a:defRPr/>
            </a:lvl4pPr>
            <a:lvl5pPr marL="1028622" indent="-165088">
              <a:buClr>
                <a:schemeClr val="bg2"/>
              </a:buClr>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8538030"/>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02221943"/>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846692"/>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7_Demo slide">
    <p:spTree>
      <p:nvGrpSpPr>
        <p:cNvPr id="1" name=""/>
        <p:cNvGrpSpPr/>
        <p:nvPr/>
      </p:nvGrpSpPr>
      <p:grpSpPr>
        <a:xfrm>
          <a:off x="0" y="0"/>
          <a:ext cx="0" cy="0"/>
          <a:chOff x="0" y="0"/>
          <a:chExt cx="0" cy="0"/>
        </a:xfrm>
      </p:grpSpPr>
      <p:pic>
        <p:nvPicPr>
          <p:cNvPr id="5" name="Picture 4"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101125"/>
            <a:ext cx="12260341" cy="7029726"/>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 title</a:t>
            </a:r>
          </a:p>
        </p:txBody>
      </p:sp>
      <p:pic>
        <p:nvPicPr>
          <p:cNvPr id="7" name="Picture 6"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
        <p:nvSpPr>
          <p:cNvPr id="6" name="Text Placeholder 4"/>
          <p:cNvSpPr>
            <a:spLocks noGrp="1"/>
          </p:cNvSpPr>
          <p:nvPr>
            <p:ph type="body" sz="quarter" idx="12" hasCustomPrompt="1"/>
          </p:nvPr>
        </p:nvSpPr>
        <p:spPr>
          <a:xfrm>
            <a:off x="556566"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1759982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7" name="TextBox 6"/>
          <p:cNvSpPr txBox="1"/>
          <p:nvPr/>
        </p:nvSpPr>
        <p:spPr>
          <a:xfrm>
            <a:off x="1192443" y="1438410"/>
            <a:ext cx="4767293" cy="1731756"/>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ts val="5600"/>
              </a:lnSpc>
              <a:spcBef>
                <a:spcPts val="0"/>
              </a:spcBef>
              <a:spcAft>
                <a:spcPts val="0"/>
              </a:spcAft>
              <a:buClrTx/>
              <a:buSzTx/>
              <a:buFontTx/>
              <a:buNone/>
              <a:tabLst/>
              <a:defRPr/>
            </a:pPr>
            <a:r>
              <a:rPr kumimoji="0" lang="en-US" sz="5400" b="0" i="0" u="none" strike="noStrike" kern="1200" cap="none" spc="0" normalizeH="0" baseline="0" noProof="0" dirty="0">
                <a:ln>
                  <a:noFill/>
                </a:ln>
                <a:solidFill>
                  <a:srgbClr val="00B0F0"/>
                </a:solidFill>
                <a:effectLst/>
                <a:uLnTx/>
                <a:uFillTx/>
                <a:latin typeface="Segoe UI Light"/>
                <a:ea typeface="+mn-ea"/>
                <a:cs typeface="+mn-cs"/>
              </a:rPr>
              <a:t>   </a:t>
            </a:r>
            <a:r>
              <a:rPr kumimoji="0" lang="en-US" sz="6000" b="0" i="0" u="none" strike="noStrike" kern="1200" cap="none" spc="0" normalizeH="0" baseline="0" noProof="0" dirty="0">
                <a:ln>
                  <a:noFill/>
                </a:ln>
                <a:solidFill>
                  <a:srgbClr val="0070C0"/>
                </a:solidFill>
                <a:effectLst/>
                <a:uLnTx/>
                <a:uFillTx/>
                <a:latin typeface="Segoe UI Light"/>
                <a:ea typeface="+mn-ea"/>
                <a:cs typeface="+mn-cs"/>
              </a:rPr>
              <a:t>Engineer</a:t>
            </a:r>
          </a:p>
          <a:p>
            <a:pPr marL="0" marR="0" lvl="0" indent="0" algn="l" defTabSz="914400" rtl="0" eaLnBrk="1" fontAlgn="auto" latinLnBrk="0" hangingPunct="1">
              <a:lnSpc>
                <a:spcPts val="56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0070C0"/>
                </a:solidFill>
                <a:effectLst/>
                <a:uLnTx/>
                <a:uFillTx/>
                <a:latin typeface="Segoe UI Light"/>
                <a:ea typeface="+mn-ea"/>
                <a:cs typeface="+mn-cs"/>
              </a:rPr>
              <a:t>to Engineer</a:t>
            </a:r>
          </a:p>
        </p:txBody>
      </p:sp>
      <p:sp>
        <p:nvSpPr>
          <p:cNvPr id="8" name="TextBox 7"/>
          <p:cNvSpPr txBox="1"/>
          <p:nvPr/>
        </p:nvSpPr>
        <p:spPr>
          <a:xfrm>
            <a:off x="0" y="2868782"/>
            <a:ext cx="8015040" cy="808426"/>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ts val="4000"/>
              </a:lnSpc>
              <a:spcBef>
                <a:spcPts val="0"/>
              </a:spcBef>
              <a:spcAft>
                <a:spcPts val="0"/>
              </a:spcAft>
              <a:buClrTx/>
              <a:buSzTx/>
              <a:buFontTx/>
              <a:buNone/>
              <a:tabLst/>
              <a:defRPr/>
            </a:pPr>
            <a:r>
              <a:rPr kumimoji="0" lang="en-US" sz="1600" b="0" i="0" u="none" strike="noStrike" kern="1200" cap="none" spc="300" normalizeH="0" baseline="0" noProof="0" dirty="0">
                <a:ln>
                  <a:noFill/>
                </a:ln>
                <a:solidFill>
                  <a:srgbClr val="0070C0"/>
                </a:solidFill>
                <a:effectLst/>
                <a:uLnTx/>
                <a:uFillTx/>
                <a:latin typeface="Segoe UI"/>
                <a:ea typeface="+mn-ea"/>
                <a:cs typeface="+mn-cs"/>
              </a:rPr>
              <a:t>Training &amp; Practice Building for Solution Architects</a:t>
            </a:r>
          </a:p>
        </p:txBody>
      </p:sp>
      <p:sp>
        <p:nvSpPr>
          <p:cNvPr id="9" name="Text Placeholder 2"/>
          <p:cNvSpPr>
            <a:spLocks noGrp="1"/>
          </p:cNvSpPr>
          <p:nvPr>
            <p:ph type="body" sz="quarter" idx="10" hasCustomPrompt="1"/>
          </p:nvPr>
        </p:nvSpPr>
        <p:spPr>
          <a:xfrm>
            <a:off x="292519" y="3680409"/>
            <a:ext cx="11459115" cy="1015663"/>
          </a:xfrm>
        </p:spPr>
        <p:txBody>
          <a:bodyPr/>
          <a:lstStyle>
            <a:lvl1pPr marL="0" indent="0">
              <a:buNone/>
              <a:defRPr sz="6000" baseline="0">
                <a:solidFill>
                  <a:srgbClr val="1574B8"/>
                </a:solidFill>
                <a:latin typeface="Segoe UI Light" panose="020B0502040204020203" pitchFamily="34" charset="0"/>
                <a:cs typeface="Segoe UI Light" panose="020B0502040204020203" pitchFamily="34" charset="0"/>
              </a:defRPr>
            </a:lvl1pPr>
            <a:lvl2pPr marL="336145" indent="0" algn="l">
              <a:buFontTx/>
              <a:buNone/>
              <a:defRPr sz="3600">
                <a:solidFill>
                  <a:schemeClr val="bg2"/>
                </a:solidFill>
              </a:defRPr>
            </a:lvl2pPr>
            <a:lvl3pPr>
              <a:defRPr sz="3600"/>
            </a:lvl3pPr>
            <a:lvl4pPr>
              <a:defRPr sz="3600"/>
            </a:lvl4pPr>
            <a:lvl5pPr>
              <a:defRPr sz="3600"/>
            </a:lvl5pPr>
          </a:lstStyle>
          <a:p>
            <a:pPr lvl="0"/>
            <a:r>
              <a:rPr lang="en-US" dirty="0"/>
              <a:t>Click to edit session title</a:t>
            </a:r>
          </a:p>
        </p:txBody>
      </p:sp>
      <p:sp>
        <p:nvSpPr>
          <p:cNvPr id="10" name="Text Placeholder 2"/>
          <p:cNvSpPr>
            <a:spLocks noGrp="1"/>
          </p:cNvSpPr>
          <p:nvPr>
            <p:ph type="body" sz="quarter" idx="11" hasCustomPrompt="1"/>
          </p:nvPr>
        </p:nvSpPr>
        <p:spPr>
          <a:xfrm>
            <a:off x="292519" y="5192562"/>
            <a:ext cx="11459115" cy="572464"/>
          </a:xfrm>
        </p:spPr>
        <p:txBody>
          <a:bodyPr/>
          <a:lstStyle>
            <a:lvl1pPr marL="0" indent="0">
              <a:buNone/>
              <a:defRPr sz="2800" i="1">
                <a:solidFill>
                  <a:schemeClr val="bg2"/>
                </a:solidFill>
                <a:latin typeface="+mn-lt"/>
              </a:defRPr>
            </a:lvl1pPr>
            <a:lvl2pPr marL="336145" indent="0" algn="l">
              <a:buFontTx/>
              <a:buNone/>
              <a:defRPr sz="3600">
                <a:solidFill>
                  <a:schemeClr val="bg2"/>
                </a:solidFill>
              </a:defRPr>
            </a:lvl2pPr>
            <a:lvl3pPr>
              <a:defRPr sz="3600"/>
            </a:lvl3pPr>
            <a:lvl4pPr>
              <a:defRPr sz="3600"/>
            </a:lvl4pPr>
            <a:lvl5pPr>
              <a:defRPr sz="3600"/>
            </a:lvl5pPr>
          </a:lstStyle>
          <a:p>
            <a:pPr lvl="0"/>
            <a:r>
              <a:rPr lang="en-US" dirty="0"/>
              <a:t>Click to edit speaker name</a:t>
            </a:r>
          </a:p>
        </p:txBody>
      </p:sp>
      <p:sp>
        <p:nvSpPr>
          <p:cNvPr id="11" name="Text Placeholder 2"/>
          <p:cNvSpPr>
            <a:spLocks noGrp="1"/>
          </p:cNvSpPr>
          <p:nvPr>
            <p:ph type="body" sz="quarter" idx="12" hasCustomPrompt="1"/>
          </p:nvPr>
        </p:nvSpPr>
        <p:spPr>
          <a:xfrm>
            <a:off x="292519" y="5768663"/>
            <a:ext cx="11459113" cy="461665"/>
          </a:xfrm>
        </p:spPr>
        <p:txBody>
          <a:bodyPr/>
          <a:lstStyle>
            <a:lvl1pPr marL="0" indent="0">
              <a:buNone/>
              <a:defRPr sz="2000" i="0" baseline="0">
                <a:solidFill>
                  <a:schemeClr val="bg2"/>
                </a:solidFill>
              </a:defRPr>
            </a:lvl1pPr>
            <a:lvl2pPr marL="336145" indent="0" algn="l">
              <a:buFontTx/>
              <a:buNone/>
              <a:defRPr sz="3600">
                <a:solidFill>
                  <a:schemeClr val="bg2"/>
                </a:solidFill>
              </a:defRPr>
            </a:lvl2pPr>
            <a:lvl3pPr>
              <a:defRPr sz="3600"/>
            </a:lvl3pPr>
            <a:lvl4pPr>
              <a:defRPr sz="3600"/>
            </a:lvl4pPr>
            <a:lvl5pPr>
              <a:defRPr sz="3600"/>
            </a:lvl5pPr>
          </a:lstStyle>
          <a:p>
            <a:pPr lvl="0"/>
            <a:r>
              <a:rPr lang="en-US" dirty="0"/>
              <a:t>Click to edit contact information (Twitter, Blog, Email, etc.)</a:t>
            </a:r>
          </a:p>
        </p:txBody>
      </p:sp>
    </p:spTree>
    <p:extLst>
      <p:ext uri="{BB962C8B-B14F-4D97-AF65-F5344CB8AC3E}">
        <p14:creationId xmlns:p14="http://schemas.microsoft.com/office/powerpoint/2010/main" val="3778922027"/>
      </p:ext>
    </p:extLst>
  </p:cSld>
  <p:clrMapOvr>
    <a:masterClrMapping/>
  </p:clrMapOvr>
  <p:transition>
    <p:fade/>
  </p:transition>
  <p:hf sldNum="0" hdr="0" dt="0"/>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p:cSld name="Section Slid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268928" y="3689190"/>
            <a:ext cx="11541863" cy="899665"/>
          </a:xfrm>
        </p:spPr>
        <p:txBody>
          <a:bodyPr/>
          <a:lstStyle>
            <a:lvl1pPr algn="ctr">
              <a:defRPr baseline="0"/>
            </a:lvl1pPr>
          </a:lstStyle>
          <a:p>
            <a:r>
              <a:rPr lang="en-US" dirty="0"/>
              <a:t>Click to edit section name</a:t>
            </a:r>
          </a:p>
        </p:txBody>
      </p:sp>
      <p:sp>
        <p:nvSpPr>
          <p:cNvPr id="8" name="TextBox 7"/>
          <p:cNvSpPr txBox="1"/>
          <p:nvPr/>
        </p:nvSpPr>
        <p:spPr>
          <a:xfrm>
            <a:off x="778469" y="1024876"/>
            <a:ext cx="3740504" cy="1321387"/>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ts val="4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70C0"/>
                </a:solidFill>
                <a:effectLst/>
                <a:uLnTx/>
                <a:uFillTx/>
                <a:latin typeface="Segoe UI Light"/>
                <a:ea typeface="+mn-ea"/>
                <a:cs typeface="+mn-cs"/>
              </a:rPr>
              <a:t>Engineer to Engineer</a:t>
            </a:r>
          </a:p>
        </p:txBody>
      </p:sp>
    </p:spTree>
    <p:extLst>
      <p:ext uri="{BB962C8B-B14F-4D97-AF65-F5344CB8AC3E}">
        <p14:creationId xmlns:p14="http://schemas.microsoft.com/office/powerpoint/2010/main" val="622893307"/>
      </p:ext>
    </p:extLst>
  </p:cSld>
  <p:clrMapOvr>
    <a:masterClrMapping/>
  </p:clrMapOvr>
  <p:transition>
    <p:fade/>
  </p:transition>
  <p:hf sldNum="0" hdr="0" dt="0"/>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460726"/>
      </p:ext>
    </p:extLst>
  </p:cSld>
  <p:clrMapOvr>
    <a:masterClrMapping/>
  </p:clrMapOvr>
  <p:transition>
    <p:fade/>
  </p:transition>
  <p:hf sldNum="0" hdr="0" dt="0"/>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984975424"/>
      </p:ext>
    </p:extLst>
  </p:cSld>
  <p:clrMapOvr>
    <a:masterClrMapping/>
  </p:clrMapOvr>
  <p:transition>
    <p:fade/>
  </p:transition>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p:cSld name="Code - Graphic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Text Placeholder 8"/>
          <p:cNvSpPr>
            <a:spLocks noGrp="1"/>
          </p:cNvSpPr>
          <p:nvPr>
            <p:ph type="body" sz="quarter" idx="10"/>
          </p:nvPr>
        </p:nvSpPr>
        <p:spPr>
          <a:xfrm>
            <a:off x="269239" y="1411758"/>
            <a:ext cx="11653523" cy="4846429"/>
          </a:xfrm>
          <a:solidFill>
            <a:schemeClr val="tx1"/>
          </a:solidFill>
        </p:spPr>
        <p:txBody>
          <a:bodyPr/>
          <a:lstStyle>
            <a:lvl1pPr marL="0" indent="0">
              <a:buNone/>
              <a:defRPr sz="1961">
                <a:solidFill>
                  <a:schemeClr val="bg1"/>
                </a:solidFill>
                <a:latin typeface="Courier New" panose="02070309020205020404" pitchFamily="49" charset="0"/>
                <a:cs typeface="Courier New" panose="02070309020205020404" pitchFamily="49" charset="0"/>
              </a:defRPr>
            </a:lvl1pPr>
          </a:lstStyle>
          <a:p>
            <a:pPr lvl="0"/>
            <a:r>
              <a:rPr lang="en-US"/>
              <a:t>Edit Master text styles</a:t>
            </a:r>
          </a:p>
        </p:txBody>
      </p:sp>
    </p:spTree>
    <p:extLst>
      <p:ext uri="{BB962C8B-B14F-4D97-AF65-F5344CB8AC3E}">
        <p14:creationId xmlns:p14="http://schemas.microsoft.com/office/powerpoint/2010/main" val="1825280448"/>
      </p:ext>
    </p:extLst>
  </p:cSld>
  <p:clrMapOvr>
    <a:masterClrMapping/>
  </p:clrMapOvr>
  <p:transition>
    <p:fade/>
  </p:transition>
  <p:hf sldNum="0" hdr="0" dt="0"/>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Content Placeholder 6"/>
          <p:cNvSpPr>
            <a:spLocks noGrp="1"/>
          </p:cNvSpPr>
          <p:nvPr>
            <p:ph sz="quarter" idx="10"/>
          </p:nvPr>
        </p:nvSpPr>
        <p:spPr>
          <a:xfrm>
            <a:off x="268288" y="1398397"/>
            <a:ext cx="11542503" cy="4451560"/>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57208448"/>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p:cSld name="Title and Content - 2 Column">
    <p:spTree>
      <p:nvGrpSpPr>
        <p:cNvPr id="1" name=""/>
        <p:cNvGrpSpPr/>
        <p:nvPr/>
      </p:nvGrpSpPr>
      <p:grpSpPr>
        <a:xfrm>
          <a:off x="0" y="0"/>
          <a:ext cx="0" cy="0"/>
          <a:chOff x="0" y="0"/>
          <a:chExt cx="0" cy="0"/>
        </a:xfrm>
      </p:grpSpPr>
      <p:sp>
        <p:nvSpPr>
          <p:cNvPr id="5" name="Title 1"/>
          <p:cNvSpPr>
            <a:spLocks noGrp="1"/>
          </p:cNvSpPr>
          <p:nvPr>
            <p:ph type="title"/>
          </p:nvPr>
        </p:nvSpPr>
        <p:spPr>
          <a:xfrm>
            <a:off x="268930" y="291068"/>
            <a:ext cx="11653832" cy="899665"/>
          </a:xfrm>
        </p:spPr>
        <p:txBody>
          <a:bodyPr/>
          <a:lstStyle/>
          <a:p>
            <a:r>
              <a:rPr lang="en-US"/>
              <a:t>Click to edit Master title style</a:t>
            </a:r>
            <a:endParaRPr lang="en-US" dirty="0"/>
          </a:p>
        </p:txBody>
      </p:sp>
      <p:sp>
        <p:nvSpPr>
          <p:cNvPr id="7" name="Content Placeholder 6"/>
          <p:cNvSpPr>
            <a:spLocks noGrp="1"/>
          </p:cNvSpPr>
          <p:nvPr>
            <p:ph sz="quarter" idx="10"/>
          </p:nvPr>
        </p:nvSpPr>
        <p:spPr>
          <a:xfrm>
            <a:off x="268288" y="1387776"/>
            <a:ext cx="5494536" cy="1889748"/>
          </a:xfrm>
        </p:spPr>
        <p:txBody>
          <a:bodyPr/>
          <a:lstStyle/>
          <a:p>
            <a:pPr lvl="0"/>
            <a:r>
              <a:rPr lang="en-US"/>
              <a:t>Edit Master text styles</a:t>
            </a:r>
          </a:p>
          <a:p>
            <a:pPr lvl="1"/>
            <a:r>
              <a:rPr lang="en-US"/>
              <a:t>Second level</a:t>
            </a:r>
          </a:p>
          <a:p>
            <a:pPr lvl="2"/>
            <a:r>
              <a:rPr lang="en-US"/>
              <a:t>Third level</a:t>
            </a:r>
          </a:p>
        </p:txBody>
      </p:sp>
      <p:sp>
        <p:nvSpPr>
          <p:cNvPr id="8" name="Content Placeholder 6"/>
          <p:cNvSpPr>
            <a:spLocks noGrp="1"/>
          </p:cNvSpPr>
          <p:nvPr>
            <p:ph sz="quarter" idx="11"/>
          </p:nvPr>
        </p:nvSpPr>
        <p:spPr>
          <a:xfrm>
            <a:off x="6432242" y="1387776"/>
            <a:ext cx="5490520" cy="1889748"/>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10648763"/>
      </p:ext>
    </p:extLst>
  </p:cSld>
  <p:clrMapOvr>
    <a:masterClrMapping/>
  </p:clrMapOvr>
  <p:transition>
    <p:fade/>
  </p:transition>
  <p:hf sldNum="0" hdr="0" dt="0"/>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p:cSld name="Title and Compare">
    <p:spTree>
      <p:nvGrpSpPr>
        <p:cNvPr id="1" name=""/>
        <p:cNvGrpSpPr/>
        <p:nvPr/>
      </p:nvGrpSpPr>
      <p:grpSpPr>
        <a:xfrm>
          <a:off x="0" y="0"/>
          <a:ext cx="0" cy="0"/>
          <a:chOff x="0" y="0"/>
          <a:chExt cx="0" cy="0"/>
        </a:xfrm>
      </p:grpSpPr>
      <p:sp>
        <p:nvSpPr>
          <p:cNvPr id="7" name="Content Placeholder 6"/>
          <p:cNvSpPr>
            <a:spLocks noGrp="1"/>
          </p:cNvSpPr>
          <p:nvPr>
            <p:ph sz="quarter" idx="10"/>
          </p:nvPr>
        </p:nvSpPr>
        <p:spPr>
          <a:xfrm>
            <a:off x="293121" y="2253750"/>
            <a:ext cx="5378549" cy="1889748"/>
          </a:xfrm>
        </p:spPr>
        <p:txBody>
          <a:bodyPr/>
          <a:lstStyle/>
          <a:p>
            <a:pPr lvl="0"/>
            <a:r>
              <a:rPr lang="en-US"/>
              <a:t>Edit Master text styles</a:t>
            </a:r>
          </a:p>
          <a:p>
            <a:pPr lvl="1"/>
            <a:r>
              <a:rPr lang="en-US"/>
              <a:t>Second level</a:t>
            </a:r>
          </a:p>
          <a:p>
            <a:pPr lvl="2"/>
            <a:r>
              <a:rPr lang="en-US"/>
              <a:t>Third level</a:t>
            </a:r>
          </a:p>
        </p:txBody>
      </p:sp>
      <p:sp>
        <p:nvSpPr>
          <p:cNvPr id="8" name="Content Placeholder 6"/>
          <p:cNvSpPr>
            <a:spLocks noGrp="1"/>
          </p:cNvSpPr>
          <p:nvPr>
            <p:ph sz="quarter" idx="11"/>
          </p:nvPr>
        </p:nvSpPr>
        <p:spPr>
          <a:xfrm>
            <a:off x="6457075" y="2253750"/>
            <a:ext cx="5378549" cy="1889748"/>
          </a:xfrm>
        </p:spPr>
        <p:txBody>
          <a:bodyPr/>
          <a:lstStyle/>
          <a:p>
            <a:pPr lvl="0"/>
            <a:r>
              <a:rPr lang="en-US"/>
              <a:t>Edit Master text styles</a:t>
            </a:r>
          </a:p>
          <a:p>
            <a:pPr lvl="1"/>
            <a:r>
              <a:rPr lang="en-US"/>
              <a:t>Second level</a:t>
            </a:r>
          </a:p>
          <a:p>
            <a:pPr lvl="2"/>
            <a:r>
              <a:rPr lang="en-US"/>
              <a:t>Third level</a:t>
            </a:r>
          </a:p>
        </p:txBody>
      </p:sp>
      <p:sp>
        <p:nvSpPr>
          <p:cNvPr id="9" name="Content Placeholder 6"/>
          <p:cNvSpPr>
            <a:spLocks noGrp="1"/>
          </p:cNvSpPr>
          <p:nvPr>
            <p:ph sz="quarter" idx="12" hasCustomPrompt="1"/>
          </p:nvPr>
        </p:nvSpPr>
        <p:spPr>
          <a:xfrm>
            <a:off x="293761" y="1367394"/>
            <a:ext cx="5378549" cy="669927"/>
          </a:xfrm>
        </p:spPr>
        <p:txBody>
          <a:bodyPr/>
          <a:lstStyle>
            <a:lvl1pPr marL="0" indent="0">
              <a:buNone/>
              <a:defRPr sz="3529" b="1" baseline="0"/>
            </a:lvl1pPr>
          </a:lstStyle>
          <a:p>
            <a:pPr lvl="0"/>
            <a:r>
              <a:rPr lang="en-US" dirty="0"/>
              <a:t>Comparison 1</a:t>
            </a:r>
          </a:p>
        </p:txBody>
      </p:sp>
      <p:sp>
        <p:nvSpPr>
          <p:cNvPr id="10" name="Content Placeholder 6"/>
          <p:cNvSpPr>
            <a:spLocks noGrp="1"/>
          </p:cNvSpPr>
          <p:nvPr>
            <p:ph sz="quarter" idx="13" hasCustomPrompt="1"/>
          </p:nvPr>
        </p:nvSpPr>
        <p:spPr>
          <a:xfrm>
            <a:off x="6457715" y="1367394"/>
            <a:ext cx="5378549" cy="669927"/>
          </a:xfrm>
        </p:spPr>
        <p:txBody>
          <a:bodyPr/>
          <a:lstStyle>
            <a:lvl1pPr marL="0" indent="0">
              <a:buNone/>
              <a:defRPr sz="3529" b="1"/>
            </a:lvl1pPr>
          </a:lstStyle>
          <a:p>
            <a:pPr lvl="0"/>
            <a:r>
              <a:rPr lang="en-US" dirty="0"/>
              <a:t>Comparison 1</a:t>
            </a:r>
          </a:p>
        </p:txBody>
      </p:sp>
      <p:sp>
        <p:nvSpPr>
          <p:cNvPr id="11" name="Title 1"/>
          <p:cNvSpPr>
            <a:spLocks noGrp="1"/>
          </p:cNvSpPr>
          <p:nvPr>
            <p:ph type="title"/>
          </p:nvPr>
        </p:nvSpPr>
        <p:spPr>
          <a:xfrm>
            <a:off x="268930" y="291068"/>
            <a:ext cx="11653832" cy="899665"/>
          </a:xfrm>
        </p:spPr>
        <p:txBody>
          <a:bodyPr/>
          <a:lstStyle/>
          <a:p>
            <a:r>
              <a:rPr lang="en-US"/>
              <a:t>Click to edit Master title style</a:t>
            </a:r>
            <a:endParaRPr lang="en-US" dirty="0"/>
          </a:p>
        </p:txBody>
      </p:sp>
    </p:spTree>
    <p:extLst>
      <p:ext uri="{BB962C8B-B14F-4D97-AF65-F5344CB8AC3E}">
        <p14:creationId xmlns:p14="http://schemas.microsoft.com/office/powerpoint/2010/main" val="1693880097"/>
      </p:ext>
    </p:extLst>
  </p:cSld>
  <p:clrMapOvr>
    <a:masterClrMapping/>
  </p:clrMapOvr>
  <p:transition>
    <p:fade/>
  </p:transition>
  <p:hf sldNum="0" hdr="0" dt="0"/>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p:cSld name="Demo">
    <p:spTree>
      <p:nvGrpSpPr>
        <p:cNvPr id="1" name=""/>
        <p:cNvGrpSpPr/>
        <p:nvPr/>
      </p:nvGrpSpPr>
      <p:grpSpPr>
        <a:xfrm>
          <a:off x="0" y="0"/>
          <a:ext cx="0" cy="0"/>
          <a:chOff x="0" y="0"/>
          <a:chExt cx="0" cy="0"/>
        </a:xfrm>
      </p:grpSpPr>
      <p:sp>
        <p:nvSpPr>
          <p:cNvPr id="7" name="Text Placeholder 3"/>
          <p:cNvSpPr>
            <a:spLocks noGrp="1"/>
          </p:cNvSpPr>
          <p:nvPr>
            <p:ph type="body" sz="quarter" idx="10" hasCustomPrompt="1"/>
          </p:nvPr>
        </p:nvSpPr>
        <p:spPr>
          <a:xfrm>
            <a:off x="475025" y="4533945"/>
            <a:ext cx="11240393" cy="683264"/>
          </a:xfrm>
        </p:spPr>
        <p:txBody>
          <a:bodyPr/>
          <a:lstStyle>
            <a:lvl1pPr marL="0" indent="0" algn="r">
              <a:buNone/>
              <a:defRPr sz="3600" i="0"/>
            </a:lvl1pPr>
            <a:lvl2pPr marL="336145" indent="0">
              <a:buNone/>
              <a:defRPr/>
            </a:lvl2pPr>
            <a:lvl3pPr marL="560241" indent="0">
              <a:buNone/>
              <a:defRPr/>
            </a:lvl3pPr>
            <a:lvl4pPr marL="784338" indent="0">
              <a:buNone/>
              <a:defRPr/>
            </a:lvl4pPr>
            <a:lvl5pPr marL="1008435" indent="0">
              <a:buNone/>
              <a:defRPr/>
            </a:lvl5pPr>
          </a:lstStyle>
          <a:p>
            <a:pPr lvl="0"/>
            <a:r>
              <a:rPr lang="en-US" dirty="0"/>
              <a:t>Click to edit demo name</a:t>
            </a:r>
          </a:p>
        </p:txBody>
      </p:sp>
      <p:sp>
        <p:nvSpPr>
          <p:cNvPr id="8" name="TextBox 7"/>
          <p:cNvSpPr txBox="1"/>
          <p:nvPr/>
        </p:nvSpPr>
        <p:spPr>
          <a:xfrm>
            <a:off x="7569411" y="2655027"/>
            <a:ext cx="4146007" cy="1888209"/>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1500" b="0" i="0" u="none" strike="noStrike" kern="1200" cap="none" spc="0" normalizeH="0" baseline="0" noProof="0" dirty="0">
                <a:ln>
                  <a:noFill/>
                </a:ln>
                <a:gradFill>
                  <a:gsLst>
                    <a:gs pos="2917">
                      <a:prstClr val="white"/>
                    </a:gs>
                    <a:gs pos="30000">
                      <a:prstClr val="white"/>
                    </a:gs>
                  </a:gsLst>
                  <a:lin ang="5400000" scaled="0"/>
                </a:gradFill>
                <a:effectLst/>
                <a:uLnTx/>
                <a:uFillTx/>
                <a:latin typeface="Segoe UI Light"/>
                <a:ea typeface="+mn-ea"/>
                <a:cs typeface="+mn-cs"/>
              </a:rPr>
              <a:t>Demo</a:t>
            </a:r>
          </a:p>
        </p:txBody>
      </p:sp>
      <p:pic>
        <p:nvPicPr>
          <p:cNvPr id="6" name="Picture 5"/>
          <p:cNvPicPr>
            <a:picLocks noChangeAspect="1"/>
          </p:cNvPicPr>
          <p:nvPr/>
        </p:nvPicPr>
        <p:blipFill>
          <a:blip r:embed="rId2"/>
          <a:stretch>
            <a:fillRect/>
          </a:stretch>
        </p:blipFill>
        <p:spPr>
          <a:xfrm>
            <a:off x="0" y="0"/>
            <a:ext cx="12192000" cy="2858788"/>
          </a:xfrm>
          <a:prstGeom prst="rect">
            <a:avLst/>
          </a:prstGeom>
        </p:spPr>
      </p:pic>
      <p:sp>
        <p:nvSpPr>
          <p:cNvPr id="9" name="TextBox 8"/>
          <p:cNvSpPr txBox="1"/>
          <p:nvPr/>
        </p:nvSpPr>
        <p:spPr>
          <a:xfrm>
            <a:off x="778469" y="1024876"/>
            <a:ext cx="3740504" cy="1321387"/>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ts val="4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70C0"/>
                </a:solidFill>
                <a:effectLst/>
                <a:uLnTx/>
                <a:uFillTx/>
                <a:latin typeface="Segoe UI Light"/>
                <a:ea typeface="+mn-ea"/>
                <a:cs typeface="+mn-cs"/>
              </a:rPr>
              <a:t>Engineer to Engineer</a:t>
            </a:r>
          </a:p>
        </p:txBody>
      </p:sp>
    </p:spTree>
    <p:extLst>
      <p:ext uri="{BB962C8B-B14F-4D97-AF65-F5344CB8AC3E}">
        <p14:creationId xmlns:p14="http://schemas.microsoft.com/office/powerpoint/2010/main" val="41582618"/>
      </p:ext>
    </p:extLst>
  </p:cSld>
  <p:clrMapOvr>
    <a:masterClrMapping/>
  </p:clrMapOvr>
  <p:transition>
    <p:fade/>
  </p:transition>
  <p:hf sldNum="0" hdr="0" dt="0"/>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preserve="1">
  <p:cSld name="Survey Ask">
    <p:spTree>
      <p:nvGrpSpPr>
        <p:cNvPr id="1" name=""/>
        <p:cNvGrpSpPr/>
        <p:nvPr/>
      </p:nvGrpSpPr>
      <p:grpSpPr>
        <a:xfrm>
          <a:off x="0" y="0"/>
          <a:ext cx="0" cy="0"/>
          <a:chOff x="0" y="0"/>
          <a:chExt cx="0" cy="0"/>
        </a:xfrm>
      </p:grpSpPr>
      <p:sp>
        <p:nvSpPr>
          <p:cNvPr id="3" name="TextBox 2"/>
          <p:cNvSpPr txBox="1"/>
          <p:nvPr/>
        </p:nvSpPr>
        <p:spPr>
          <a:xfrm>
            <a:off x="268927" y="1541206"/>
            <a:ext cx="11541863" cy="2665345"/>
          </a:xfrm>
          <a:prstGeom prst="rect">
            <a:avLst/>
          </a:prstGeom>
          <a:noFill/>
        </p:spPr>
        <p:txBody>
          <a:bodyPr wrap="square" lIns="182880" tIns="146304" rIns="182880" bIns="146304" rtlCol="0">
            <a:spAutoFit/>
          </a:bodyPr>
          <a:lstStyle/>
          <a:p>
            <a:pPr algn="ctr">
              <a:lnSpc>
                <a:spcPct val="90000"/>
              </a:lnSpc>
              <a:spcAft>
                <a:spcPts val="600"/>
              </a:spcAft>
            </a:pPr>
            <a:r>
              <a:rPr lang="en-US" sz="4000" dirty="0">
                <a:gradFill>
                  <a:gsLst>
                    <a:gs pos="2917">
                      <a:schemeClr val="tx1"/>
                    </a:gs>
                    <a:gs pos="30000">
                      <a:schemeClr val="tx1"/>
                    </a:gs>
                  </a:gsLst>
                  <a:lin ang="5400000" scaled="0"/>
                </a:gradFill>
                <a:latin typeface="+mj-lt"/>
              </a:rPr>
              <a:t>Your</a:t>
            </a:r>
            <a:r>
              <a:rPr lang="en-US" sz="4000" baseline="0" dirty="0">
                <a:gradFill>
                  <a:gsLst>
                    <a:gs pos="2917">
                      <a:schemeClr val="tx1"/>
                    </a:gs>
                    <a:gs pos="30000">
                      <a:schemeClr val="tx1"/>
                    </a:gs>
                  </a:gsLst>
                  <a:lin ang="5400000" scaled="0"/>
                </a:gradFill>
                <a:latin typeface="+mj-lt"/>
              </a:rPr>
              <a:t> </a:t>
            </a:r>
            <a:r>
              <a:rPr lang="en-US" sz="4000" b="0" i="0" baseline="0" dirty="0">
                <a:gradFill>
                  <a:gsLst>
                    <a:gs pos="2917">
                      <a:schemeClr val="tx1"/>
                    </a:gs>
                    <a:gs pos="30000">
                      <a:schemeClr val="tx1"/>
                    </a:gs>
                  </a:gsLst>
                  <a:lin ang="5400000" scaled="0"/>
                </a:gradFill>
                <a:latin typeface="+mj-lt"/>
              </a:rPr>
              <a:t>anonymous</a:t>
            </a:r>
            <a:r>
              <a:rPr lang="en-US" sz="4000" baseline="0" dirty="0">
                <a:gradFill>
                  <a:gsLst>
                    <a:gs pos="2917">
                      <a:schemeClr val="tx1"/>
                    </a:gs>
                    <a:gs pos="30000">
                      <a:schemeClr val="tx1"/>
                    </a:gs>
                  </a:gsLst>
                  <a:lin ang="5400000" scaled="0"/>
                </a:gradFill>
                <a:latin typeface="+mj-lt"/>
              </a:rPr>
              <a:t> feedback is greatly appreciated.</a:t>
            </a:r>
          </a:p>
          <a:p>
            <a:pPr algn="ctr">
              <a:lnSpc>
                <a:spcPct val="90000"/>
              </a:lnSpc>
              <a:spcAft>
                <a:spcPts val="600"/>
              </a:spcAft>
            </a:pPr>
            <a:endParaRPr lang="en-US" sz="4000" baseline="0" dirty="0">
              <a:gradFill>
                <a:gsLst>
                  <a:gs pos="2917">
                    <a:schemeClr val="tx1"/>
                  </a:gs>
                  <a:gs pos="30000">
                    <a:schemeClr val="tx1"/>
                  </a:gs>
                </a:gsLst>
                <a:lin ang="5400000" scaled="0"/>
              </a:gradFill>
              <a:latin typeface="+mj-lt"/>
            </a:endParaRPr>
          </a:p>
          <a:p>
            <a:pPr algn="ctr">
              <a:lnSpc>
                <a:spcPct val="90000"/>
              </a:lnSpc>
              <a:spcAft>
                <a:spcPts val="600"/>
              </a:spcAft>
            </a:pPr>
            <a:r>
              <a:rPr lang="en-US" sz="4000" baseline="0" dirty="0">
                <a:gradFill>
                  <a:gsLst>
                    <a:gs pos="2917">
                      <a:schemeClr val="tx1"/>
                    </a:gs>
                    <a:gs pos="30000">
                      <a:schemeClr val="tx1"/>
                    </a:gs>
                  </a:gsLst>
                  <a:lin ang="5400000" scaled="0"/>
                </a:gradFill>
                <a:latin typeface="+mj-lt"/>
              </a:rPr>
              <a:t>Please rate this session at the end of the day at the URL below.</a:t>
            </a:r>
            <a:endParaRPr lang="en-US" sz="4000" dirty="0">
              <a:gradFill>
                <a:gsLst>
                  <a:gs pos="2917">
                    <a:schemeClr val="tx1"/>
                  </a:gs>
                  <a:gs pos="30000">
                    <a:schemeClr val="tx1"/>
                  </a:gs>
                </a:gsLst>
                <a:lin ang="5400000" scaled="0"/>
              </a:gradFill>
              <a:latin typeface="+mj-lt"/>
            </a:endParaRPr>
          </a:p>
        </p:txBody>
      </p:sp>
      <p:sp>
        <p:nvSpPr>
          <p:cNvPr id="4" name="Text Placeholder 3"/>
          <p:cNvSpPr>
            <a:spLocks noGrp="1"/>
          </p:cNvSpPr>
          <p:nvPr>
            <p:ph type="body" sz="quarter" idx="10" hasCustomPrompt="1"/>
          </p:nvPr>
        </p:nvSpPr>
        <p:spPr>
          <a:xfrm>
            <a:off x="268928" y="4880532"/>
            <a:ext cx="11541862" cy="1098762"/>
          </a:xfrm>
        </p:spPr>
        <p:txBody>
          <a:bodyPr/>
          <a:lstStyle>
            <a:lvl1pPr marL="0" indent="0" algn="ctr">
              <a:buNone/>
              <a:defRPr sz="6600" i="0">
                <a:latin typeface="+mn-lt"/>
              </a:defRPr>
            </a:lvl1pPr>
            <a:lvl2pPr marL="336145" indent="0">
              <a:buNone/>
              <a:defRPr/>
            </a:lvl2pPr>
            <a:lvl3pPr marL="560241" indent="0">
              <a:buNone/>
              <a:defRPr/>
            </a:lvl3pPr>
            <a:lvl4pPr marL="784338" indent="0">
              <a:buNone/>
              <a:defRPr/>
            </a:lvl4pPr>
            <a:lvl5pPr marL="1008435" indent="0">
              <a:buNone/>
              <a:defRPr/>
            </a:lvl5pPr>
          </a:lstStyle>
          <a:p>
            <a:pPr lvl="0"/>
            <a:r>
              <a:rPr lang="en-US" dirty="0"/>
              <a:t>Click to edit survey URL</a:t>
            </a:r>
          </a:p>
        </p:txBody>
      </p:sp>
      <p:sp>
        <p:nvSpPr>
          <p:cNvPr id="5" name="TextBox 4"/>
          <p:cNvSpPr txBox="1"/>
          <p:nvPr/>
        </p:nvSpPr>
        <p:spPr>
          <a:xfrm>
            <a:off x="268926" y="208533"/>
            <a:ext cx="11541863" cy="1209562"/>
          </a:xfrm>
          <a:prstGeom prst="rect">
            <a:avLst/>
          </a:prstGeom>
          <a:noFill/>
        </p:spPr>
        <p:txBody>
          <a:bodyPr wrap="square" lIns="182880" tIns="146304" rIns="182880" bIns="146304" rtlCol="0">
            <a:spAutoFit/>
          </a:bodyPr>
          <a:lstStyle/>
          <a:p>
            <a:pPr algn="ctr">
              <a:lnSpc>
                <a:spcPct val="90000"/>
              </a:lnSpc>
              <a:spcAft>
                <a:spcPts val="600"/>
              </a:spcAft>
            </a:pPr>
            <a:r>
              <a:rPr lang="en-US" sz="6600" dirty="0">
                <a:gradFill>
                  <a:gsLst>
                    <a:gs pos="2917">
                      <a:schemeClr val="tx1"/>
                    </a:gs>
                    <a:gs pos="30000">
                      <a:schemeClr val="tx1"/>
                    </a:gs>
                  </a:gsLst>
                  <a:lin ang="5400000" scaled="0"/>
                </a:gradFill>
                <a:latin typeface="+mj-lt"/>
              </a:rPr>
              <a:t>Thank You!</a:t>
            </a:r>
          </a:p>
        </p:txBody>
      </p:sp>
    </p:spTree>
    <p:extLst>
      <p:ext uri="{BB962C8B-B14F-4D97-AF65-F5344CB8AC3E}">
        <p14:creationId xmlns:p14="http://schemas.microsoft.com/office/powerpoint/2010/main" val="3133162817"/>
      </p:ext>
    </p:extLst>
  </p:cSld>
  <p:clrMapOvr>
    <a:masterClrMapping/>
  </p:clrMapOvr>
  <p:transition>
    <p:fade/>
  </p:transition>
  <p:hf sldNum="0" hdr="0" dt="0"/>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p:cSld name="Ending Slide">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invGray">
          <a:xfrm>
            <a:off x="269239" y="3975398"/>
            <a:ext cx="3575287" cy="765878"/>
          </a:xfrm>
          <a:prstGeom prst="rect">
            <a:avLst/>
          </a:prstGeom>
        </p:spPr>
      </p:pic>
      <p:sp>
        <p:nvSpPr>
          <p:cNvPr id="4" name="Text Box 3"/>
          <p:cNvSpPr txBox="1">
            <a:spLocks noChangeArrowheads="1"/>
          </p:cNvSpPr>
          <p:nvPr/>
        </p:nvSpPr>
        <p:spPr bwMode="blackWhite">
          <a:xfrm>
            <a:off x="269239" y="5621781"/>
            <a:ext cx="11617961" cy="706038"/>
          </a:xfrm>
          <a:prstGeom prst="rect">
            <a:avLst/>
          </a:prstGeom>
          <a:noFill/>
          <a:ln w="12700">
            <a:noFill/>
            <a:miter lim="800000"/>
            <a:headEnd type="none" w="sm" len="sm"/>
            <a:tailEnd type="none" w="sm" len="sm"/>
          </a:ln>
          <a:effectLst/>
        </p:spPr>
        <p:txBody>
          <a:bodyPr vert="horz" wrap="square" lIns="89607" tIns="44805" rIns="89607" bIns="44805" numCol="1" anchor="t" anchorCtr="0" compatLnSpc="1">
            <a:prstTxWarp prst="textNoShape">
              <a:avLst/>
            </a:prstTxWarp>
            <a:spAutoFit/>
          </a:bodyPr>
          <a:lstStyle/>
          <a:p>
            <a:pPr defTabSz="895888" eaLnBrk="0" hangingPunct="0"/>
            <a:r>
              <a:rPr lang="en-US" sz="1000" dirty="0">
                <a:gradFill>
                  <a:gsLst>
                    <a:gs pos="11940">
                      <a:srgbClr val="FFFFFF"/>
                    </a:gs>
                    <a:gs pos="24000">
                      <a:srgbClr val="FFFFFF"/>
                    </a:gs>
                  </a:gsLst>
                  <a:lin ang="5400000" scaled="0"/>
                </a:gradFill>
                <a:cs typeface="Arial" charset="0"/>
              </a:rPr>
              <a:t>© 2015 Microsoft Corporation. All rights reserved. Microsoft, Windows, Windows Vista and other product names are or may be registered trademarks and/or trademarks in the U.S. and/or other countries.</a:t>
            </a:r>
          </a:p>
          <a:p>
            <a:pPr defTabSz="895888" eaLnBrk="0" hangingPunct="0"/>
            <a:r>
              <a:rPr lang="en-US" sz="1000" dirty="0">
                <a:gradFill>
                  <a:gsLst>
                    <a:gs pos="11940">
                      <a:srgbClr val="FFFFFF"/>
                    </a:gs>
                    <a:gs pos="24000">
                      <a:srgbClr val="FFFFFF"/>
                    </a:gs>
                  </a:gsLst>
                  <a:lin ang="5400000" scaled="0"/>
                </a:gra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44156632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6564381"/>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3_Content slide">
    <p:bg>
      <p:bgPr>
        <a:solidFill>
          <a:schemeClr val="bg1"/>
        </a:solidFill>
        <a:effectLst/>
      </p:bgPr>
    </p:bg>
    <p:spTree>
      <p:nvGrpSpPr>
        <p:cNvPr id="1" name=""/>
        <p:cNvGrpSpPr/>
        <p:nvPr/>
      </p:nvGrpSpPr>
      <p:grpSpPr>
        <a:xfrm>
          <a:off x="0" y="0"/>
          <a:ext cx="0" cy="0"/>
          <a:chOff x="0" y="0"/>
          <a:chExt cx="0" cy="0"/>
        </a:xfrm>
      </p:grpSpPr>
      <p:pic>
        <p:nvPicPr>
          <p:cNvPr id="2" name="Picture 1"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968" y="-102830"/>
            <a:ext cx="12292374" cy="7048094"/>
          </a:xfrm>
          <a:prstGeom prst="rect">
            <a:avLst/>
          </a:prstGeom>
        </p:spPr>
      </p:pic>
      <p:sp>
        <p:nvSpPr>
          <p:cNvPr id="12" name="Text Placeholder 7"/>
          <p:cNvSpPr>
            <a:spLocks noGrp="1"/>
          </p:cNvSpPr>
          <p:nvPr>
            <p:ph type="body" sz="quarter" idx="10" hasCustomPrompt="1"/>
          </p:nvPr>
        </p:nvSpPr>
        <p:spPr>
          <a:xfrm>
            <a:off x="448602" y="1411818"/>
            <a:ext cx="11037715" cy="1829217"/>
          </a:xfrm>
          <a:prstGeom prst="rect">
            <a:avLst/>
          </a:prstGeo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prstGeom prst="rect">
            <a:avLst/>
          </a:prstGeo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pic>
        <p:nvPicPr>
          <p:cNvPr id="6" name="Picture 5"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7264520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558995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Blank - Blue">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167849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5" name="Picture 4" descr="104750_Speaker TemplateART_v01-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796" y="-101125"/>
            <a:ext cx="12260341" cy="7029726"/>
          </a:xfrm>
          <a:prstGeom prst="rect">
            <a:avLst/>
          </a:prstGeom>
        </p:spPr>
      </p:pic>
      <p:sp>
        <p:nvSpPr>
          <p:cNvPr id="7" name="Rectangle 6"/>
          <p:cNvSpPr/>
          <p:nvPr userDrawn="1"/>
        </p:nvSpPr>
        <p:spPr>
          <a:xfrm>
            <a:off x="789057" y="3242583"/>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pic>
        <p:nvPicPr>
          <p:cNvPr id="8" name="Picture 7" descr="Identlockup.png"/>
          <p:cNvPicPr>
            <a:picLocks noChangeAspect="1"/>
          </p:cNvPicPr>
          <p:nvPr userDrawn="1"/>
        </p:nvPicPr>
        <p:blipFill rotWithShape="1">
          <a:blip r:embed="rId3" cstate="print">
            <a:extLst>
              <a:ext uri="{28A0092B-C50C-407E-A947-70E740481C1C}">
                <a14:useLocalDpi xmlns:a14="http://schemas.microsoft.com/office/drawing/2010/main" val="0"/>
              </a:ext>
            </a:extLst>
          </a:blip>
          <a:srcRect b="42439"/>
          <a:stretch/>
        </p:blipFill>
        <p:spPr>
          <a:xfrm>
            <a:off x="2123732" y="4064422"/>
            <a:ext cx="2913381" cy="1186614"/>
          </a:xfrm>
          <a:prstGeom prst="rect">
            <a:avLst/>
          </a:prstGeom>
        </p:spPr>
      </p:pic>
      <p:pic>
        <p:nvPicPr>
          <p:cNvPr id="6" name="Picture 5" descr="MSFT_logo_rgb_C-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2819934572"/>
      </p:ext>
    </p:extLst>
  </p:cSld>
  <p:clrMapOvr>
    <a:masterClrMapping/>
  </p:clrMapOvr>
  <p:transition spd="slow">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93646"/>
            <a:ext cx="12260341" cy="7029726"/>
          </a:xfrm>
          <a:prstGeom prst="rect">
            <a:avLst/>
          </a:prstGeom>
        </p:spPr>
      </p:pic>
      <p:sp>
        <p:nvSpPr>
          <p:cNvPr id="12" name="Title 1"/>
          <p:cNvSpPr>
            <a:spLocks noGrp="1"/>
          </p:cNvSpPr>
          <p:nvPr>
            <p:ph type="title" hasCustomPrompt="1"/>
          </p:nvPr>
        </p:nvSpPr>
        <p:spPr>
          <a:xfrm>
            <a:off x="449386" y="4908936"/>
            <a:ext cx="8140782" cy="860040"/>
          </a:xfrm>
          <a:solidFill>
            <a:srgbClr val="ED5F19"/>
          </a:solidFill>
        </p:spPr>
        <p:txBody>
          <a:bodyPr anchor="ctr" anchorCtr="0">
            <a:normAutofit/>
          </a:bodyPr>
          <a:lstStyle>
            <a:lvl1pPr algn="l">
              <a:defRPr sz="4313" b="0" cap="none">
                <a:solidFill>
                  <a:srgbClr val="FFFFFF"/>
                </a:solidFill>
              </a:defRPr>
            </a:lvl1pPr>
          </a:lstStyle>
          <a:p>
            <a:r>
              <a:rPr lang="en-US" dirty="0"/>
              <a:t>Speaker name</a:t>
            </a:r>
          </a:p>
        </p:txBody>
      </p:sp>
      <p:sp>
        <p:nvSpPr>
          <p:cNvPr id="13" name="Text Placeholder 2"/>
          <p:cNvSpPr>
            <a:spLocks noGrp="1"/>
          </p:cNvSpPr>
          <p:nvPr>
            <p:ph type="body" idx="1" hasCustomPrompt="1"/>
          </p:nvPr>
        </p:nvSpPr>
        <p:spPr>
          <a:xfrm>
            <a:off x="449387" y="2456081"/>
            <a:ext cx="9967264" cy="2452855"/>
          </a:xfrm>
          <a:solidFill>
            <a:srgbClr val="C74405"/>
          </a:solidFill>
          <a:ln>
            <a:noFill/>
          </a:ln>
        </p:spPr>
        <p:txBody>
          <a:bodyPr anchor="t" anchorCtr="0">
            <a:normAutofit/>
          </a:bodyPr>
          <a:lstStyle>
            <a:lvl1pPr marL="0" indent="0">
              <a:lnSpc>
                <a:spcPct val="90000"/>
              </a:lnSpc>
              <a:buNone/>
              <a:defRPr sz="7156">
                <a:solidFill>
                  <a:schemeClr val="bg1"/>
                </a:solidFill>
              </a:defRPr>
            </a:lvl1pPr>
            <a:lvl2pPr marL="609543" indent="0">
              <a:buNone/>
              <a:defRPr sz="2353">
                <a:solidFill>
                  <a:schemeClr val="tx1">
                    <a:tint val="75000"/>
                  </a:schemeClr>
                </a:solidFill>
              </a:defRPr>
            </a:lvl2pPr>
            <a:lvl3pPr marL="1219085" indent="0">
              <a:buNone/>
              <a:defRPr sz="2157">
                <a:solidFill>
                  <a:schemeClr val="tx1">
                    <a:tint val="75000"/>
                  </a:schemeClr>
                </a:solidFill>
              </a:defRPr>
            </a:lvl3pPr>
            <a:lvl4pPr marL="1828628" indent="0">
              <a:buNone/>
              <a:defRPr sz="1863">
                <a:solidFill>
                  <a:schemeClr val="tx1">
                    <a:tint val="75000"/>
                  </a:schemeClr>
                </a:solidFill>
              </a:defRPr>
            </a:lvl4pPr>
            <a:lvl5pPr marL="2438171" indent="0">
              <a:buNone/>
              <a:defRPr sz="1863">
                <a:solidFill>
                  <a:schemeClr val="tx1">
                    <a:tint val="75000"/>
                  </a:schemeClr>
                </a:solidFill>
              </a:defRPr>
            </a:lvl5pPr>
            <a:lvl6pPr marL="3047713" indent="0">
              <a:buNone/>
              <a:defRPr sz="1863">
                <a:solidFill>
                  <a:schemeClr val="tx1">
                    <a:tint val="75000"/>
                  </a:schemeClr>
                </a:solidFill>
              </a:defRPr>
            </a:lvl6pPr>
            <a:lvl7pPr marL="3657256" indent="0">
              <a:buNone/>
              <a:defRPr sz="1863">
                <a:solidFill>
                  <a:schemeClr val="tx1">
                    <a:tint val="75000"/>
                  </a:schemeClr>
                </a:solidFill>
              </a:defRPr>
            </a:lvl7pPr>
            <a:lvl8pPr marL="4266799" indent="0">
              <a:buNone/>
              <a:defRPr sz="1863">
                <a:solidFill>
                  <a:schemeClr val="tx1">
                    <a:tint val="75000"/>
                  </a:schemeClr>
                </a:solidFill>
              </a:defRPr>
            </a:lvl8pPr>
            <a:lvl9pPr marL="4876342" indent="0">
              <a:buNone/>
              <a:defRPr sz="1863">
                <a:solidFill>
                  <a:schemeClr val="tx1">
                    <a:tint val="75000"/>
                  </a:schemeClr>
                </a:solidFill>
              </a:defRPr>
            </a:lvl9pPr>
          </a:lstStyle>
          <a:p>
            <a:pPr lvl="0"/>
            <a:r>
              <a:rPr lang="en-US" dirty="0"/>
              <a:t>Session title</a:t>
            </a:r>
          </a:p>
        </p:txBody>
      </p:sp>
      <p:sp>
        <p:nvSpPr>
          <p:cNvPr id="15" name="Text Placeholder 14"/>
          <p:cNvSpPr>
            <a:spLocks noGrp="1"/>
          </p:cNvSpPr>
          <p:nvPr>
            <p:ph type="body" sz="quarter" idx="10" hasCustomPrompt="1"/>
          </p:nvPr>
        </p:nvSpPr>
        <p:spPr>
          <a:xfrm>
            <a:off x="8590169" y="4908936"/>
            <a:ext cx="1826482" cy="860040"/>
          </a:xfrm>
          <a:solidFill>
            <a:srgbClr val="FEC914"/>
          </a:solidFill>
        </p:spPr>
        <p:txBody>
          <a:bodyPr anchor="ctr" anchorCtr="0">
            <a:normAutofit/>
          </a:bodyPr>
          <a:lstStyle>
            <a:lvl1pPr marL="0" indent="0">
              <a:buNone/>
              <a:defRPr sz="3921">
                <a:solidFill>
                  <a:srgbClr val="FFFFFF"/>
                </a:solidFill>
              </a:defRPr>
            </a:lvl1pPr>
          </a:lstStyle>
          <a:p>
            <a:pPr lvl="0"/>
            <a:r>
              <a:rPr lang="en-US" dirty="0"/>
              <a:t>ABC101</a:t>
            </a:r>
          </a:p>
        </p:txBody>
      </p:sp>
      <p:pic>
        <p:nvPicPr>
          <p:cNvPr id="7" name="Picture 6"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32834805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Video slide">
    <p:spTree>
      <p:nvGrpSpPr>
        <p:cNvPr id="1" name=""/>
        <p:cNvGrpSpPr/>
        <p:nvPr/>
      </p:nvGrpSpPr>
      <p:grpSpPr>
        <a:xfrm>
          <a:off x="0" y="0"/>
          <a:ext cx="0" cy="0"/>
          <a:chOff x="0" y="0"/>
          <a:chExt cx="0" cy="0"/>
        </a:xfrm>
      </p:grpSpPr>
      <p:pic>
        <p:nvPicPr>
          <p:cNvPr id="8" name="Picture 7"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101125"/>
            <a:ext cx="12260341" cy="7029726"/>
          </a:xfrm>
          <a:prstGeom prst="rect">
            <a:avLst/>
          </a:prstGeom>
        </p:spPr>
      </p:pic>
      <p:sp>
        <p:nvSpPr>
          <p:cNvPr id="16" name="Title 1"/>
          <p:cNvSpPr>
            <a:spLocks noGrp="1"/>
          </p:cNvSpPr>
          <p:nvPr>
            <p:ph type="title" hasCustomPrompt="1"/>
          </p:nvPr>
        </p:nvSpPr>
        <p:spPr>
          <a:xfrm>
            <a:off x="589787"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pic>
        <p:nvPicPr>
          <p:cNvPr id="5" name="Picture 4"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0245815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_Section slide">
    <p:spTree>
      <p:nvGrpSpPr>
        <p:cNvPr id="1" name=""/>
        <p:cNvGrpSpPr/>
        <p:nvPr/>
      </p:nvGrpSpPr>
      <p:grpSpPr>
        <a:xfrm>
          <a:off x="0" y="0"/>
          <a:ext cx="0" cy="0"/>
          <a:chOff x="0" y="0"/>
          <a:chExt cx="0" cy="0"/>
        </a:xfrm>
      </p:grpSpPr>
      <p:pic>
        <p:nvPicPr>
          <p:cNvPr id="5" name="Picture 4"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101125"/>
            <a:ext cx="12260341" cy="7029726"/>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pic>
        <p:nvPicPr>
          <p:cNvPr id="7" name="Picture 6"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5216560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Demo slide">
    <p:spTree>
      <p:nvGrpSpPr>
        <p:cNvPr id="1" name=""/>
        <p:cNvGrpSpPr/>
        <p:nvPr/>
      </p:nvGrpSpPr>
      <p:grpSpPr>
        <a:xfrm>
          <a:off x="0" y="0"/>
          <a:ext cx="0" cy="0"/>
          <a:chOff x="0" y="0"/>
          <a:chExt cx="0" cy="0"/>
        </a:xfrm>
      </p:grpSpPr>
      <p:pic>
        <p:nvPicPr>
          <p:cNvPr id="5" name="Picture 4"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101125"/>
            <a:ext cx="12260341" cy="7029726"/>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 title</a:t>
            </a:r>
          </a:p>
        </p:txBody>
      </p:sp>
      <p:pic>
        <p:nvPicPr>
          <p:cNvPr id="7" name="Picture 6"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
        <p:nvSpPr>
          <p:cNvPr id="6" name="Text Placeholder 4"/>
          <p:cNvSpPr>
            <a:spLocks noGrp="1"/>
          </p:cNvSpPr>
          <p:nvPr>
            <p:ph type="body" sz="quarter" idx="12" hasCustomPrompt="1"/>
          </p:nvPr>
        </p:nvSpPr>
        <p:spPr>
          <a:xfrm>
            <a:off x="556566"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9773555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Section slide Dark">
    <p:bg>
      <p:bgPr>
        <a:solidFill>
          <a:srgbClr val="D34305"/>
        </a:solidFill>
        <a:effectLst/>
      </p:bgPr>
    </p:bg>
    <p:spTree>
      <p:nvGrpSpPr>
        <p:cNvPr id="1" name=""/>
        <p:cNvGrpSpPr/>
        <p:nvPr/>
      </p:nvGrpSpPr>
      <p:grpSpPr>
        <a:xfrm>
          <a:off x="0" y="0"/>
          <a:ext cx="0" cy="0"/>
          <a:chOff x="0" y="0"/>
          <a:chExt cx="0" cy="0"/>
        </a:xfrm>
      </p:grpSpPr>
      <p:pic>
        <p:nvPicPr>
          <p:cNvPr id="2" name="Picture 1" descr="104750_Speaker TemplateART_v01-04.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59" y="-116690"/>
            <a:ext cx="12292374" cy="7048094"/>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713662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_Section slide light">
    <p:bg>
      <p:bgPr>
        <a:solidFill>
          <a:srgbClr val="FEAC0B"/>
        </a:solidFill>
        <a:effectLst/>
      </p:bgPr>
    </p:bg>
    <p:spTree>
      <p:nvGrpSpPr>
        <p:cNvPr id="1" name=""/>
        <p:cNvGrpSpPr/>
        <p:nvPr/>
      </p:nvGrpSpPr>
      <p:grpSpPr>
        <a:xfrm>
          <a:off x="0" y="0"/>
          <a:ext cx="0" cy="0"/>
          <a:chOff x="0" y="0"/>
          <a:chExt cx="0" cy="0"/>
        </a:xfrm>
      </p:grpSpPr>
      <p:pic>
        <p:nvPicPr>
          <p:cNvPr id="2" name="Picture 1" descr="104750_Speaker TemplateART_v01-0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483" y="-110612"/>
            <a:ext cx="12292374" cy="7048094"/>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36852929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Content slide">
    <p:bg>
      <p:bgPr>
        <a:solidFill>
          <a:schemeClr val="bg1"/>
        </a:solidFill>
        <a:effectLst/>
      </p:bgPr>
    </p:bg>
    <p:spTree>
      <p:nvGrpSpPr>
        <p:cNvPr id="1" name=""/>
        <p:cNvGrpSpPr/>
        <p:nvPr/>
      </p:nvGrpSpPr>
      <p:grpSpPr>
        <a:xfrm>
          <a:off x="0" y="0"/>
          <a:ext cx="0" cy="0"/>
          <a:chOff x="0" y="0"/>
          <a:chExt cx="0" cy="0"/>
        </a:xfrm>
      </p:grpSpPr>
      <p:pic>
        <p:nvPicPr>
          <p:cNvPr id="2" name="Picture 1"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968" y="-102830"/>
            <a:ext cx="12292374" cy="7048094"/>
          </a:xfrm>
          <a:prstGeom prst="rect">
            <a:avLst/>
          </a:prstGeom>
        </p:spPr>
      </p:pic>
      <p:sp>
        <p:nvSpPr>
          <p:cNvPr id="12" name="Text Placeholder 7"/>
          <p:cNvSpPr>
            <a:spLocks noGrp="1"/>
          </p:cNvSpPr>
          <p:nvPr>
            <p:ph type="body" sz="quarter" idx="10" hasCustomPrompt="1"/>
          </p:nvPr>
        </p:nvSpPr>
        <p:spPr>
          <a:xfrm>
            <a:off x="448602" y="1411818"/>
            <a:ext cx="11037715" cy="1829217"/>
          </a:xfr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pic>
        <p:nvPicPr>
          <p:cNvPr id="6" name="Picture 5"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24500262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pic>
        <p:nvPicPr>
          <p:cNvPr id="4" name="Picture 3" descr="104750_Speaker TemplateART_v01-02.png"/>
          <p:cNvPicPr>
            <a:picLocks noChangeAspect="1"/>
          </p:cNvPicPr>
          <p:nvPr userDrawn="1"/>
        </p:nvPicPr>
        <p:blipFill rotWithShape="1">
          <a:blip r:embed="rId2">
            <a:extLst>
              <a:ext uri="{28A0092B-C50C-407E-A947-70E740481C1C}">
                <a14:useLocalDpi xmlns:a14="http://schemas.microsoft.com/office/drawing/2010/main" val="0"/>
              </a:ext>
            </a:extLst>
          </a:blip>
          <a:srcRect l="690" t="23835" r="42830" b="15258"/>
          <a:stretch/>
        </p:blipFill>
        <p:spPr>
          <a:xfrm>
            <a:off x="-68341" y="-85863"/>
            <a:ext cx="12260342" cy="7029726"/>
          </a:xfrm>
          <a:prstGeom prst="rect">
            <a:avLst/>
          </a:prstGeom>
        </p:spPr>
      </p:pic>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3"/>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65314641"/>
      </p:ext>
    </p:extLst>
  </p:cSld>
  <p:clrMapOvr>
    <a:masterClrMapping/>
  </p:clrMapOvr>
  <p:transition spd="slow">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pic>
        <p:nvPicPr>
          <p:cNvPr id="6" name="Picture 5"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077" y="-106721"/>
            <a:ext cx="12292374" cy="7048094"/>
          </a:xfrm>
          <a:prstGeom prst="rect">
            <a:avLst/>
          </a:prstGeom>
        </p:spPr>
      </p:pic>
      <p:sp>
        <p:nvSpPr>
          <p:cNvPr id="2" name="Title 1"/>
          <p:cNvSpPr>
            <a:spLocks noGrp="1"/>
          </p:cNvSpPr>
          <p:nvPr>
            <p:ph type="title" hasCustomPrompt="1"/>
          </p:nvPr>
        </p:nvSpPr>
        <p:spPr>
          <a:xfrm>
            <a:off x="236824" y="181286"/>
            <a:ext cx="11688256" cy="1007891"/>
          </a:xfrm>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2425025074"/>
      </p:ext>
    </p:extLst>
  </p:cSld>
  <p:clrMapOvr>
    <a:masterClrMapping/>
  </p:clrMapOvr>
  <p:transition spd="slow">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2" name="Picture 1" descr="104750_Speaker TemplateART_v01-03.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187" y="-101125"/>
            <a:ext cx="12292374" cy="7048094"/>
          </a:xfrm>
          <a:prstGeom prst="rect">
            <a:avLst/>
          </a:prstGeom>
        </p:spPr>
      </p:pic>
      <p:sp>
        <p:nvSpPr>
          <p:cNvPr id="11" name="Text Box 3"/>
          <p:cNvSpPr txBox="1">
            <a:spLocks noChangeArrowheads="1"/>
          </p:cNvSpPr>
          <p:nvPr userDrawn="1"/>
        </p:nvSpPr>
        <p:spPr bwMode="white">
          <a:xfrm>
            <a:off x="6307778" y="5298986"/>
            <a:ext cx="5297989" cy="1299296"/>
          </a:xfrm>
          <a:prstGeom prst="rect">
            <a:avLst/>
          </a:prstGeom>
          <a:noFill/>
          <a:ln w="12700">
            <a:noFill/>
            <a:miter lim="800000"/>
            <a:headEnd type="none" w="sm" len="sm"/>
            <a:tailEnd type="none" w="sm" len="sm"/>
          </a:ln>
          <a:effectLst/>
        </p:spPr>
        <p:txBody>
          <a:bodyPr vert="horz" wrap="square" lIns="243828" tIns="195062" rIns="243828" bIns="195062" numCol="1" anchor="t" anchorCtr="0" compatLnSpc="1">
            <a:prstTxWarp prst="textNoShape">
              <a:avLst/>
            </a:prstTxWarp>
            <a:spAutoFit/>
          </a:bodyPr>
          <a:lstStyle/>
          <a:p>
            <a:pPr algn="r" defTabSz="1242836" eaLnBrk="0" hangingPunct="0"/>
            <a:r>
              <a:rPr lang="en-US" sz="980" dirty="0">
                <a:solidFill>
                  <a:srgbClr val="FFFFFF"/>
                </a:solidFill>
                <a:cs typeface="Segoe UI" pitchFamily="34" charset="0"/>
              </a:rPr>
              <a:t>© 2015 Microsoft Corporation. All rights reserved.</a:t>
            </a:r>
          </a:p>
          <a:p>
            <a:pPr algn="r" defTabSz="1242936" eaLnBrk="0" hangingPunct="0"/>
            <a:r>
              <a:rPr lang="en-US" sz="980" dirty="0">
                <a:solidFill>
                  <a:srgbClr val="FFFFFF"/>
                </a:solidFill>
                <a:cs typeface="Segoe UI" pitchFamily="34" charset="0"/>
              </a:rPr>
              <a:t>Microsoft, Windows and other product names are or may be registered trademarks and/or trademarks in the U.S. and/or other countries.</a:t>
            </a:r>
          </a:p>
          <a:p>
            <a:pPr algn="r" defTabSz="1242936" eaLnBrk="0" hangingPunct="0"/>
            <a:r>
              <a:rPr lang="en-US" sz="980" dirty="0">
                <a:solidFill>
                  <a:srgbClr val="FFFFFF"/>
                </a:solidFill>
                <a:cs typeface="Segoe UI" pitchFamily="34" charset="0"/>
              </a:rPr>
              <a:t>MICROSOFT MAKES NO WARRANTIES, EXPRESS, IMPLIED OR STATUTORY, </a:t>
            </a:r>
            <a:br>
              <a:rPr lang="en-US" sz="980" dirty="0">
                <a:solidFill>
                  <a:srgbClr val="FFFFFF"/>
                </a:solidFill>
                <a:cs typeface="Segoe UI" pitchFamily="34" charset="0"/>
              </a:rPr>
            </a:br>
            <a:r>
              <a:rPr lang="en-US" sz="980" dirty="0">
                <a:solidFill>
                  <a:srgbClr val="FFFFFF"/>
                </a:solidFill>
                <a:cs typeface="Segoe UI" pitchFamily="34" charset="0"/>
              </a:rPr>
              <a:t>AS TO THE INFORMATION IN THIS PRESENTATION.</a:t>
            </a:r>
          </a:p>
          <a:p>
            <a:pPr algn="r" defTabSz="1242836" eaLnBrk="0" hangingPunct="0"/>
            <a:r>
              <a:rPr lang="en-US" sz="980" dirty="0">
                <a:gradFill>
                  <a:gsLst>
                    <a:gs pos="12389">
                      <a:srgbClr val="FFFFFF"/>
                    </a:gs>
                    <a:gs pos="54000">
                      <a:srgbClr val="FFFFFF"/>
                    </a:gs>
                  </a:gsLst>
                  <a:lin ang="5400000" scaled="0"/>
                </a:gradFill>
                <a:cs typeface="Segoe UI" pitchFamily="34" charset="0"/>
              </a:rPr>
              <a:t> </a:t>
            </a:r>
          </a:p>
        </p:txBody>
      </p:sp>
      <p:pic>
        <p:nvPicPr>
          <p:cNvPr id="8" name="Picture 7"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699845"/>
            <a:ext cx="6077755" cy="2235978"/>
          </a:xfrm>
          <a:prstGeom prst="rect">
            <a:avLst/>
          </a:prstGeom>
        </p:spPr>
      </p:pic>
    </p:spTree>
    <p:extLst>
      <p:ext uri="{BB962C8B-B14F-4D97-AF65-F5344CB8AC3E}">
        <p14:creationId xmlns:p14="http://schemas.microsoft.com/office/powerpoint/2010/main" val="4172866877"/>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Demo slide">
    <p:bg>
      <p:bgPr>
        <a:solidFill>
          <a:schemeClr val="bg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pic>
        <p:nvPicPr>
          <p:cNvPr id="9" name="Picture 8" descr="104750_Speaker TemplateART_v01-06.png"/>
          <p:cNvPicPr>
            <a:picLocks noChangeAspect="1"/>
          </p:cNvPicPr>
          <p:nvPr userDrawn="1"/>
        </p:nvPicPr>
        <p:blipFill rotWithShape="1">
          <a:blip r:embed="rId3">
            <a:extLst>
              <a:ext uri="{28A0092B-C50C-407E-A947-70E740481C1C}">
                <a14:useLocalDpi xmlns:a14="http://schemas.microsoft.com/office/drawing/2010/main" val="0"/>
              </a:ext>
            </a:extLst>
          </a:blip>
          <a:srcRect t="87640"/>
          <a:stretch/>
        </p:blipFill>
        <p:spPr>
          <a:xfrm>
            <a:off x="-50187" y="6081883"/>
            <a:ext cx="12292374" cy="871164"/>
          </a:xfrm>
          <a:prstGeom prst="rect">
            <a:avLst/>
          </a:prstGeom>
        </p:spPr>
      </p:pic>
      <p:sp>
        <p:nvSpPr>
          <p:cNvPr id="12" name="Text Placeholder 7"/>
          <p:cNvSpPr>
            <a:spLocks noGrp="1"/>
          </p:cNvSpPr>
          <p:nvPr>
            <p:ph type="body" sz="quarter" idx="10" hasCustomPrompt="1"/>
          </p:nvPr>
        </p:nvSpPr>
        <p:spPr>
          <a:xfrm>
            <a:off x="448602" y="1411818"/>
            <a:ext cx="11037715" cy="1829217"/>
          </a:xfr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pic>
        <p:nvPicPr>
          <p:cNvPr id="8" name="Picture 7" descr="MSFT_logo_rgb_C-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37790462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1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4"/>
          <p:cNvSpPr/>
          <p:nvPr userDrawn="1"/>
        </p:nvSpPr>
        <p:spPr bwMode="auto">
          <a:xfrm>
            <a:off x="1" y="0"/>
            <a:ext cx="12192000" cy="6858000"/>
          </a:xfrm>
          <a:prstGeom prst="rect">
            <a:avLst/>
          </a:prstGeom>
          <a:solidFill>
            <a:schemeClr val="bg1"/>
          </a:solidFill>
          <a:ln>
            <a:noFill/>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76133" tIns="38071" rIns="76133" bIns="38071" numCol="1" rtlCol="0" anchor="ctr" anchorCtr="0" compatLnSpc="1">
            <a:prstTxWarp prst="textNoShape">
              <a:avLst/>
            </a:prstTxWarp>
          </a:bodyPr>
          <a:lstStyle/>
          <a:p>
            <a:pPr algn="ctr" defTabSz="761114"/>
            <a:endParaRPr lang="en-US" sz="1751" dirty="0">
              <a:gradFill>
                <a:gsLst>
                  <a:gs pos="0">
                    <a:srgbClr val="FFFFFF"/>
                  </a:gs>
                  <a:gs pos="100000">
                    <a:srgbClr val="FFFFFF"/>
                  </a:gs>
                </a:gsLst>
                <a:lin ang="5400000" scaled="0"/>
              </a:gradFill>
            </a:endParaRPr>
          </a:p>
        </p:txBody>
      </p:sp>
      <p:sp>
        <p:nvSpPr>
          <p:cNvPr id="4" name="Footer Placeholder 8"/>
          <p:cNvSpPr txBox="1">
            <a:spLocks/>
          </p:cNvSpPr>
          <p:nvPr userDrawn="1"/>
        </p:nvSpPr>
        <p:spPr>
          <a:xfrm>
            <a:off x="8278970" y="6625562"/>
            <a:ext cx="3859607" cy="134483"/>
          </a:xfrm>
          <a:prstGeom prst="rect">
            <a:avLst/>
          </a:prstGeom>
        </p:spPr>
        <p:txBody>
          <a:bodyPr vert="horz" lIns="0" tIns="0" rIns="89630" bIns="0" rtlCol="0" anchor="ctr"/>
          <a:lstStyle>
            <a:defPPr>
              <a:defRPr lang="en-US"/>
            </a:defPPr>
            <a:lvl1pPr marL="0" algn="l" defTabSz="932742" rtl="0" eaLnBrk="1" latinLnBrk="0" hangingPunct="1">
              <a:defRPr lang="en-US" sz="900" kern="1200">
                <a:gradFill>
                  <a:gsLst>
                    <a:gs pos="2239">
                      <a:schemeClr val="tx1"/>
                    </a:gs>
                    <a:gs pos="11940">
                      <a:schemeClr val="tx1"/>
                    </a:gs>
                  </a:gsLst>
                  <a:lin ang="5400000" scaled="0"/>
                </a:gra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endParaRPr sz="882"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50815677"/>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l" defTabSz="914132" rtl="0" eaLnBrk="1" latinLnBrk="0" hangingPunct="1">
              <a:lnSpc>
                <a:spcPct val="90000"/>
              </a:lnSpc>
              <a:spcBef>
                <a:spcPct val="0"/>
              </a:spcBef>
              <a:buNone/>
              <a:defRPr lang="en-US" sz="4508" b="0" kern="1200" cap="none" spc="-100" baseline="0" dirty="0">
                <a:ln w="3175">
                  <a:noFill/>
                </a:ln>
                <a:solidFill>
                  <a:schemeClr val="accent1"/>
                </a:solidFill>
                <a:effectLst/>
                <a:latin typeface="+mj-lt"/>
                <a:ea typeface="+mn-ea"/>
                <a:cs typeface="Arial" charset="0"/>
              </a:defRPr>
            </a:lvl1pPr>
          </a:lstStyle>
          <a:p>
            <a:r>
              <a:rPr lang="en-US" dirty="0"/>
              <a:t>Click to edit master title style</a:t>
            </a:r>
          </a:p>
        </p:txBody>
      </p:sp>
    </p:spTree>
    <p:extLst>
      <p:ext uri="{BB962C8B-B14F-4D97-AF65-F5344CB8AC3E}">
        <p14:creationId xmlns:p14="http://schemas.microsoft.com/office/powerpoint/2010/main" val="355233205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52695268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3_Demo slide">
    <p:bg>
      <p:bgPr>
        <a:solidFill>
          <a:schemeClr val="bg1"/>
        </a:solidFill>
        <a:effectLst/>
      </p:bgPr>
    </p:bg>
    <p:spTree>
      <p:nvGrpSpPr>
        <p:cNvPr id="1" name=""/>
        <p:cNvGrpSpPr/>
        <p:nvPr/>
      </p:nvGrpSpPr>
      <p:grpSpPr>
        <a:xfrm>
          <a:off x="0" y="0"/>
          <a:ext cx="0" cy="0"/>
          <a:chOff x="0" y="0"/>
          <a:chExt cx="0" cy="0"/>
        </a:xfrm>
      </p:grpSpPr>
      <p:pic>
        <p:nvPicPr>
          <p:cNvPr id="2" name="Picture 1"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968" y="-102830"/>
            <a:ext cx="12292374" cy="7048094"/>
          </a:xfrm>
          <a:prstGeom prst="rect">
            <a:avLst/>
          </a:prstGeom>
        </p:spPr>
      </p:pic>
      <p:sp>
        <p:nvSpPr>
          <p:cNvPr id="12" name="Text Placeholder 7"/>
          <p:cNvSpPr>
            <a:spLocks noGrp="1"/>
          </p:cNvSpPr>
          <p:nvPr>
            <p:ph type="body" sz="quarter" idx="10" hasCustomPrompt="1"/>
          </p:nvPr>
        </p:nvSpPr>
        <p:spPr>
          <a:xfrm>
            <a:off x="448602" y="1411818"/>
            <a:ext cx="11037715" cy="1829217"/>
          </a:xfr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pic>
        <p:nvPicPr>
          <p:cNvPr id="6" name="Picture 5"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5560161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5" name="Picture 4" descr="104750_Speaker TemplateART_v01-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796" y="-101125"/>
            <a:ext cx="12260341" cy="7029726"/>
          </a:xfrm>
          <a:prstGeom prst="rect">
            <a:avLst/>
          </a:prstGeom>
        </p:spPr>
      </p:pic>
      <p:sp>
        <p:nvSpPr>
          <p:cNvPr id="7" name="Rectangle 6"/>
          <p:cNvSpPr/>
          <p:nvPr userDrawn="1"/>
        </p:nvSpPr>
        <p:spPr>
          <a:xfrm>
            <a:off x="789057" y="3242583"/>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pic>
        <p:nvPicPr>
          <p:cNvPr id="8" name="Picture 7" descr="Identlockup.png"/>
          <p:cNvPicPr>
            <a:picLocks noChangeAspect="1"/>
          </p:cNvPicPr>
          <p:nvPr userDrawn="1"/>
        </p:nvPicPr>
        <p:blipFill rotWithShape="1">
          <a:blip r:embed="rId3" cstate="print">
            <a:extLst>
              <a:ext uri="{28A0092B-C50C-407E-A947-70E740481C1C}">
                <a14:useLocalDpi xmlns:a14="http://schemas.microsoft.com/office/drawing/2010/main" val="0"/>
              </a:ext>
            </a:extLst>
          </a:blip>
          <a:srcRect b="42439"/>
          <a:stretch/>
        </p:blipFill>
        <p:spPr>
          <a:xfrm>
            <a:off x="2123732" y="4064422"/>
            <a:ext cx="2913381" cy="1186614"/>
          </a:xfrm>
          <a:prstGeom prst="rect">
            <a:avLst/>
          </a:prstGeom>
        </p:spPr>
      </p:pic>
      <p:pic>
        <p:nvPicPr>
          <p:cNvPr id="6" name="Picture 5" descr="MSFT_logo_rgb_C-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267092968"/>
      </p:ext>
    </p:extLst>
  </p:cSld>
  <p:clrMapOvr>
    <a:masterClrMapping/>
  </p:clrMapOvr>
  <p:transition spd="slow">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93646"/>
            <a:ext cx="12260341" cy="7029726"/>
          </a:xfrm>
          <a:prstGeom prst="rect">
            <a:avLst/>
          </a:prstGeom>
        </p:spPr>
      </p:pic>
      <p:sp>
        <p:nvSpPr>
          <p:cNvPr id="12" name="Title 1"/>
          <p:cNvSpPr>
            <a:spLocks noGrp="1"/>
          </p:cNvSpPr>
          <p:nvPr>
            <p:ph type="title" hasCustomPrompt="1"/>
          </p:nvPr>
        </p:nvSpPr>
        <p:spPr>
          <a:xfrm>
            <a:off x="449386" y="4908936"/>
            <a:ext cx="8140782" cy="860040"/>
          </a:xfrm>
          <a:solidFill>
            <a:srgbClr val="ED5F19"/>
          </a:solidFill>
        </p:spPr>
        <p:txBody>
          <a:bodyPr anchor="ctr" anchorCtr="0">
            <a:normAutofit/>
          </a:bodyPr>
          <a:lstStyle>
            <a:lvl1pPr algn="l">
              <a:defRPr sz="4313" b="0" cap="none">
                <a:solidFill>
                  <a:srgbClr val="FFFFFF"/>
                </a:solidFill>
              </a:defRPr>
            </a:lvl1pPr>
          </a:lstStyle>
          <a:p>
            <a:r>
              <a:rPr lang="en-US" dirty="0"/>
              <a:t>Speaker name</a:t>
            </a:r>
          </a:p>
        </p:txBody>
      </p:sp>
      <p:sp>
        <p:nvSpPr>
          <p:cNvPr id="13" name="Text Placeholder 2"/>
          <p:cNvSpPr>
            <a:spLocks noGrp="1"/>
          </p:cNvSpPr>
          <p:nvPr>
            <p:ph type="body" idx="1" hasCustomPrompt="1"/>
          </p:nvPr>
        </p:nvSpPr>
        <p:spPr>
          <a:xfrm>
            <a:off x="449387" y="2456081"/>
            <a:ext cx="9967264" cy="2452855"/>
          </a:xfrm>
          <a:solidFill>
            <a:srgbClr val="C74405"/>
          </a:solidFill>
          <a:ln>
            <a:noFill/>
          </a:ln>
        </p:spPr>
        <p:txBody>
          <a:bodyPr anchor="t" anchorCtr="0">
            <a:normAutofit/>
          </a:bodyPr>
          <a:lstStyle>
            <a:lvl1pPr marL="0" indent="0">
              <a:lnSpc>
                <a:spcPct val="90000"/>
              </a:lnSpc>
              <a:buNone/>
              <a:defRPr sz="7156">
                <a:solidFill>
                  <a:schemeClr val="bg1"/>
                </a:solidFill>
              </a:defRPr>
            </a:lvl1pPr>
            <a:lvl2pPr marL="609543" indent="0">
              <a:buNone/>
              <a:defRPr sz="2353">
                <a:solidFill>
                  <a:schemeClr val="tx1">
                    <a:tint val="75000"/>
                  </a:schemeClr>
                </a:solidFill>
              </a:defRPr>
            </a:lvl2pPr>
            <a:lvl3pPr marL="1219085" indent="0">
              <a:buNone/>
              <a:defRPr sz="2157">
                <a:solidFill>
                  <a:schemeClr val="tx1">
                    <a:tint val="75000"/>
                  </a:schemeClr>
                </a:solidFill>
              </a:defRPr>
            </a:lvl3pPr>
            <a:lvl4pPr marL="1828628" indent="0">
              <a:buNone/>
              <a:defRPr sz="1863">
                <a:solidFill>
                  <a:schemeClr val="tx1">
                    <a:tint val="75000"/>
                  </a:schemeClr>
                </a:solidFill>
              </a:defRPr>
            </a:lvl4pPr>
            <a:lvl5pPr marL="2438171" indent="0">
              <a:buNone/>
              <a:defRPr sz="1863">
                <a:solidFill>
                  <a:schemeClr val="tx1">
                    <a:tint val="75000"/>
                  </a:schemeClr>
                </a:solidFill>
              </a:defRPr>
            </a:lvl5pPr>
            <a:lvl6pPr marL="3047713" indent="0">
              <a:buNone/>
              <a:defRPr sz="1863">
                <a:solidFill>
                  <a:schemeClr val="tx1">
                    <a:tint val="75000"/>
                  </a:schemeClr>
                </a:solidFill>
              </a:defRPr>
            </a:lvl6pPr>
            <a:lvl7pPr marL="3657256" indent="0">
              <a:buNone/>
              <a:defRPr sz="1863">
                <a:solidFill>
                  <a:schemeClr val="tx1">
                    <a:tint val="75000"/>
                  </a:schemeClr>
                </a:solidFill>
              </a:defRPr>
            </a:lvl7pPr>
            <a:lvl8pPr marL="4266799" indent="0">
              <a:buNone/>
              <a:defRPr sz="1863">
                <a:solidFill>
                  <a:schemeClr val="tx1">
                    <a:tint val="75000"/>
                  </a:schemeClr>
                </a:solidFill>
              </a:defRPr>
            </a:lvl8pPr>
            <a:lvl9pPr marL="4876342" indent="0">
              <a:buNone/>
              <a:defRPr sz="1863">
                <a:solidFill>
                  <a:schemeClr val="tx1">
                    <a:tint val="75000"/>
                  </a:schemeClr>
                </a:solidFill>
              </a:defRPr>
            </a:lvl9pPr>
          </a:lstStyle>
          <a:p>
            <a:pPr lvl="0"/>
            <a:r>
              <a:rPr lang="en-US" dirty="0"/>
              <a:t>Session title</a:t>
            </a:r>
          </a:p>
        </p:txBody>
      </p:sp>
      <p:sp>
        <p:nvSpPr>
          <p:cNvPr id="15" name="Text Placeholder 14"/>
          <p:cNvSpPr>
            <a:spLocks noGrp="1"/>
          </p:cNvSpPr>
          <p:nvPr>
            <p:ph type="body" sz="quarter" idx="10" hasCustomPrompt="1"/>
          </p:nvPr>
        </p:nvSpPr>
        <p:spPr>
          <a:xfrm>
            <a:off x="8590169" y="4908936"/>
            <a:ext cx="1826482" cy="860040"/>
          </a:xfrm>
          <a:solidFill>
            <a:srgbClr val="FEC914"/>
          </a:solidFill>
        </p:spPr>
        <p:txBody>
          <a:bodyPr anchor="ctr" anchorCtr="0">
            <a:normAutofit/>
          </a:bodyPr>
          <a:lstStyle>
            <a:lvl1pPr marL="0" indent="0">
              <a:buNone/>
              <a:defRPr sz="3921">
                <a:solidFill>
                  <a:srgbClr val="FFFFFF"/>
                </a:solidFill>
              </a:defRPr>
            </a:lvl1pPr>
          </a:lstStyle>
          <a:p>
            <a:pPr lvl="0"/>
            <a:r>
              <a:rPr lang="en-US" dirty="0"/>
              <a:t>ABC101</a:t>
            </a:r>
          </a:p>
        </p:txBody>
      </p:sp>
      <p:pic>
        <p:nvPicPr>
          <p:cNvPr id="7" name="Picture 6"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31159800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Video slide">
    <p:spTree>
      <p:nvGrpSpPr>
        <p:cNvPr id="1" name=""/>
        <p:cNvGrpSpPr/>
        <p:nvPr/>
      </p:nvGrpSpPr>
      <p:grpSpPr>
        <a:xfrm>
          <a:off x="0" y="0"/>
          <a:ext cx="0" cy="0"/>
          <a:chOff x="0" y="0"/>
          <a:chExt cx="0" cy="0"/>
        </a:xfrm>
      </p:grpSpPr>
      <p:pic>
        <p:nvPicPr>
          <p:cNvPr id="8" name="Picture 7"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101125"/>
            <a:ext cx="12260341" cy="7029726"/>
          </a:xfrm>
          <a:prstGeom prst="rect">
            <a:avLst/>
          </a:prstGeom>
        </p:spPr>
      </p:pic>
      <p:sp>
        <p:nvSpPr>
          <p:cNvPr id="16" name="Title 1"/>
          <p:cNvSpPr>
            <a:spLocks noGrp="1"/>
          </p:cNvSpPr>
          <p:nvPr>
            <p:ph type="title" hasCustomPrompt="1"/>
          </p:nvPr>
        </p:nvSpPr>
        <p:spPr>
          <a:xfrm>
            <a:off x="589787"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pic>
        <p:nvPicPr>
          <p:cNvPr id="5" name="Picture 4"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4744185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Section slide">
    <p:spTree>
      <p:nvGrpSpPr>
        <p:cNvPr id="1" name=""/>
        <p:cNvGrpSpPr/>
        <p:nvPr/>
      </p:nvGrpSpPr>
      <p:grpSpPr>
        <a:xfrm>
          <a:off x="0" y="0"/>
          <a:ext cx="0" cy="0"/>
          <a:chOff x="0" y="0"/>
          <a:chExt cx="0" cy="0"/>
        </a:xfrm>
      </p:grpSpPr>
      <p:pic>
        <p:nvPicPr>
          <p:cNvPr id="5" name="Picture 4"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101125"/>
            <a:ext cx="12260341" cy="7029726"/>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pic>
        <p:nvPicPr>
          <p:cNvPr id="7" name="Picture 6"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7288350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7_Demo slide">
    <p:spTree>
      <p:nvGrpSpPr>
        <p:cNvPr id="1" name=""/>
        <p:cNvGrpSpPr/>
        <p:nvPr/>
      </p:nvGrpSpPr>
      <p:grpSpPr>
        <a:xfrm>
          <a:off x="0" y="0"/>
          <a:ext cx="0" cy="0"/>
          <a:chOff x="0" y="0"/>
          <a:chExt cx="0" cy="0"/>
        </a:xfrm>
      </p:grpSpPr>
      <p:pic>
        <p:nvPicPr>
          <p:cNvPr id="5" name="Picture 4"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101125"/>
            <a:ext cx="12260341" cy="7029726"/>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 title</a:t>
            </a:r>
          </a:p>
        </p:txBody>
      </p:sp>
      <p:pic>
        <p:nvPicPr>
          <p:cNvPr id="7" name="Picture 6"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
        <p:nvSpPr>
          <p:cNvPr id="6" name="Text Placeholder 4"/>
          <p:cNvSpPr>
            <a:spLocks noGrp="1"/>
          </p:cNvSpPr>
          <p:nvPr>
            <p:ph type="body" sz="quarter" idx="12" hasCustomPrompt="1"/>
          </p:nvPr>
        </p:nvSpPr>
        <p:spPr>
          <a:xfrm>
            <a:off x="556566"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70893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_Section slide Dark">
    <p:bg>
      <p:bgPr>
        <a:solidFill>
          <a:srgbClr val="D34305"/>
        </a:solidFill>
        <a:effectLst/>
      </p:bgPr>
    </p:bg>
    <p:spTree>
      <p:nvGrpSpPr>
        <p:cNvPr id="1" name=""/>
        <p:cNvGrpSpPr/>
        <p:nvPr/>
      </p:nvGrpSpPr>
      <p:grpSpPr>
        <a:xfrm>
          <a:off x="0" y="0"/>
          <a:ext cx="0" cy="0"/>
          <a:chOff x="0" y="0"/>
          <a:chExt cx="0" cy="0"/>
        </a:xfrm>
      </p:grpSpPr>
      <p:pic>
        <p:nvPicPr>
          <p:cNvPr id="2" name="Picture 1" descr="104750_Speaker TemplateART_v01-04.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59" y="-116690"/>
            <a:ext cx="12292374" cy="7048094"/>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6299268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_Section slide light">
    <p:bg>
      <p:bgPr>
        <a:solidFill>
          <a:srgbClr val="FEAC0B"/>
        </a:solidFill>
        <a:effectLst/>
      </p:bgPr>
    </p:bg>
    <p:spTree>
      <p:nvGrpSpPr>
        <p:cNvPr id="1" name=""/>
        <p:cNvGrpSpPr/>
        <p:nvPr/>
      </p:nvGrpSpPr>
      <p:grpSpPr>
        <a:xfrm>
          <a:off x="0" y="0"/>
          <a:ext cx="0" cy="0"/>
          <a:chOff x="0" y="0"/>
          <a:chExt cx="0" cy="0"/>
        </a:xfrm>
      </p:grpSpPr>
      <p:pic>
        <p:nvPicPr>
          <p:cNvPr id="2" name="Picture 1" descr="104750_Speaker TemplateART_v01-0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483" y="-110612"/>
            <a:ext cx="12292374" cy="7048094"/>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2938980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Content slide">
    <p:bg>
      <p:bgPr>
        <a:solidFill>
          <a:schemeClr val="bg1"/>
        </a:solidFill>
        <a:effectLst/>
      </p:bgPr>
    </p:bg>
    <p:spTree>
      <p:nvGrpSpPr>
        <p:cNvPr id="1" name=""/>
        <p:cNvGrpSpPr/>
        <p:nvPr/>
      </p:nvGrpSpPr>
      <p:grpSpPr>
        <a:xfrm>
          <a:off x="0" y="0"/>
          <a:ext cx="0" cy="0"/>
          <a:chOff x="0" y="0"/>
          <a:chExt cx="0" cy="0"/>
        </a:xfrm>
      </p:grpSpPr>
      <p:sp>
        <p:nvSpPr>
          <p:cNvPr id="12" name="Text Placeholder 7"/>
          <p:cNvSpPr>
            <a:spLocks noGrp="1"/>
          </p:cNvSpPr>
          <p:nvPr>
            <p:ph type="body" sz="quarter" idx="10" hasCustomPrompt="1"/>
          </p:nvPr>
        </p:nvSpPr>
        <p:spPr>
          <a:xfrm>
            <a:off x="448602" y="1411818"/>
            <a:ext cx="11037715" cy="1829217"/>
          </a:xfr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spTree>
    <p:extLst>
      <p:ext uri="{BB962C8B-B14F-4D97-AF65-F5344CB8AC3E}">
        <p14:creationId xmlns:p14="http://schemas.microsoft.com/office/powerpoint/2010/main" val="19987199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pic>
        <p:nvPicPr>
          <p:cNvPr id="4" name="Picture 3" descr="104750_Speaker TemplateART_v01-02.png"/>
          <p:cNvPicPr>
            <a:picLocks noChangeAspect="1"/>
          </p:cNvPicPr>
          <p:nvPr userDrawn="1"/>
        </p:nvPicPr>
        <p:blipFill rotWithShape="1">
          <a:blip r:embed="rId2">
            <a:extLst>
              <a:ext uri="{28A0092B-C50C-407E-A947-70E740481C1C}">
                <a14:useLocalDpi xmlns:a14="http://schemas.microsoft.com/office/drawing/2010/main" val="0"/>
              </a:ext>
            </a:extLst>
          </a:blip>
          <a:srcRect l="690" t="23835" r="42830" b="15258"/>
          <a:stretch/>
        </p:blipFill>
        <p:spPr>
          <a:xfrm>
            <a:off x="-68341" y="-85863"/>
            <a:ext cx="12260342" cy="7029726"/>
          </a:xfrm>
          <a:prstGeom prst="rect">
            <a:avLst/>
          </a:prstGeom>
        </p:spPr>
      </p:pic>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3"/>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680701581"/>
      </p:ext>
    </p:extLst>
  </p:cSld>
  <p:clrMapOvr>
    <a:masterClrMapping/>
  </p:clrMapOvr>
  <p:transition spd="slow">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pic>
        <p:nvPicPr>
          <p:cNvPr id="6" name="Picture 5"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077" y="-106721"/>
            <a:ext cx="12292374" cy="7048094"/>
          </a:xfrm>
          <a:prstGeom prst="rect">
            <a:avLst/>
          </a:prstGeom>
        </p:spPr>
      </p:pic>
      <p:sp>
        <p:nvSpPr>
          <p:cNvPr id="2" name="Title 1"/>
          <p:cNvSpPr>
            <a:spLocks noGrp="1"/>
          </p:cNvSpPr>
          <p:nvPr>
            <p:ph type="title" hasCustomPrompt="1"/>
          </p:nvPr>
        </p:nvSpPr>
        <p:spPr>
          <a:xfrm>
            <a:off x="236824" y="181286"/>
            <a:ext cx="11688256" cy="1007891"/>
          </a:xfrm>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724847831"/>
      </p:ext>
    </p:extLst>
  </p:cSld>
  <p:clrMapOvr>
    <a:masterClrMapping/>
  </p:clrMapOvr>
  <p:transition spd="slow">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2" name="Picture 1" descr="104750_Speaker TemplateART_v01-03.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187" y="-101125"/>
            <a:ext cx="12292374" cy="7048094"/>
          </a:xfrm>
          <a:prstGeom prst="rect">
            <a:avLst/>
          </a:prstGeom>
        </p:spPr>
      </p:pic>
      <p:sp>
        <p:nvSpPr>
          <p:cNvPr id="11" name="Text Box 3"/>
          <p:cNvSpPr txBox="1">
            <a:spLocks noChangeArrowheads="1"/>
          </p:cNvSpPr>
          <p:nvPr userDrawn="1"/>
        </p:nvSpPr>
        <p:spPr bwMode="white">
          <a:xfrm>
            <a:off x="6307778" y="5298986"/>
            <a:ext cx="5297989" cy="1299296"/>
          </a:xfrm>
          <a:prstGeom prst="rect">
            <a:avLst/>
          </a:prstGeom>
          <a:noFill/>
          <a:ln w="12700">
            <a:noFill/>
            <a:miter lim="800000"/>
            <a:headEnd type="none" w="sm" len="sm"/>
            <a:tailEnd type="none" w="sm" len="sm"/>
          </a:ln>
          <a:effectLst/>
        </p:spPr>
        <p:txBody>
          <a:bodyPr vert="horz" wrap="square" lIns="243828" tIns="195062" rIns="243828" bIns="195062" numCol="1" anchor="t" anchorCtr="0" compatLnSpc="1">
            <a:prstTxWarp prst="textNoShape">
              <a:avLst/>
            </a:prstTxWarp>
            <a:spAutoFit/>
          </a:bodyPr>
          <a:lstStyle/>
          <a:p>
            <a:pPr algn="r" defTabSz="1242836" eaLnBrk="0" hangingPunct="0"/>
            <a:r>
              <a:rPr lang="en-US" sz="980" dirty="0">
                <a:solidFill>
                  <a:srgbClr val="FFFFFF"/>
                </a:solidFill>
                <a:cs typeface="Segoe UI" pitchFamily="34" charset="0"/>
              </a:rPr>
              <a:t>© 2015 Microsoft Corporation. All rights reserved.</a:t>
            </a:r>
          </a:p>
          <a:p>
            <a:pPr algn="r" defTabSz="1242936" eaLnBrk="0" hangingPunct="0"/>
            <a:r>
              <a:rPr lang="en-US" sz="980" dirty="0">
                <a:solidFill>
                  <a:srgbClr val="FFFFFF"/>
                </a:solidFill>
                <a:cs typeface="Segoe UI" pitchFamily="34" charset="0"/>
              </a:rPr>
              <a:t>Microsoft, Windows and other product names are or may be registered trademarks and/or trademarks in the U.S. and/or other countries.</a:t>
            </a:r>
          </a:p>
          <a:p>
            <a:pPr algn="r" defTabSz="1242936" eaLnBrk="0" hangingPunct="0"/>
            <a:r>
              <a:rPr lang="en-US" sz="980" dirty="0">
                <a:solidFill>
                  <a:srgbClr val="FFFFFF"/>
                </a:solidFill>
                <a:cs typeface="Segoe UI" pitchFamily="34" charset="0"/>
              </a:rPr>
              <a:t>MICROSOFT MAKES NO WARRANTIES, EXPRESS, IMPLIED OR STATUTORY, </a:t>
            </a:r>
            <a:br>
              <a:rPr lang="en-US" sz="980" dirty="0">
                <a:solidFill>
                  <a:srgbClr val="FFFFFF"/>
                </a:solidFill>
                <a:cs typeface="Segoe UI" pitchFamily="34" charset="0"/>
              </a:rPr>
            </a:br>
            <a:r>
              <a:rPr lang="en-US" sz="980" dirty="0">
                <a:solidFill>
                  <a:srgbClr val="FFFFFF"/>
                </a:solidFill>
                <a:cs typeface="Segoe UI" pitchFamily="34" charset="0"/>
              </a:rPr>
              <a:t>AS TO THE INFORMATION IN THIS PRESENTATION.</a:t>
            </a:r>
          </a:p>
          <a:p>
            <a:pPr algn="r" defTabSz="1242836" eaLnBrk="0" hangingPunct="0"/>
            <a:r>
              <a:rPr lang="en-US" sz="980" dirty="0">
                <a:gradFill>
                  <a:gsLst>
                    <a:gs pos="12389">
                      <a:srgbClr val="FFFFFF"/>
                    </a:gs>
                    <a:gs pos="54000">
                      <a:srgbClr val="FFFFFF"/>
                    </a:gs>
                  </a:gsLst>
                  <a:lin ang="5400000" scaled="0"/>
                </a:gradFill>
                <a:cs typeface="Segoe UI" pitchFamily="34" charset="0"/>
              </a:rPr>
              <a:t> </a:t>
            </a:r>
          </a:p>
        </p:txBody>
      </p:sp>
      <p:pic>
        <p:nvPicPr>
          <p:cNvPr id="8" name="Picture 7"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699845"/>
            <a:ext cx="6077755" cy="2235978"/>
          </a:xfrm>
          <a:prstGeom prst="rect">
            <a:avLst/>
          </a:prstGeom>
        </p:spPr>
      </p:pic>
    </p:spTree>
    <p:extLst>
      <p:ext uri="{BB962C8B-B14F-4D97-AF65-F5344CB8AC3E}">
        <p14:creationId xmlns:p14="http://schemas.microsoft.com/office/powerpoint/2010/main" val="3163252632"/>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_Demo slide">
    <p:bg>
      <p:bgPr>
        <a:solidFill>
          <a:schemeClr val="bg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pic>
        <p:nvPicPr>
          <p:cNvPr id="9" name="Picture 8" descr="104750_Speaker TemplateART_v01-06.png"/>
          <p:cNvPicPr>
            <a:picLocks noChangeAspect="1"/>
          </p:cNvPicPr>
          <p:nvPr userDrawn="1"/>
        </p:nvPicPr>
        <p:blipFill rotWithShape="1">
          <a:blip r:embed="rId3">
            <a:extLst>
              <a:ext uri="{28A0092B-C50C-407E-A947-70E740481C1C}">
                <a14:useLocalDpi xmlns:a14="http://schemas.microsoft.com/office/drawing/2010/main" val="0"/>
              </a:ext>
            </a:extLst>
          </a:blip>
          <a:srcRect t="87640"/>
          <a:stretch/>
        </p:blipFill>
        <p:spPr>
          <a:xfrm>
            <a:off x="-50187" y="6081883"/>
            <a:ext cx="12292374" cy="871164"/>
          </a:xfrm>
          <a:prstGeom prst="rect">
            <a:avLst/>
          </a:prstGeom>
        </p:spPr>
      </p:pic>
      <p:sp>
        <p:nvSpPr>
          <p:cNvPr id="12" name="Text Placeholder 7"/>
          <p:cNvSpPr>
            <a:spLocks noGrp="1"/>
          </p:cNvSpPr>
          <p:nvPr>
            <p:ph type="body" sz="quarter" idx="10" hasCustomPrompt="1"/>
          </p:nvPr>
        </p:nvSpPr>
        <p:spPr>
          <a:xfrm>
            <a:off x="448602" y="1411818"/>
            <a:ext cx="11037715" cy="1829217"/>
          </a:xfr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pic>
        <p:nvPicPr>
          <p:cNvPr id="8" name="Picture 7" descr="MSFT_logo_rgb_C-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41577723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cSld name="1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4"/>
          <p:cNvSpPr/>
          <p:nvPr userDrawn="1"/>
        </p:nvSpPr>
        <p:spPr bwMode="auto">
          <a:xfrm>
            <a:off x="1" y="0"/>
            <a:ext cx="12192000" cy="6858000"/>
          </a:xfrm>
          <a:prstGeom prst="rect">
            <a:avLst/>
          </a:prstGeom>
          <a:solidFill>
            <a:schemeClr val="bg1"/>
          </a:solidFill>
          <a:ln>
            <a:noFill/>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76133" tIns="38071" rIns="76133" bIns="38071" numCol="1" rtlCol="0" anchor="ctr" anchorCtr="0" compatLnSpc="1">
            <a:prstTxWarp prst="textNoShape">
              <a:avLst/>
            </a:prstTxWarp>
          </a:bodyPr>
          <a:lstStyle/>
          <a:p>
            <a:pPr algn="ctr" defTabSz="761114"/>
            <a:endParaRPr lang="en-US" sz="1751" dirty="0">
              <a:gradFill>
                <a:gsLst>
                  <a:gs pos="0">
                    <a:srgbClr val="FFFFFF"/>
                  </a:gs>
                  <a:gs pos="100000">
                    <a:srgbClr val="FFFFFF"/>
                  </a:gs>
                </a:gsLst>
                <a:lin ang="5400000" scaled="0"/>
              </a:gradFill>
            </a:endParaRPr>
          </a:p>
        </p:txBody>
      </p:sp>
      <p:sp>
        <p:nvSpPr>
          <p:cNvPr id="4" name="Footer Placeholder 8"/>
          <p:cNvSpPr txBox="1">
            <a:spLocks/>
          </p:cNvSpPr>
          <p:nvPr userDrawn="1"/>
        </p:nvSpPr>
        <p:spPr>
          <a:xfrm>
            <a:off x="8278970" y="6625562"/>
            <a:ext cx="3859607" cy="134483"/>
          </a:xfrm>
          <a:prstGeom prst="rect">
            <a:avLst/>
          </a:prstGeom>
        </p:spPr>
        <p:txBody>
          <a:bodyPr vert="horz" lIns="0" tIns="0" rIns="89630" bIns="0" rtlCol="0" anchor="ctr"/>
          <a:lstStyle>
            <a:defPPr>
              <a:defRPr lang="en-US"/>
            </a:defPPr>
            <a:lvl1pPr marL="0" algn="l" defTabSz="932742" rtl="0" eaLnBrk="1" latinLnBrk="0" hangingPunct="1">
              <a:defRPr lang="en-US" sz="900" kern="1200">
                <a:gradFill>
                  <a:gsLst>
                    <a:gs pos="2239">
                      <a:schemeClr val="tx1"/>
                    </a:gs>
                    <a:gs pos="11940">
                      <a:schemeClr val="tx1"/>
                    </a:gs>
                  </a:gsLst>
                  <a:lin ang="5400000" scaled="0"/>
                </a:gra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endParaRPr sz="882"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6867336"/>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l" defTabSz="914132" rtl="0" eaLnBrk="1" latinLnBrk="0" hangingPunct="1">
              <a:lnSpc>
                <a:spcPct val="90000"/>
              </a:lnSpc>
              <a:spcBef>
                <a:spcPct val="0"/>
              </a:spcBef>
              <a:buNone/>
              <a:defRPr lang="en-US" sz="4508" b="0" kern="1200" cap="none" spc="-100" baseline="0" dirty="0">
                <a:ln w="3175">
                  <a:noFill/>
                </a:ln>
                <a:solidFill>
                  <a:schemeClr val="accent1"/>
                </a:solidFill>
                <a:effectLst/>
                <a:latin typeface="+mj-lt"/>
                <a:ea typeface="+mn-ea"/>
                <a:cs typeface="Arial" charset="0"/>
              </a:defRPr>
            </a:lvl1pPr>
          </a:lstStyle>
          <a:p>
            <a:r>
              <a:rPr lang="en-US" dirty="0"/>
              <a:t>Click to edit master title style</a:t>
            </a:r>
          </a:p>
        </p:txBody>
      </p:sp>
    </p:spTree>
    <p:extLst>
      <p:ext uri="{BB962C8B-B14F-4D97-AF65-F5344CB8AC3E}">
        <p14:creationId xmlns:p14="http://schemas.microsoft.com/office/powerpoint/2010/main" val="2562216209"/>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070818287"/>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0276036"/>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3_Demo slide">
    <p:bg>
      <p:bgPr>
        <a:solidFill>
          <a:schemeClr val="bg1"/>
        </a:solidFill>
        <a:effectLst/>
      </p:bgPr>
    </p:bg>
    <p:spTree>
      <p:nvGrpSpPr>
        <p:cNvPr id="1" name=""/>
        <p:cNvGrpSpPr/>
        <p:nvPr/>
      </p:nvGrpSpPr>
      <p:grpSpPr>
        <a:xfrm>
          <a:off x="0" y="0"/>
          <a:ext cx="0" cy="0"/>
          <a:chOff x="0" y="0"/>
          <a:chExt cx="0" cy="0"/>
        </a:xfrm>
      </p:grpSpPr>
      <p:pic>
        <p:nvPicPr>
          <p:cNvPr id="2" name="Picture 1"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968" y="-102830"/>
            <a:ext cx="12292374" cy="7048094"/>
          </a:xfrm>
          <a:prstGeom prst="rect">
            <a:avLst/>
          </a:prstGeom>
        </p:spPr>
      </p:pic>
      <p:sp>
        <p:nvSpPr>
          <p:cNvPr id="12" name="Text Placeholder 7"/>
          <p:cNvSpPr>
            <a:spLocks noGrp="1"/>
          </p:cNvSpPr>
          <p:nvPr>
            <p:ph type="body" sz="quarter" idx="10" hasCustomPrompt="1"/>
          </p:nvPr>
        </p:nvSpPr>
        <p:spPr>
          <a:xfrm>
            <a:off x="448602" y="1411818"/>
            <a:ext cx="11037715" cy="1829217"/>
          </a:xfr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pic>
        <p:nvPicPr>
          <p:cNvPr id="6" name="Picture 5"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21706981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32780" name="Title 32779"/>
          <p:cNvSpPr>
            <a:spLocks noGrp="1" noChangeArrowheads="1"/>
          </p:cNvSpPr>
          <p:nvPr>
            <p:ph type="ctrTitle"/>
          </p:nvPr>
        </p:nvSpPr>
        <p:spPr>
          <a:xfrm>
            <a:off x="914400" y="533401"/>
            <a:ext cx="10363200" cy="2514600"/>
          </a:xfrm>
          <a:noFill/>
        </p:spPr>
        <p:txBody>
          <a:bodyPr numCol="1" anchor="b"/>
          <a:lstStyle>
            <a:lvl1pPr algn="r">
              <a:defRPr sz="4266" b="1">
                <a:solidFill>
                  <a:srgbClr val="22AFE7"/>
                </a:solidFill>
                <a:latin typeface="Calibri Light" pitchFamily="34" charset="0"/>
                <a:cs typeface="Segoe UI" pitchFamily="34" charset="0"/>
              </a:defRPr>
            </a:lvl1pPr>
          </a:lstStyle>
          <a:p>
            <a:r>
              <a:rPr lang="en-US"/>
              <a:t>Click to edit Master title style</a:t>
            </a:r>
            <a:endParaRPr lang="en-US" dirty="0"/>
          </a:p>
        </p:txBody>
      </p:sp>
      <p:sp>
        <p:nvSpPr>
          <p:cNvPr id="32781" name="Subtitle 32780"/>
          <p:cNvSpPr>
            <a:spLocks noGrp="1" noChangeArrowheads="1"/>
          </p:cNvSpPr>
          <p:nvPr>
            <p:ph type="subTitle" idx="1"/>
          </p:nvPr>
        </p:nvSpPr>
        <p:spPr>
          <a:xfrm>
            <a:off x="2743201" y="3124200"/>
            <a:ext cx="8534400" cy="1295400"/>
          </a:xfrm>
        </p:spPr>
        <p:txBody>
          <a:bodyPr numCol="1"/>
          <a:lstStyle>
            <a:lvl1pPr marL="0" indent="0" algn="r">
              <a:buNone/>
              <a:defRPr b="0">
                <a:latin typeface="Calibri Light" pitchFamily="34" charset="0"/>
                <a:cs typeface="Segoe UI" pitchFamily="34" charset="0"/>
              </a:defRPr>
            </a:lvl1pPr>
          </a:lstStyle>
          <a:p>
            <a:r>
              <a:rPr lang="en-US"/>
              <a:t>Click to edit Master subtitle style</a:t>
            </a:r>
            <a:endParaRPr lang="en-US" dirty="0"/>
          </a:p>
        </p:txBody>
      </p:sp>
      <p:pic>
        <p:nvPicPr>
          <p:cNvPr id="2" name="Picture 1" descr="ITedge_logo_CMYK.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11200" y="4749800"/>
            <a:ext cx="6339282" cy="1540933"/>
          </a:xfrm>
          <a:prstGeom prst="rect">
            <a:avLst/>
          </a:prstGeom>
        </p:spPr>
      </p:pic>
    </p:spTree>
    <p:extLst>
      <p:ext uri="{BB962C8B-B14F-4D97-AF65-F5344CB8AC3E}">
        <p14:creationId xmlns:p14="http://schemas.microsoft.com/office/powerpoint/2010/main" val="97233847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numCol="1" rtlCol="0"/>
          <a:lstStyle>
            <a:lvl1pPr marL="0" indent="0" algn="ctr" defTabSz="-18494452" rtl="0" eaLnBrk="1" fontAlgn="base" hangingPunct="1">
              <a:spcBef>
                <a:spcPct val="0"/>
              </a:spcBef>
              <a:spcAft>
                <a:spcPct val="0"/>
              </a:spcAft>
              <a:defRPr lang="en-US" sz="3866" b="1" dirty="0">
                <a:solidFill>
                  <a:schemeClr val="tx2"/>
                </a:solidFill>
                <a:latin typeface="Calibri"/>
                <a:ea typeface="+mj-ea"/>
                <a:cs typeface="Segoe UI" pitchFamily="34" charset="0"/>
              </a:defRPr>
            </a:lvl1pPr>
          </a:lstStyle>
          <a:p>
            <a:r>
              <a:rPr lang="en-US" dirty="0"/>
              <a:t>Click to edit Master title style</a:t>
            </a:r>
          </a:p>
        </p:txBody>
      </p:sp>
      <p:sp>
        <p:nvSpPr>
          <p:cNvPr id="3" name="Text Placeholder 2"/>
          <p:cNvSpPr>
            <a:spLocks noGrp="1"/>
          </p:cNvSpPr>
          <p:nvPr>
            <p:ph type="body" idx="1"/>
          </p:nvPr>
        </p:nvSpPr>
        <p:spPr>
          <a:xfrm>
            <a:off x="609600" y="1371601"/>
            <a:ext cx="10972800" cy="4267200"/>
          </a:xfrm>
        </p:spPr>
        <p:txBody>
          <a:bodyPr numCol="1" rtlCol="0"/>
          <a:lstStyle>
            <a:lvl1pPr>
              <a:buClrTx/>
              <a:buFont typeface="Wingdings" pitchFamily="2" charset="2"/>
              <a:buChar char="§"/>
              <a:defRPr sz="2800" b="1">
                <a:latin typeface="Calibri" pitchFamily="34" charset="0"/>
              </a:defRPr>
            </a:lvl1pPr>
            <a:lvl2pPr>
              <a:buClrTx/>
              <a:buFont typeface="Wingdings" pitchFamily="2" charset="2"/>
              <a:buChar char="o"/>
              <a:defRPr sz="2533" b="0">
                <a:latin typeface="Calibri Light" pitchFamily="34" charset="0"/>
              </a:defRPr>
            </a:lvl2pPr>
            <a:lvl3pPr>
              <a:buClrTx/>
              <a:buFont typeface="Wingdings" pitchFamily="2" charset="2"/>
              <a:buChar char="o"/>
              <a:defRPr sz="2266" b="0">
                <a:latin typeface="Calibri Light" pitchFamily="34" charset="0"/>
              </a:defRPr>
            </a:lvl3pPr>
            <a:lvl4pPr>
              <a:buClrTx/>
              <a:buFont typeface="Wingdings" pitchFamily="2" charset="2"/>
              <a:buChar char="o"/>
              <a:defRPr sz="2000" b="0">
                <a:latin typeface="Calibri Light" pitchFamily="34" charset="0"/>
              </a:defRPr>
            </a:lvl4pPr>
            <a:lvl5pPr>
              <a:buClrTx/>
              <a:buFont typeface="Wingdings" pitchFamily="2" charset="2"/>
              <a:buChar char="o"/>
              <a:defRPr sz="1733" b="0">
                <a:latin typeface="Calibri Light"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Box 8"/>
          <p:cNvSpPr txBox="1"/>
          <p:nvPr userDrawn="1"/>
        </p:nvSpPr>
        <p:spPr>
          <a:xfrm>
            <a:off x="8636001" y="6365558"/>
            <a:ext cx="3556000" cy="459947"/>
          </a:xfrm>
          <a:prstGeom prst="rect">
            <a:avLst/>
          </a:prstGeom>
          <a:noFill/>
          <a:ln w="9525">
            <a:noFill/>
            <a:miter lim="800000"/>
            <a:headEnd/>
            <a:tailEnd/>
          </a:ln>
        </p:spPr>
        <p:txBody>
          <a:bodyPr wrap="square" numCol="1" rtlCol="0">
            <a:spAutoFit/>
          </a:bodyPr>
          <a:lstStyle/>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 </a:t>
            </a:r>
            <a:r>
              <a:rPr lang="en-US" sz="1200" dirty="0" err="1">
                <a:solidFill>
                  <a:srgbClr val="000000"/>
                </a:solidFill>
                <a:latin typeface="Calibri"/>
                <a:cs typeface="Mangal" pitchFamily="18" charset="0"/>
              </a:rPr>
              <a:t>ITEdgeintersection</a:t>
            </a:r>
            <a:r>
              <a:rPr lang="en-US" sz="1200" dirty="0">
                <a:solidFill>
                  <a:srgbClr val="000000"/>
                </a:solidFill>
                <a:latin typeface="Calibri"/>
                <a:cs typeface="Mangal" pitchFamily="18" charset="0"/>
              </a:rPr>
              <a:t>. All rights reserved.</a:t>
            </a:r>
          </a:p>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http://</a:t>
            </a:r>
            <a:r>
              <a:rPr lang="en-US" sz="1200" dirty="0" err="1">
                <a:solidFill>
                  <a:srgbClr val="000000"/>
                </a:solidFill>
                <a:latin typeface="Calibri"/>
                <a:cs typeface="Mangal" pitchFamily="18" charset="0"/>
              </a:rPr>
              <a:t>www.ITEdgeintersection.com</a:t>
            </a:r>
            <a:r>
              <a:rPr lang="en-US" sz="1200" dirty="0">
                <a:solidFill>
                  <a:srgbClr val="000000"/>
                </a:solidFill>
                <a:latin typeface="Calibri"/>
                <a:cs typeface="Mangal" pitchFamily="18" charset="0"/>
              </a:rPr>
              <a:t> </a:t>
            </a:r>
          </a:p>
        </p:txBody>
      </p:sp>
      <p:pic>
        <p:nvPicPr>
          <p:cNvPr id="4" name="Picture 3" descr="ITedge_logo_CMYK.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800" y="6320970"/>
            <a:ext cx="1828800" cy="444538"/>
          </a:xfrm>
          <a:prstGeom prst="rect">
            <a:avLst/>
          </a:prstGeom>
        </p:spPr>
      </p:pic>
    </p:spTree>
    <p:extLst>
      <p:ext uri="{BB962C8B-B14F-4D97-AF65-F5344CB8AC3E}">
        <p14:creationId xmlns:p14="http://schemas.microsoft.com/office/powerpoint/2010/main" val="673890098"/>
      </p:ext>
    </p:extLst>
  </p:cSld>
  <p:clrMapOvr>
    <a:masterClrMapping/>
  </p:clrMapOvr>
  <p:transition>
    <p:fade/>
  </p:transition>
  <p:hf sldNum="0"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References">
    <p:spTree>
      <p:nvGrpSpPr>
        <p:cNvPr id="1" name=""/>
        <p:cNvGrpSpPr/>
        <p:nvPr/>
      </p:nvGrpSpPr>
      <p:grpSpPr>
        <a:xfrm>
          <a:off x="0" y="0"/>
          <a:ext cx="0" cy="0"/>
          <a:chOff x="0" y="0"/>
          <a:chExt cx="0" cy="0"/>
        </a:xfrm>
      </p:grpSpPr>
      <p:sp>
        <p:nvSpPr>
          <p:cNvPr id="2" name="Title 1"/>
          <p:cNvSpPr>
            <a:spLocks noGrp="1"/>
          </p:cNvSpPr>
          <p:nvPr>
            <p:ph type="title" hasCustomPrompt="1"/>
          </p:nvPr>
        </p:nvSpPr>
        <p:spPr>
          <a:noFill/>
        </p:spPr>
        <p:txBody>
          <a:bodyPr numCol="1" rtlCol="0"/>
          <a:lstStyle>
            <a:lvl1pPr marL="0" indent="0" algn="ctr" defTabSz="-18494452" rtl="0" eaLnBrk="1" fontAlgn="base" hangingPunct="1">
              <a:spcBef>
                <a:spcPct val="0"/>
              </a:spcBef>
              <a:spcAft>
                <a:spcPct val="0"/>
              </a:spcAft>
              <a:defRPr lang="en-US" sz="3866" b="1" dirty="0">
                <a:solidFill>
                  <a:schemeClr val="tx2"/>
                </a:solidFill>
                <a:latin typeface="+mj-lt"/>
                <a:ea typeface="+mj-ea"/>
                <a:cs typeface="Segoe UI" pitchFamily="34" charset="0"/>
              </a:defRPr>
            </a:lvl1pPr>
          </a:lstStyle>
          <a:p>
            <a:r>
              <a:rPr lang="en-US" dirty="0"/>
              <a:t>References</a:t>
            </a:r>
          </a:p>
        </p:txBody>
      </p:sp>
      <p:sp>
        <p:nvSpPr>
          <p:cNvPr id="8" name="Text Placeholder 2"/>
          <p:cNvSpPr>
            <a:spLocks noGrp="1"/>
          </p:cNvSpPr>
          <p:nvPr>
            <p:ph type="body" idx="1"/>
          </p:nvPr>
        </p:nvSpPr>
        <p:spPr>
          <a:xfrm>
            <a:off x="609600" y="1371601"/>
            <a:ext cx="10972800" cy="4267200"/>
          </a:xfrm>
        </p:spPr>
        <p:txBody>
          <a:bodyPr numCol="1" rtlCol="0"/>
          <a:lstStyle>
            <a:lvl1pPr>
              <a:buClrTx/>
              <a:buFont typeface="Wingdings" pitchFamily="2" charset="2"/>
              <a:buChar char="§"/>
              <a:defRPr sz="2800" b="1">
                <a:latin typeface="Calibri" pitchFamily="34" charset="0"/>
              </a:defRPr>
            </a:lvl1pPr>
            <a:lvl2pPr>
              <a:buClrTx/>
              <a:buFont typeface="Wingdings" pitchFamily="2" charset="2"/>
              <a:buChar char="o"/>
              <a:defRPr sz="2533" b="0">
                <a:latin typeface="Calibri Light" pitchFamily="34" charset="0"/>
              </a:defRPr>
            </a:lvl2pPr>
            <a:lvl3pPr>
              <a:buClrTx/>
              <a:buFont typeface="Wingdings" pitchFamily="2" charset="2"/>
              <a:buChar char="o"/>
              <a:defRPr sz="2266" b="0">
                <a:latin typeface="Calibri Light" pitchFamily="34" charset="0"/>
              </a:defRPr>
            </a:lvl3pPr>
            <a:lvl4pPr>
              <a:buClrTx/>
              <a:buFont typeface="Wingdings" pitchFamily="2" charset="2"/>
              <a:buChar char="o"/>
              <a:defRPr sz="2000" b="0">
                <a:latin typeface="Calibri Light" pitchFamily="34" charset="0"/>
              </a:defRPr>
            </a:lvl4pPr>
            <a:lvl5pPr>
              <a:buClrTx/>
              <a:buFont typeface="Wingdings" pitchFamily="2" charset="2"/>
              <a:buChar char="o"/>
              <a:defRPr sz="1733" b="0">
                <a:latin typeface="Calibri Light"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Box 8"/>
          <p:cNvSpPr txBox="1"/>
          <p:nvPr userDrawn="1"/>
        </p:nvSpPr>
        <p:spPr>
          <a:xfrm>
            <a:off x="8636001" y="6365558"/>
            <a:ext cx="3556000" cy="459947"/>
          </a:xfrm>
          <a:prstGeom prst="rect">
            <a:avLst/>
          </a:prstGeom>
          <a:noFill/>
          <a:ln w="9525">
            <a:noFill/>
            <a:miter lim="800000"/>
            <a:headEnd/>
            <a:tailEnd/>
          </a:ln>
        </p:spPr>
        <p:txBody>
          <a:bodyPr wrap="square" numCol="1" rtlCol="0">
            <a:spAutoFit/>
          </a:bodyPr>
          <a:lstStyle/>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 </a:t>
            </a:r>
            <a:r>
              <a:rPr lang="en-US" sz="1200" dirty="0" err="1">
                <a:solidFill>
                  <a:srgbClr val="000000"/>
                </a:solidFill>
                <a:latin typeface="Calibri"/>
                <a:cs typeface="Mangal" pitchFamily="18" charset="0"/>
              </a:rPr>
              <a:t>ITEdgeintersection</a:t>
            </a:r>
            <a:r>
              <a:rPr lang="en-US" sz="1200" dirty="0">
                <a:solidFill>
                  <a:srgbClr val="000000"/>
                </a:solidFill>
                <a:latin typeface="Calibri"/>
                <a:cs typeface="Mangal" pitchFamily="18" charset="0"/>
              </a:rPr>
              <a:t>. All rights reserved.</a:t>
            </a:r>
          </a:p>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http://</a:t>
            </a:r>
            <a:r>
              <a:rPr lang="en-US" sz="1200" dirty="0" err="1">
                <a:solidFill>
                  <a:srgbClr val="000000"/>
                </a:solidFill>
                <a:latin typeface="Calibri"/>
                <a:cs typeface="Mangal" pitchFamily="18" charset="0"/>
              </a:rPr>
              <a:t>www.ITEdgeintersection.com</a:t>
            </a:r>
            <a:r>
              <a:rPr lang="en-US" sz="1200" dirty="0">
                <a:solidFill>
                  <a:srgbClr val="000000"/>
                </a:solidFill>
                <a:latin typeface="Calibri"/>
                <a:cs typeface="Mangal" pitchFamily="18" charset="0"/>
              </a:rPr>
              <a:t> </a:t>
            </a:r>
          </a:p>
        </p:txBody>
      </p:sp>
      <p:pic>
        <p:nvPicPr>
          <p:cNvPr id="10" name="Picture 9" descr="ITedge_logo_CMYK.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800" y="6320970"/>
            <a:ext cx="1828800" cy="444538"/>
          </a:xfrm>
          <a:prstGeom prst="rect">
            <a:avLst/>
          </a:prstGeom>
        </p:spPr>
      </p:pic>
    </p:spTree>
    <p:extLst>
      <p:ext uri="{BB962C8B-B14F-4D97-AF65-F5344CB8AC3E}">
        <p14:creationId xmlns:p14="http://schemas.microsoft.com/office/powerpoint/2010/main" val="2889456055"/>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Code Sample">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a:t>Click to edit Master title style</a:t>
            </a:r>
          </a:p>
        </p:txBody>
      </p:sp>
      <p:sp>
        <p:nvSpPr>
          <p:cNvPr id="5" name="Text Placeholder 4"/>
          <p:cNvSpPr>
            <a:spLocks noGrp="1"/>
          </p:cNvSpPr>
          <p:nvPr>
            <p:ph type="body" sz="quarter" idx="10"/>
          </p:nvPr>
        </p:nvSpPr>
        <p:spPr>
          <a:xfrm>
            <a:off x="1981200" y="1600201"/>
            <a:ext cx="8229600" cy="3962400"/>
          </a:xfrm>
          <a:solidFill>
            <a:schemeClr val="accent1">
              <a:lumMod val="20000"/>
              <a:lumOff val="80000"/>
            </a:schemeClr>
          </a:solidFill>
          <a:ln w="9525">
            <a:noFill/>
          </a:ln>
        </p:spPr>
        <p:txBody>
          <a:bodyPr numCol="1"/>
          <a:lstStyle>
            <a:lvl1pPr>
              <a:buNone/>
              <a:defRPr sz="2533" b="0">
                <a:latin typeface="Calibri"/>
              </a:defRPr>
            </a:lvl1pPr>
          </a:lstStyle>
          <a:p>
            <a:pPr lvl="0"/>
            <a:r>
              <a:rPr lang="en-US" dirty="0"/>
              <a:t>Click to edit Master text styles</a:t>
            </a:r>
          </a:p>
        </p:txBody>
      </p:sp>
      <p:sp>
        <p:nvSpPr>
          <p:cNvPr id="8" name="TextBox 7"/>
          <p:cNvSpPr txBox="1"/>
          <p:nvPr userDrawn="1"/>
        </p:nvSpPr>
        <p:spPr>
          <a:xfrm>
            <a:off x="8636001" y="6365558"/>
            <a:ext cx="3556000" cy="459947"/>
          </a:xfrm>
          <a:prstGeom prst="rect">
            <a:avLst/>
          </a:prstGeom>
          <a:noFill/>
          <a:ln w="9525">
            <a:noFill/>
            <a:miter lim="800000"/>
            <a:headEnd/>
            <a:tailEnd/>
          </a:ln>
        </p:spPr>
        <p:txBody>
          <a:bodyPr wrap="square" numCol="1" rtlCol="0">
            <a:spAutoFit/>
          </a:bodyPr>
          <a:lstStyle/>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 </a:t>
            </a:r>
            <a:r>
              <a:rPr lang="en-US" sz="1200" dirty="0" err="1">
                <a:solidFill>
                  <a:srgbClr val="000000"/>
                </a:solidFill>
                <a:latin typeface="Calibri"/>
                <a:cs typeface="Mangal" pitchFamily="18" charset="0"/>
              </a:rPr>
              <a:t>ITEdgeintersection</a:t>
            </a:r>
            <a:r>
              <a:rPr lang="en-US" sz="1200" dirty="0">
                <a:solidFill>
                  <a:srgbClr val="000000"/>
                </a:solidFill>
                <a:latin typeface="Calibri"/>
                <a:cs typeface="Mangal" pitchFamily="18" charset="0"/>
              </a:rPr>
              <a:t>. All rights reserved.</a:t>
            </a:r>
          </a:p>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http://</a:t>
            </a:r>
            <a:r>
              <a:rPr lang="en-US" sz="1200" dirty="0" err="1">
                <a:solidFill>
                  <a:srgbClr val="000000"/>
                </a:solidFill>
                <a:latin typeface="Calibri"/>
                <a:cs typeface="Mangal" pitchFamily="18" charset="0"/>
              </a:rPr>
              <a:t>www.ITEdgeintersection.com</a:t>
            </a:r>
            <a:r>
              <a:rPr lang="en-US" sz="1200" dirty="0">
                <a:solidFill>
                  <a:srgbClr val="000000"/>
                </a:solidFill>
                <a:latin typeface="Calibri"/>
                <a:cs typeface="Mangal" pitchFamily="18" charset="0"/>
              </a:rPr>
              <a:t> </a:t>
            </a:r>
          </a:p>
        </p:txBody>
      </p:sp>
      <p:pic>
        <p:nvPicPr>
          <p:cNvPr id="9" name="Picture 8" descr="ITedge_logo_CMYK.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800" y="6320970"/>
            <a:ext cx="1828800" cy="444538"/>
          </a:xfrm>
          <a:prstGeom prst="rect">
            <a:avLst/>
          </a:prstGeom>
        </p:spPr>
      </p:pic>
    </p:spTree>
    <p:extLst>
      <p:ext uri="{BB962C8B-B14F-4D97-AF65-F5344CB8AC3E}">
        <p14:creationId xmlns:p14="http://schemas.microsoft.com/office/powerpoint/2010/main" val="3366437971"/>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rtlCol="0"/>
          <a:lstStyle/>
          <a:p>
            <a:r>
              <a:rPr lang="en-US" dirty="0"/>
              <a:t>Click to edit Master title style</a:t>
            </a:r>
          </a:p>
        </p:txBody>
      </p:sp>
      <p:sp>
        <p:nvSpPr>
          <p:cNvPr id="7" name="TextBox 6"/>
          <p:cNvSpPr txBox="1"/>
          <p:nvPr userDrawn="1"/>
        </p:nvSpPr>
        <p:spPr>
          <a:xfrm>
            <a:off x="8636001" y="6365558"/>
            <a:ext cx="3556000" cy="459947"/>
          </a:xfrm>
          <a:prstGeom prst="rect">
            <a:avLst/>
          </a:prstGeom>
          <a:noFill/>
          <a:ln w="9525">
            <a:noFill/>
            <a:miter lim="800000"/>
            <a:headEnd/>
            <a:tailEnd/>
          </a:ln>
        </p:spPr>
        <p:txBody>
          <a:bodyPr wrap="square" numCol="1" rtlCol="0">
            <a:spAutoFit/>
          </a:bodyPr>
          <a:lstStyle/>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 </a:t>
            </a:r>
            <a:r>
              <a:rPr lang="en-US" sz="1200" dirty="0" err="1">
                <a:solidFill>
                  <a:srgbClr val="000000"/>
                </a:solidFill>
                <a:latin typeface="Calibri"/>
                <a:cs typeface="Mangal" pitchFamily="18" charset="0"/>
              </a:rPr>
              <a:t>ITEdgeintersection</a:t>
            </a:r>
            <a:r>
              <a:rPr lang="en-US" sz="1200" dirty="0">
                <a:solidFill>
                  <a:srgbClr val="000000"/>
                </a:solidFill>
                <a:latin typeface="Calibri"/>
                <a:cs typeface="Mangal" pitchFamily="18" charset="0"/>
              </a:rPr>
              <a:t>. All rights reserved.</a:t>
            </a:r>
          </a:p>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http://</a:t>
            </a:r>
            <a:r>
              <a:rPr lang="en-US" sz="1200" dirty="0" err="1">
                <a:solidFill>
                  <a:srgbClr val="000000"/>
                </a:solidFill>
                <a:latin typeface="Calibri"/>
                <a:cs typeface="Mangal" pitchFamily="18" charset="0"/>
              </a:rPr>
              <a:t>www.ITEdgeintersection.com</a:t>
            </a:r>
            <a:r>
              <a:rPr lang="en-US" sz="1200" dirty="0">
                <a:solidFill>
                  <a:srgbClr val="000000"/>
                </a:solidFill>
                <a:latin typeface="Calibri"/>
                <a:cs typeface="Mangal" pitchFamily="18" charset="0"/>
              </a:rPr>
              <a:t> </a:t>
            </a:r>
          </a:p>
        </p:txBody>
      </p:sp>
      <p:pic>
        <p:nvPicPr>
          <p:cNvPr id="8" name="Picture 7" descr="ITedge_logo_CMYK.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800" y="6320970"/>
            <a:ext cx="1828800" cy="444538"/>
          </a:xfrm>
          <a:prstGeom prst="rect">
            <a:avLst/>
          </a:prstGeom>
        </p:spPr>
      </p:pic>
    </p:spTree>
    <p:extLst>
      <p:ext uri="{BB962C8B-B14F-4D97-AF65-F5344CB8AC3E}">
        <p14:creationId xmlns:p14="http://schemas.microsoft.com/office/powerpoint/2010/main" val="109125762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4400" y="2906714"/>
            <a:ext cx="10363200" cy="1500186"/>
          </a:xfrm>
        </p:spPr>
        <p:txBody>
          <a:bodyPr numCol="1" anchor="b"/>
          <a:lstStyle>
            <a:lvl1pPr marL="0" indent="0">
              <a:buNone/>
              <a:defRPr sz="2800" i="0">
                <a:solidFill>
                  <a:schemeClr val="tx1"/>
                </a:solidFill>
              </a:defRPr>
            </a:lvl1pPr>
            <a:lvl2pPr marL="609498" indent="0">
              <a:buNone/>
              <a:defRPr sz="2400">
                <a:solidFill>
                  <a:schemeClr val="tx1">
                    <a:tint val="75000"/>
                  </a:schemeClr>
                </a:solidFill>
              </a:defRPr>
            </a:lvl2pPr>
            <a:lvl3pPr marL="1218996" indent="0">
              <a:buNone/>
              <a:defRPr sz="2133">
                <a:solidFill>
                  <a:schemeClr val="tx1">
                    <a:tint val="75000"/>
                  </a:schemeClr>
                </a:solidFill>
              </a:defRPr>
            </a:lvl3pPr>
            <a:lvl4pPr marL="1828494" indent="0">
              <a:buNone/>
              <a:defRPr sz="1866">
                <a:solidFill>
                  <a:schemeClr val="tx1">
                    <a:tint val="75000"/>
                  </a:schemeClr>
                </a:solidFill>
              </a:defRPr>
            </a:lvl4pPr>
            <a:lvl5pPr marL="2437991" indent="0">
              <a:buNone/>
              <a:defRPr sz="1866">
                <a:solidFill>
                  <a:schemeClr val="tx1">
                    <a:tint val="75000"/>
                  </a:schemeClr>
                </a:solidFill>
              </a:defRPr>
            </a:lvl5pPr>
            <a:lvl6pPr marL="3047489" indent="0">
              <a:buNone/>
              <a:defRPr sz="1866">
                <a:solidFill>
                  <a:schemeClr val="tx1">
                    <a:tint val="75000"/>
                  </a:schemeClr>
                </a:solidFill>
              </a:defRPr>
            </a:lvl6pPr>
            <a:lvl7pPr marL="3656988" indent="0">
              <a:buNone/>
              <a:defRPr sz="1866">
                <a:solidFill>
                  <a:schemeClr val="tx1">
                    <a:tint val="75000"/>
                  </a:schemeClr>
                </a:solidFill>
              </a:defRPr>
            </a:lvl7pPr>
            <a:lvl8pPr marL="4266485" indent="0">
              <a:buNone/>
              <a:defRPr sz="1866">
                <a:solidFill>
                  <a:schemeClr val="tx1">
                    <a:tint val="75000"/>
                  </a:schemeClr>
                </a:solidFill>
              </a:defRPr>
            </a:lvl8pPr>
            <a:lvl9pPr marL="4875983" indent="0">
              <a:buNone/>
              <a:defRPr sz="1866">
                <a:solidFill>
                  <a:schemeClr val="tx1">
                    <a:tint val="75000"/>
                  </a:schemeClr>
                </a:solidFill>
              </a:defRPr>
            </a:lvl9pPr>
          </a:lstStyle>
          <a:p>
            <a:pPr lvl="0"/>
            <a:r>
              <a:rPr lang="en-US" dirty="0"/>
              <a:t>Click to edit Master text styles</a:t>
            </a:r>
          </a:p>
        </p:txBody>
      </p:sp>
      <p:sp>
        <p:nvSpPr>
          <p:cNvPr id="4" name="Title 3"/>
          <p:cNvSpPr>
            <a:spLocks noGrp="1"/>
          </p:cNvSpPr>
          <p:nvPr>
            <p:ph type="title"/>
          </p:nvPr>
        </p:nvSpPr>
        <p:spPr>
          <a:xfrm>
            <a:off x="914400" y="4495801"/>
            <a:ext cx="10363200" cy="762000"/>
          </a:xfrm>
        </p:spPr>
        <p:txBody>
          <a:bodyPr numCol="1"/>
          <a:lstStyle>
            <a:lvl1pPr algn="l">
              <a:defRPr>
                <a:solidFill>
                  <a:schemeClr val="tx1"/>
                </a:solidFill>
              </a:defRPr>
            </a:lvl1pPr>
          </a:lstStyle>
          <a:p>
            <a:r>
              <a:rPr lang="en-US" dirty="0"/>
              <a:t>Click to edit Master title style</a:t>
            </a:r>
          </a:p>
        </p:txBody>
      </p:sp>
      <p:sp>
        <p:nvSpPr>
          <p:cNvPr id="8" name="TextBox 7"/>
          <p:cNvSpPr txBox="1"/>
          <p:nvPr userDrawn="1"/>
        </p:nvSpPr>
        <p:spPr>
          <a:xfrm>
            <a:off x="8636001" y="6365558"/>
            <a:ext cx="3556000" cy="459947"/>
          </a:xfrm>
          <a:prstGeom prst="rect">
            <a:avLst/>
          </a:prstGeom>
          <a:noFill/>
          <a:ln w="9525">
            <a:noFill/>
            <a:miter lim="800000"/>
            <a:headEnd/>
            <a:tailEnd/>
          </a:ln>
        </p:spPr>
        <p:txBody>
          <a:bodyPr wrap="square" numCol="1" rtlCol="0">
            <a:spAutoFit/>
          </a:bodyPr>
          <a:lstStyle/>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 </a:t>
            </a:r>
            <a:r>
              <a:rPr lang="en-US" sz="1200" dirty="0" err="1">
                <a:solidFill>
                  <a:srgbClr val="000000"/>
                </a:solidFill>
                <a:latin typeface="Calibri"/>
                <a:cs typeface="Mangal" pitchFamily="18" charset="0"/>
              </a:rPr>
              <a:t>ITEdgeintersection</a:t>
            </a:r>
            <a:r>
              <a:rPr lang="en-US" sz="1200" dirty="0">
                <a:solidFill>
                  <a:srgbClr val="000000"/>
                </a:solidFill>
                <a:latin typeface="Calibri"/>
                <a:cs typeface="Mangal" pitchFamily="18" charset="0"/>
              </a:rPr>
              <a:t>. All rights reserved.</a:t>
            </a:r>
          </a:p>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http://</a:t>
            </a:r>
            <a:r>
              <a:rPr lang="en-US" sz="1200" dirty="0" err="1">
                <a:solidFill>
                  <a:srgbClr val="000000"/>
                </a:solidFill>
                <a:latin typeface="Calibri"/>
                <a:cs typeface="Mangal" pitchFamily="18" charset="0"/>
              </a:rPr>
              <a:t>www.ITEdgeintersection.com</a:t>
            </a:r>
            <a:r>
              <a:rPr lang="en-US" sz="1200" dirty="0">
                <a:solidFill>
                  <a:srgbClr val="000000"/>
                </a:solidFill>
                <a:latin typeface="Calibri"/>
                <a:cs typeface="Mangal" pitchFamily="18" charset="0"/>
              </a:rPr>
              <a:t> </a:t>
            </a:r>
          </a:p>
        </p:txBody>
      </p:sp>
      <p:pic>
        <p:nvPicPr>
          <p:cNvPr id="9" name="Picture 8" descr="ITedge_logo_CMYK.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800" y="6320970"/>
            <a:ext cx="1828800" cy="444538"/>
          </a:xfrm>
          <a:prstGeom prst="rect">
            <a:avLst/>
          </a:prstGeom>
        </p:spPr>
      </p:pic>
    </p:spTree>
    <p:extLst>
      <p:ext uri="{BB962C8B-B14F-4D97-AF65-F5344CB8AC3E}">
        <p14:creationId xmlns:p14="http://schemas.microsoft.com/office/powerpoint/2010/main" val="2278187782"/>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a:xfrm>
            <a:off x="609600" y="390526"/>
            <a:ext cx="10972800" cy="762000"/>
          </a:xfrm>
        </p:spPr>
        <p:txBody>
          <a:bodyPr numCol="1"/>
          <a:lstStyle>
            <a:lvl1pPr algn="ctr">
              <a:defRPr>
                <a:solidFill>
                  <a:schemeClr val="tx1"/>
                </a:solidFill>
              </a:defRPr>
            </a:lvl1pPr>
          </a:lstStyle>
          <a:p>
            <a:r>
              <a:rPr lang="en-US" dirty="0"/>
              <a:t>Demo</a:t>
            </a:r>
          </a:p>
        </p:txBody>
      </p:sp>
      <p:sp>
        <p:nvSpPr>
          <p:cNvPr id="11" name="Text Placeholder 2"/>
          <p:cNvSpPr>
            <a:spLocks noGrp="1"/>
          </p:cNvSpPr>
          <p:nvPr>
            <p:ph type="body" idx="1"/>
          </p:nvPr>
        </p:nvSpPr>
        <p:spPr>
          <a:xfrm>
            <a:off x="609600" y="1371601"/>
            <a:ext cx="10972800" cy="4267200"/>
          </a:xfrm>
        </p:spPr>
        <p:txBody>
          <a:bodyPr numCol="1" rtlCol="0"/>
          <a:lstStyle>
            <a:lvl1pPr>
              <a:buClrTx/>
              <a:buFont typeface="Wingdings" pitchFamily="2" charset="2"/>
              <a:buChar char="§"/>
              <a:defRPr sz="2800" b="1">
                <a:latin typeface="Calibri" pitchFamily="34" charset="0"/>
              </a:defRPr>
            </a:lvl1pPr>
            <a:lvl2pPr>
              <a:buClrTx/>
              <a:buFont typeface="Wingdings" pitchFamily="2" charset="2"/>
              <a:buChar char="o"/>
              <a:defRPr sz="2533" b="0">
                <a:latin typeface="Calibri Light" pitchFamily="34" charset="0"/>
              </a:defRPr>
            </a:lvl2pPr>
            <a:lvl3pPr>
              <a:buClrTx/>
              <a:buFont typeface="Wingdings" pitchFamily="2" charset="2"/>
              <a:buChar char="o"/>
              <a:defRPr sz="2266" b="0">
                <a:latin typeface="Calibri Light" pitchFamily="34" charset="0"/>
              </a:defRPr>
            </a:lvl3pPr>
            <a:lvl4pPr>
              <a:buClrTx/>
              <a:buFont typeface="Wingdings" pitchFamily="2" charset="2"/>
              <a:buChar char="o"/>
              <a:defRPr sz="2000" b="0">
                <a:latin typeface="Calibri Light" pitchFamily="34" charset="0"/>
              </a:defRPr>
            </a:lvl4pPr>
            <a:lvl5pPr>
              <a:buClrTx/>
              <a:buFont typeface="Wingdings" pitchFamily="2" charset="2"/>
              <a:buChar char="o"/>
              <a:defRPr sz="1733" b="0">
                <a:latin typeface="Calibri Light"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8636001" y="6365558"/>
            <a:ext cx="3556000" cy="459947"/>
          </a:xfrm>
          <a:prstGeom prst="rect">
            <a:avLst/>
          </a:prstGeom>
          <a:noFill/>
          <a:ln w="9525">
            <a:noFill/>
            <a:miter lim="800000"/>
            <a:headEnd/>
            <a:tailEnd/>
          </a:ln>
        </p:spPr>
        <p:txBody>
          <a:bodyPr wrap="square" numCol="1" rtlCol="0">
            <a:spAutoFit/>
          </a:bodyPr>
          <a:lstStyle/>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 </a:t>
            </a:r>
            <a:r>
              <a:rPr lang="en-US" sz="1200" dirty="0" err="1">
                <a:solidFill>
                  <a:srgbClr val="000000"/>
                </a:solidFill>
                <a:latin typeface="Calibri"/>
                <a:cs typeface="Mangal" pitchFamily="18" charset="0"/>
              </a:rPr>
              <a:t>ITEdgeintersection</a:t>
            </a:r>
            <a:r>
              <a:rPr lang="en-US" sz="1200" dirty="0">
                <a:solidFill>
                  <a:srgbClr val="000000"/>
                </a:solidFill>
                <a:latin typeface="Calibri"/>
                <a:cs typeface="Mangal" pitchFamily="18" charset="0"/>
              </a:rPr>
              <a:t>. All rights reserved.</a:t>
            </a:r>
          </a:p>
          <a:p>
            <a:pPr algn="r" defTabSz="1218996" eaLnBrk="0" fontAlgn="base" hangingPunct="0">
              <a:spcBef>
                <a:spcPct val="0"/>
              </a:spcBef>
              <a:spcAft>
                <a:spcPct val="0"/>
              </a:spcAft>
              <a:defRPr/>
            </a:pPr>
            <a:r>
              <a:rPr lang="en-US" sz="1200" dirty="0">
                <a:solidFill>
                  <a:srgbClr val="000000"/>
                </a:solidFill>
                <a:latin typeface="Calibri"/>
                <a:cs typeface="Mangal" pitchFamily="18" charset="0"/>
              </a:rPr>
              <a:t>http://</a:t>
            </a:r>
            <a:r>
              <a:rPr lang="en-US" sz="1200" dirty="0" err="1">
                <a:solidFill>
                  <a:srgbClr val="000000"/>
                </a:solidFill>
                <a:latin typeface="Calibri"/>
                <a:cs typeface="Mangal" pitchFamily="18" charset="0"/>
              </a:rPr>
              <a:t>www.ITEdgeintersection.com</a:t>
            </a:r>
            <a:r>
              <a:rPr lang="en-US" sz="1200" dirty="0">
                <a:solidFill>
                  <a:srgbClr val="000000"/>
                </a:solidFill>
                <a:latin typeface="Calibri"/>
                <a:cs typeface="Mangal" pitchFamily="18" charset="0"/>
              </a:rPr>
              <a:t> </a:t>
            </a:r>
          </a:p>
        </p:txBody>
      </p:sp>
      <p:pic>
        <p:nvPicPr>
          <p:cNvPr id="9" name="Picture 8" descr="ITedge_logo_CMYK.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2800" y="6320970"/>
            <a:ext cx="1828800" cy="444538"/>
          </a:xfrm>
          <a:prstGeom prst="rect">
            <a:avLst/>
          </a:prstGeom>
        </p:spPr>
      </p:pic>
    </p:spTree>
    <p:extLst>
      <p:ext uri="{BB962C8B-B14F-4D97-AF65-F5344CB8AC3E}">
        <p14:creationId xmlns:p14="http://schemas.microsoft.com/office/powerpoint/2010/main" val="21002282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83" indent="0">
              <a:buNone/>
              <a:defRPr/>
            </a:lvl3pPr>
            <a:lvl4pPr marL="448164" indent="0">
              <a:buNone/>
              <a:defRPr/>
            </a:lvl4pPr>
            <a:lvl5pPr marL="672246"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96864265"/>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9"/>
            <a:ext cx="11653523" cy="2269933"/>
          </a:xfrm>
        </p:spPr>
        <p:txBody>
          <a:bodyPr>
            <a:spAutoFit/>
          </a:bodyPr>
          <a:lstStyle>
            <a:lvl1pPr>
              <a:buClr>
                <a:schemeClr val="tx2"/>
              </a:buClr>
              <a:defRPr sz="3920">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19549273"/>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75620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l" defTabSz="914132" rtl="0" eaLnBrk="1" latinLnBrk="0" hangingPunct="1">
              <a:lnSpc>
                <a:spcPct val="90000"/>
              </a:lnSpc>
              <a:spcBef>
                <a:spcPct val="0"/>
              </a:spcBef>
              <a:buNone/>
              <a:defRPr lang="en-US" sz="4508" b="0" kern="1200" cap="none" spc="-100" baseline="0" dirty="0">
                <a:ln w="3175">
                  <a:noFill/>
                </a:ln>
                <a:solidFill>
                  <a:schemeClr val="accent1"/>
                </a:solidFill>
                <a:effectLst/>
                <a:latin typeface="+mj-lt"/>
                <a:ea typeface="+mn-ea"/>
                <a:cs typeface="Arial" charset="0"/>
              </a:defRPr>
            </a:lvl1pPr>
          </a:lstStyle>
          <a:p>
            <a:r>
              <a:rPr lang="en-US" dirty="0"/>
              <a:t>Click to edit master title style</a:t>
            </a:r>
          </a:p>
        </p:txBody>
      </p:sp>
    </p:spTree>
    <p:extLst>
      <p:ext uri="{BB962C8B-B14F-4D97-AF65-F5344CB8AC3E}">
        <p14:creationId xmlns:p14="http://schemas.microsoft.com/office/powerpoint/2010/main" val="68569531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3_Content slide">
    <p:bg>
      <p:bgPr>
        <a:solidFill>
          <a:schemeClr val="bg1"/>
        </a:solidFill>
        <a:effectLst/>
      </p:bgPr>
    </p:bg>
    <p:spTree>
      <p:nvGrpSpPr>
        <p:cNvPr id="1" name=""/>
        <p:cNvGrpSpPr/>
        <p:nvPr/>
      </p:nvGrpSpPr>
      <p:grpSpPr>
        <a:xfrm>
          <a:off x="0" y="0"/>
          <a:ext cx="0" cy="0"/>
          <a:chOff x="0" y="0"/>
          <a:chExt cx="0" cy="0"/>
        </a:xfrm>
      </p:grpSpPr>
      <p:pic>
        <p:nvPicPr>
          <p:cNvPr id="2" name="Picture 1"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968" y="-102830"/>
            <a:ext cx="12292374" cy="7048094"/>
          </a:xfrm>
          <a:prstGeom prst="rect">
            <a:avLst/>
          </a:prstGeom>
        </p:spPr>
      </p:pic>
      <p:sp>
        <p:nvSpPr>
          <p:cNvPr id="12" name="Text Placeholder 7"/>
          <p:cNvSpPr>
            <a:spLocks noGrp="1"/>
          </p:cNvSpPr>
          <p:nvPr>
            <p:ph type="body" sz="quarter" idx="10" hasCustomPrompt="1"/>
          </p:nvPr>
        </p:nvSpPr>
        <p:spPr>
          <a:xfrm>
            <a:off x="448602" y="1411818"/>
            <a:ext cx="11037715" cy="1829217"/>
          </a:xfr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pic>
        <p:nvPicPr>
          <p:cNvPr id="6" name="Picture 5"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9360297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5" name="Picture 4" descr="104750_Speaker TemplateART_v01-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796" y="-101125"/>
            <a:ext cx="12260341" cy="7029726"/>
          </a:xfrm>
          <a:prstGeom prst="rect">
            <a:avLst/>
          </a:prstGeom>
        </p:spPr>
      </p:pic>
      <p:sp>
        <p:nvSpPr>
          <p:cNvPr id="7" name="Rectangle 6"/>
          <p:cNvSpPr/>
          <p:nvPr userDrawn="1"/>
        </p:nvSpPr>
        <p:spPr>
          <a:xfrm>
            <a:off x="789057" y="3242583"/>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pic>
        <p:nvPicPr>
          <p:cNvPr id="8" name="Picture 7" descr="Identlockup.png"/>
          <p:cNvPicPr>
            <a:picLocks noChangeAspect="1"/>
          </p:cNvPicPr>
          <p:nvPr userDrawn="1"/>
        </p:nvPicPr>
        <p:blipFill rotWithShape="1">
          <a:blip r:embed="rId3" cstate="print">
            <a:extLst>
              <a:ext uri="{28A0092B-C50C-407E-A947-70E740481C1C}">
                <a14:useLocalDpi xmlns:a14="http://schemas.microsoft.com/office/drawing/2010/main" val="0"/>
              </a:ext>
            </a:extLst>
          </a:blip>
          <a:srcRect b="42439"/>
          <a:stretch/>
        </p:blipFill>
        <p:spPr>
          <a:xfrm>
            <a:off x="2123732" y="4064422"/>
            <a:ext cx="2913381" cy="1186614"/>
          </a:xfrm>
          <a:prstGeom prst="rect">
            <a:avLst/>
          </a:prstGeom>
        </p:spPr>
      </p:pic>
      <p:pic>
        <p:nvPicPr>
          <p:cNvPr id="6" name="Picture 5" descr="MSFT_logo_rgb_C-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387361987"/>
      </p:ext>
    </p:extLst>
  </p:cSld>
  <p:clrMapOvr>
    <a:masterClrMapping/>
  </p:clrMapOvr>
  <p:transition spd="slow">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93646"/>
            <a:ext cx="12260341" cy="7029726"/>
          </a:xfrm>
          <a:prstGeom prst="rect">
            <a:avLst/>
          </a:prstGeom>
        </p:spPr>
      </p:pic>
      <p:sp>
        <p:nvSpPr>
          <p:cNvPr id="12" name="Title 1"/>
          <p:cNvSpPr>
            <a:spLocks noGrp="1"/>
          </p:cNvSpPr>
          <p:nvPr>
            <p:ph type="title" hasCustomPrompt="1"/>
          </p:nvPr>
        </p:nvSpPr>
        <p:spPr>
          <a:xfrm>
            <a:off x="449386" y="4908936"/>
            <a:ext cx="8140782" cy="860040"/>
          </a:xfrm>
          <a:solidFill>
            <a:srgbClr val="ED5F19"/>
          </a:solidFill>
        </p:spPr>
        <p:txBody>
          <a:bodyPr anchor="ctr" anchorCtr="0">
            <a:normAutofit/>
          </a:bodyPr>
          <a:lstStyle>
            <a:lvl1pPr algn="l">
              <a:defRPr sz="4313" b="0" cap="none">
                <a:solidFill>
                  <a:srgbClr val="FFFFFF"/>
                </a:solidFill>
              </a:defRPr>
            </a:lvl1pPr>
          </a:lstStyle>
          <a:p>
            <a:r>
              <a:rPr lang="en-US" dirty="0"/>
              <a:t>Speaker name</a:t>
            </a:r>
          </a:p>
        </p:txBody>
      </p:sp>
      <p:sp>
        <p:nvSpPr>
          <p:cNvPr id="13" name="Text Placeholder 2"/>
          <p:cNvSpPr>
            <a:spLocks noGrp="1"/>
          </p:cNvSpPr>
          <p:nvPr>
            <p:ph type="body" idx="1" hasCustomPrompt="1"/>
          </p:nvPr>
        </p:nvSpPr>
        <p:spPr>
          <a:xfrm>
            <a:off x="449387" y="2456081"/>
            <a:ext cx="9967264" cy="2452855"/>
          </a:xfrm>
          <a:solidFill>
            <a:srgbClr val="C74405"/>
          </a:solidFill>
          <a:ln>
            <a:noFill/>
          </a:ln>
        </p:spPr>
        <p:txBody>
          <a:bodyPr anchor="t" anchorCtr="0">
            <a:normAutofit/>
          </a:bodyPr>
          <a:lstStyle>
            <a:lvl1pPr marL="0" indent="0">
              <a:lnSpc>
                <a:spcPct val="90000"/>
              </a:lnSpc>
              <a:buNone/>
              <a:defRPr sz="7156">
                <a:solidFill>
                  <a:schemeClr val="bg1"/>
                </a:solidFill>
              </a:defRPr>
            </a:lvl1pPr>
            <a:lvl2pPr marL="609543" indent="0">
              <a:buNone/>
              <a:defRPr sz="2353">
                <a:solidFill>
                  <a:schemeClr val="tx1">
                    <a:tint val="75000"/>
                  </a:schemeClr>
                </a:solidFill>
              </a:defRPr>
            </a:lvl2pPr>
            <a:lvl3pPr marL="1219085" indent="0">
              <a:buNone/>
              <a:defRPr sz="2157">
                <a:solidFill>
                  <a:schemeClr val="tx1">
                    <a:tint val="75000"/>
                  </a:schemeClr>
                </a:solidFill>
              </a:defRPr>
            </a:lvl3pPr>
            <a:lvl4pPr marL="1828628" indent="0">
              <a:buNone/>
              <a:defRPr sz="1863">
                <a:solidFill>
                  <a:schemeClr val="tx1">
                    <a:tint val="75000"/>
                  </a:schemeClr>
                </a:solidFill>
              </a:defRPr>
            </a:lvl4pPr>
            <a:lvl5pPr marL="2438171" indent="0">
              <a:buNone/>
              <a:defRPr sz="1863">
                <a:solidFill>
                  <a:schemeClr val="tx1">
                    <a:tint val="75000"/>
                  </a:schemeClr>
                </a:solidFill>
              </a:defRPr>
            </a:lvl5pPr>
            <a:lvl6pPr marL="3047713" indent="0">
              <a:buNone/>
              <a:defRPr sz="1863">
                <a:solidFill>
                  <a:schemeClr val="tx1">
                    <a:tint val="75000"/>
                  </a:schemeClr>
                </a:solidFill>
              </a:defRPr>
            </a:lvl6pPr>
            <a:lvl7pPr marL="3657256" indent="0">
              <a:buNone/>
              <a:defRPr sz="1863">
                <a:solidFill>
                  <a:schemeClr val="tx1">
                    <a:tint val="75000"/>
                  </a:schemeClr>
                </a:solidFill>
              </a:defRPr>
            </a:lvl7pPr>
            <a:lvl8pPr marL="4266799" indent="0">
              <a:buNone/>
              <a:defRPr sz="1863">
                <a:solidFill>
                  <a:schemeClr val="tx1">
                    <a:tint val="75000"/>
                  </a:schemeClr>
                </a:solidFill>
              </a:defRPr>
            </a:lvl8pPr>
            <a:lvl9pPr marL="4876342" indent="0">
              <a:buNone/>
              <a:defRPr sz="1863">
                <a:solidFill>
                  <a:schemeClr val="tx1">
                    <a:tint val="75000"/>
                  </a:schemeClr>
                </a:solidFill>
              </a:defRPr>
            </a:lvl9pPr>
          </a:lstStyle>
          <a:p>
            <a:pPr lvl="0"/>
            <a:r>
              <a:rPr lang="en-US" dirty="0"/>
              <a:t>Session title</a:t>
            </a:r>
          </a:p>
        </p:txBody>
      </p:sp>
      <p:sp>
        <p:nvSpPr>
          <p:cNvPr id="15" name="Text Placeholder 14"/>
          <p:cNvSpPr>
            <a:spLocks noGrp="1"/>
          </p:cNvSpPr>
          <p:nvPr>
            <p:ph type="body" sz="quarter" idx="10" hasCustomPrompt="1"/>
          </p:nvPr>
        </p:nvSpPr>
        <p:spPr>
          <a:xfrm>
            <a:off x="8590169" y="4908936"/>
            <a:ext cx="1826482" cy="860040"/>
          </a:xfrm>
          <a:solidFill>
            <a:srgbClr val="FEC914"/>
          </a:solidFill>
        </p:spPr>
        <p:txBody>
          <a:bodyPr anchor="ctr" anchorCtr="0">
            <a:normAutofit/>
          </a:bodyPr>
          <a:lstStyle>
            <a:lvl1pPr marL="0" indent="0">
              <a:buNone/>
              <a:defRPr sz="3921">
                <a:solidFill>
                  <a:srgbClr val="FFFFFF"/>
                </a:solidFill>
              </a:defRPr>
            </a:lvl1pPr>
          </a:lstStyle>
          <a:p>
            <a:pPr lvl="0"/>
            <a:r>
              <a:rPr lang="en-US" dirty="0"/>
              <a:t>ABC101</a:t>
            </a:r>
          </a:p>
        </p:txBody>
      </p:sp>
      <p:pic>
        <p:nvPicPr>
          <p:cNvPr id="7" name="Picture 6"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41430197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7_Demo slide">
    <p:spTree>
      <p:nvGrpSpPr>
        <p:cNvPr id="1" name=""/>
        <p:cNvGrpSpPr/>
        <p:nvPr/>
      </p:nvGrpSpPr>
      <p:grpSpPr>
        <a:xfrm>
          <a:off x="0" y="0"/>
          <a:ext cx="0" cy="0"/>
          <a:chOff x="0" y="0"/>
          <a:chExt cx="0" cy="0"/>
        </a:xfrm>
      </p:grpSpPr>
      <p:pic>
        <p:nvPicPr>
          <p:cNvPr id="5" name="Picture 4" descr="104750_Speaker TemplateART_v01-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41" y="-101125"/>
            <a:ext cx="12260341" cy="7029726"/>
          </a:xfrm>
          <a:prstGeom prst="rect">
            <a:avLst/>
          </a:prstGeom>
        </p:spPr>
      </p:pic>
      <p:sp>
        <p:nvSpPr>
          <p:cNvPr id="16" name="Title 1"/>
          <p:cNvSpPr>
            <a:spLocks noGrp="1"/>
          </p:cNvSpPr>
          <p:nvPr>
            <p:ph type="title" hasCustomPrompt="1"/>
          </p:nvPr>
        </p:nvSpPr>
        <p:spPr>
          <a:xfrm>
            <a:off x="589787" y="2084173"/>
            <a:ext cx="9859116" cy="1176761"/>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 title</a:t>
            </a:r>
          </a:p>
        </p:txBody>
      </p:sp>
      <p:pic>
        <p:nvPicPr>
          <p:cNvPr id="7" name="Picture 6"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
        <p:nvSpPr>
          <p:cNvPr id="6" name="Text Placeholder 4"/>
          <p:cNvSpPr>
            <a:spLocks noGrp="1"/>
          </p:cNvSpPr>
          <p:nvPr>
            <p:ph type="body" sz="quarter" idx="12" hasCustomPrompt="1"/>
          </p:nvPr>
        </p:nvSpPr>
        <p:spPr>
          <a:xfrm>
            <a:off x="556566"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4734427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3_Content slide">
    <p:bg>
      <p:bgPr>
        <a:solidFill>
          <a:schemeClr val="bg1"/>
        </a:solidFill>
        <a:effectLst/>
      </p:bgPr>
    </p:bg>
    <p:spTree>
      <p:nvGrpSpPr>
        <p:cNvPr id="1" name=""/>
        <p:cNvGrpSpPr/>
        <p:nvPr/>
      </p:nvGrpSpPr>
      <p:grpSpPr>
        <a:xfrm>
          <a:off x="0" y="0"/>
          <a:ext cx="0" cy="0"/>
          <a:chOff x="0" y="0"/>
          <a:chExt cx="0" cy="0"/>
        </a:xfrm>
      </p:grpSpPr>
      <p:pic>
        <p:nvPicPr>
          <p:cNvPr id="2" name="Picture 1"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968" y="-102830"/>
            <a:ext cx="12292374" cy="7048094"/>
          </a:xfrm>
          <a:prstGeom prst="rect">
            <a:avLst/>
          </a:prstGeom>
        </p:spPr>
      </p:pic>
      <p:sp>
        <p:nvSpPr>
          <p:cNvPr id="12" name="Text Placeholder 7"/>
          <p:cNvSpPr>
            <a:spLocks noGrp="1"/>
          </p:cNvSpPr>
          <p:nvPr>
            <p:ph type="body" sz="quarter" idx="10" hasCustomPrompt="1"/>
          </p:nvPr>
        </p:nvSpPr>
        <p:spPr>
          <a:xfrm>
            <a:off x="448602" y="1411818"/>
            <a:ext cx="11037715" cy="1829217"/>
          </a:xfr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pic>
        <p:nvPicPr>
          <p:cNvPr id="6" name="Picture 5"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33627349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pic>
        <p:nvPicPr>
          <p:cNvPr id="6" name="Picture 5"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077" y="-106721"/>
            <a:ext cx="12292374" cy="7048094"/>
          </a:xfrm>
          <a:prstGeom prst="rect">
            <a:avLst/>
          </a:prstGeom>
        </p:spPr>
      </p:pic>
      <p:sp>
        <p:nvSpPr>
          <p:cNvPr id="2" name="Title 1"/>
          <p:cNvSpPr>
            <a:spLocks noGrp="1"/>
          </p:cNvSpPr>
          <p:nvPr>
            <p:ph type="title" hasCustomPrompt="1"/>
          </p:nvPr>
        </p:nvSpPr>
        <p:spPr>
          <a:xfrm>
            <a:off x="236824" y="181286"/>
            <a:ext cx="11688256" cy="1007891"/>
          </a:xfrm>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3404780352"/>
      </p:ext>
    </p:extLst>
  </p:cSld>
  <p:clrMapOvr>
    <a:masterClrMapping/>
  </p:clrMapOvr>
  <p:transition spd="slow">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2" name="Picture 1" descr="104750_Speaker TemplateART_v01-03.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187" y="-101125"/>
            <a:ext cx="12292374" cy="7048094"/>
          </a:xfrm>
          <a:prstGeom prst="rect">
            <a:avLst/>
          </a:prstGeom>
        </p:spPr>
      </p:pic>
      <p:sp>
        <p:nvSpPr>
          <p:cNvPr id="11" name="Text Box 3"/>
          <p:cNvSpPr txBox="1">
            <a:spLocks noChangeArrowheads="1"/>
          </p:cNvSpPr>
          <p:nvPr userDrawn="1"/>
        </p:nvSpPr>
        <p:spPr bwMode="white">
          <a:xfrm>
            <a:off x="6307778" y="5298986"/>
            <a:ext cx="5297989" cy="1299296"/>
          </a:xfrm>
          <a:prstGeom prst="rect">
            <a:avLst/>
          </a:prstGeom>
          <a:noFill/>
          <a:ln w="12700">
            <a:noFill/>
            <a:miter lim="800000"/>
            <a:headEnd type="none" w="sm" len="sm"/>
            <a:tailEnd type="none" w="sm" len="sm"/>
          </a:ln>
          <a:effectLst/>
        </p:spPr>
        <p:txBody>
          <a:bodyPr vert="horz" wrap="square" lIns="243828" tIns="195062" rIns="243828" bIns="195062" numCol="1" anchor="t" anchorCtr="0" compatLnSpc="1">
            <a:prstTxWarp prst="textNoShape">
              <a:avLst/>
            </a:prstTxWarp>
            <a:spAutoFit/>
          </a:bodyPr>
          <a:lstStyle/>
          <a:p>
            <a:pPr algn="r" defTabSz="1242836" eaLnBrk="0" hangingPunct="0"/>
            <a:r>
              <a:rPr lang="en-US" sz="980" dirty="0">
                <a:solidFill>
                  <a:srgbClr val="FFFFFF"/>
                </a:solidFill>
                <a:cs typeface="Segoe UI" pitchFamily="34" charset="0"/>
              </a:rPr>
              <a:t>© 2015 Microsoft Corporation. All rights reserved.</a:t>
            </a:r>
          </a:p>
          <a:p>
            <a:pPr algn="r" defTabSz="1242936" eaLnBrk="0" hangingPunct="0"/>
            <a:r>
              <a:rPr lang="en-US" sz="980" dirty="0">
                <a:solidFill>
                  <a:srgbClr val="FFFFFF"/>
                </a:solidFill>
                <a:cs typeface="Segoe UI" pitchFamily="34" charset="0"/>
              </a:rPr>
              <a:t>Microsoft, Windows and other product names are or may be registered trademarks and/or trademarks in the U.S. and/or other countries.</a:t>
            </a:r>
          </a:p>
          <a:p>
            <a:pPr algn="r" defTabSz="1242936" eaLnBrk="0" hangingPunct="0"/>
            <a:r>
              <a:rPr lang="en-US" sz="980" dirty="0">
                <a:solidFill>
                  <a:srgbClr val="FFFFFF"/>
                </a:solidFill>
                <a:cs typeface="Segoe UI" pitchFamily="34" charset="0"/>
              </a:rPr>
              <a:t>MICROSOFT MAKES NO WARRANTIES, EXPRESS, IMPLIED OR STATUTORY, </a:t>
            </a:r>
            <a:br>
              <a:rPr lang="en-US" sz="980" dirty="0">
                <a:solidFill>
                  <a:srgbClr val="FFFFFF"/>
                </a:solidFill>
                <a:cs typeface="Segoe UI" pitchFamily="34" charset="0"/>
              </a:rPr>
            </a:br>
            <a:r>
              <a:rPr lang="en-US" sz="980" dirty="0">
                <a:solidFill>
                  <a:srgbClr val="FFFFFF"/>
                </a:solidFill>
                <a:cs typeface="Segoe UI" pitchFamily="34" charset="0"/>
              </a:rPr>
              <a:t>AS TO THE INFORMATION IN THIS PRESENTATION.</a:t>
            </a:r>
          </a:p>
          <a:p>
            <a:pPr algn="r" defTabSz="1242836" eaLnBrk="0" hangingPunct="0"/>
            <a:r>
              <a:rPr lang="en-US" sz="980" dirty="0">
                <a:gradFill>
                  <a:gsLst>
                    <a:gs pos="12389">
                      <a:srgbClr val="FFFFFF"/>
                    </a:gs>
                    <a:gs pos="54000">
                      <a:srgbClr val="FFFFFF"/>
                    </a:gs>
                  </a:gsLst>
                  <a:lin ang="5400000" scaled="0"/>
                </a:gradFill>
                <a:cs typeface="Segoe UI" pitchFamily="34" charset="0"/>
              </a:rPr>
              <a:t> </a:t>
            </a:r>
          </a:p>
        </p:txBody>
      </p:sp>
      <p:pic>
        <p:nvPicPr>
          <p:cNvPr id="8" name="Picture 7"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699845"/>
            <a:ext cx="6077755" cy="2235978"/>
          </a:xfrm>
          <a:prstGeom prst="rect">
            <a:avLst/>
          </a:prstGeom>
        </p:spPr>
      </p:pic>
    </p:spTree>
    <p:extLst>
      <p:ext uri="{BB962C8B-B14F-4D97-AF65-F5344CB8AC3E}">
        <p14:creationId xmlns:p14="http://schemas.microsoft.com/office/powerpoint/2010/main" val="1082793232"/>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4358176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78D7"/>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24156702"/>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963142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05802381"/>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8D7"/>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4" spc="-98" baseline="0">
                <a:solidFill>
                  <a:schemeClr val="tx1"/>
                </a:solidFill>
              </a:defRPr>
            </a:lvl1pPr>
          </a:lstStyle>
          <a:p>
            <a:r>
              <a:rPr lang="en-US" dirty="0"/>
              <a:t>Lorem ipsum</a:t>
            </a:r>
          </a:p>
        </p:txBody>
      </p:sp>
    </p:spTree>
    <p:extLst>
      <p:ext uri="{BB962C8B-B14F-4D97-AF65-F5344CB8AC3E}">
        <p14:creationId xmlns:p14="http://schemas.microsoft.com/office/powerpoint/2010/main" val="2947490584"/>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0026241"/>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992702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_Title &amp;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147880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445736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Title and Conten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299914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3219673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93637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5313339"/>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image" Target="../media/image12.png"/><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theme" Target="../theme/theme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theme" Target="../theme/theme3.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19" Type="http://schemas.openxmlformats.org/officeDocument/2006/relationships/image" Target="../media/image12.png"/><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theme" Target="../theme/theme4.xml"/><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2" Type="http://schemas.openxmlformats.org/officeDocument/2006/relationships/slideLayout" Target="../slideLayouts/slideLayout70.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0" Type="http://schemas.openxmlformats.org/officeDocument/2006/relationships/slideLayout" Target="../slideLayouts/slideLayout78.xml"/><Relationship Id="rId4" Type="http://schemas.openxmlformats.org/officeDocument/2006/relationships/slideLayout" Target="../slideLayouts/slideLayout72.xml"/><Relationship Id="rId9" Type="http://schemas.openxmlformats.org/officeDocument/2006/relationships/slideLayout" Target="../slideLayouts/slideLayout77.xml"/></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83.xml"/><Relationship Id="rId7" Type="http://schemas.openxmlformats.org/officeDocument/2006/relationships/theme" Target="../theme/theme5.xml"/><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5" Type="http://schemas.openxmlformats.org/officeDocument/2006/relationships/slideLayout" Target="../slideLayouts/slideLayout85.xml"/><Relationship Id="rId4" Type="http://schemas.openxmlformats.org/officeDocument/2006/relationships/slideLayout" Target="../slideLayouts/slideLayout8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4.xml"/><Relationship Id="rId13" Type="http://schemas.openxmlformats.org/officeDocument/2006/relationships/slideLayout" Target="../slideLayouts/slideLayout99.xml"/><Relationship Id="rId18" Type="http://schemas.openxmlformats.org/officeDocument/2006/relationships/slideLayout" Target="../slideLayouts/slideLayout104.xml"/><Relationship Id="rId3" Type="http://schemas.openxmlformats.org/officeDocument/2006/relationships/slideLayout" Target="../slideLayouts/slideLayout89.xml"/><Relationship Id="rId7" Type="http://schemas.openxmlformats.org/officeDocument/2006/relationships/slideLayout" Target="../slideLayouts/slideLayout93.xml"/><Relationship Id="rId12" Type="http://schemas.openxmlformats.org/officeDocument/2006/relationships/slideLayout" Target="../slideLayouts/slideLayout98.xml"/><Relationship Id="rId17" Type="http://schemas.openxmlformats.org/officeDocument/2006/relationships/slideLayout" Target="../slideLayouts/slideLayout103.xml"/><Relationship Id="rId2" Type="http://schemas.openxmlformats.org/officeDocument/2006/relationships/slideLayout" Target="../slideLayouts/slideLayout88.xml"/><Relationship Id="rId16" Type="http://schemas.openxmlformats.org/officeDocument/2006/relationships/slideLayout" Target="../slideLayouts/slideLayout102.xml"/><Relationship Id="rId20" Type="http://schemas.openxmlformats.org/officeDocument/2006/relationships/image" Target="../media/image12.png"/><Relationship Id="rId1" Type="http://schemas.openxmlformats.org/officeDocument/2006/relationships/slideLayout" Target="../slideLayouts/slideLayout87.xml"/><Relationship Id="rId6" Type="http://schemas.openxmlformats.org/officeDocument/2006/relationships/slideLayout" Target="../slideLayouts/slideLayout92.xml"/><Relationship Id="rId11" Type="http://schemas.openxmlformats.org/officeDocument/2006/relationships/slideLayout" Target="../slideLayouts/slideLayout97.xml"/><Relationship Id="rId5" Type="http://schemas.openxmlformats.org/officeDocument/2006/relationships/slideLayout" Target="../slideLayouts/slideLayout91.xml"/><Relationship Id="rId15" Type="http://schemas.openxmlformats.org/officeDocument/2006/relationships/slideLayout" Target="../slideLayouts/slideLayout101.xml"/><Relationship Id="rId10" Type="http://schemas.openxmlformats.org/officeDocument/2006/relationships/slideLayout" Target="../slideLayouts/slideLayout96.xml"/><Relationship Id="rId19" Type="http://schemas.openxmlformats.org/officeDocument/2006/relationships/theme" Target="../theme/theme6.xml"/><Relationship Id="rId4" Type="http://schemas.openxmlformats.org/officeDocument/2006/relationships/slideLayout" Target="../slideLayouts/slideLayout90.xml"/><Relationship Id="rId9" Type="http://schemas.openxmlformats.org/officeDocument/2006/relationships/slideLayout" Target="../slideLayouts/slideLayout95.xml"/><Relationship Id="rId14" Type="http://schemas.openxmlformats.org/officeDocument/2006/relationships/slideLayout" Target="../slideLayouts/slideLayout10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2.xml"/><Relationship Id="rId13" Type="http://schemas.openxmlformats.org/officeDocument/2006/relationships/image" Target="../media/image12.png"/><Relationship Id="rId3" Type="http://schemas.openxmlformats.org/officeDocument/2006/relationships/slideLayout" Target="../slideLayouts/slideLayout107.xml"/><Relationship Id="rId7" Type="http://schemas.openxmlformats.org/officeDocument/2006/relationships/slideLayout" Target="../slideLayouts/slideLayout111.xml"/><Relationship Id="rId12" Type="http://schemas.openxmlformats.org/officeDocument/2006/relationships/theme" Target="../theme/theme7.xml"/><Relationship Id="rId2" Type="http://schemas.openxmlformats.org/officeDocument/2006/relationships/slideLayout" Target="../slideLayouts/slideLayout106.xml"/><Relationship Id="rId1" Type="http://schemas.openxmlformats.org/officeDocument/2006/relationships/slideLayout" Target="../slideLayouts/slideLayout105.xml"/><Relationship Id="rId6" Type="http://schemas.openxmlformats.org/officeDocument/2006/relationships/slideLayout" Target="../slideLayouts/slideLayout110.xml"/><Relationship Id="rId11" Type="http://schemas.openxmlformats.org/officeDocument/2006/relationships/slideLayout" Target="../slideLayouts/slideLayout115.xml"/><Relationship Id="rId5" Type="http://schemas.openxmlformats.org/officeDocument/2006/relationships/slideLayout" Target="../slideLayouts/slideLayout109.xml"/><Relationship Id="rId10" Type="http://schemas.openxmlformats.org/officeDocument/2006/relationships/slideLayout" Target="../slideLayouts/slideLayout114.xml"/><Relationship Id="rId4" Type="http://schemas.openxmlformats.org/officeDocument/2006/relationships/slideLayout" Target="../slideLayouts/slideLayout108.xml"/><Relationship Id="rId9" Type="http://schemas.openxmlformats.org/officeDocument/2006/relationships/slideLayout" Target="../slideLayouts/slideLayout11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3.xml"/><Relationship Id="rId13" Type="http://schemas.openxmlformats.org/officeDocument/2006/relationships/image" Target="../media/image25.png"/><Relationship Id="rId3" Type="http://schemas.openxmlformats.org/officeDocument/2006/relationships/slideLayout" Target="../slideLayouts/slideLayout118.xml"/><Relationship Id="rId7" Type="http://schemas.openxmlformats.org/officeDocument/2006/relationships/slideLayout" Target="../slideLayouts/slideLayout122.xml"/><Relationship Id="rId12" Type="http://schemas.openxmlformats.org/officeDocument/2006/relationships/theme" Target="../theme/theme8.xml"/><Relationship Id="rId2" Type="http://schemas.openxmlformats.org/officeDocument/2006/relationships/slideLayout" Target="../slideLayouts/slideLayout117.xml"/><Relationship Id="rId1" Type="http://schemas.openxmlformats.org/officeDocument/2006/relationships/slideLayout" Target="../slideLayouts/slideLayout116.xml"/><Relationship Id="rId6" Type="http://schemas.openxmlformats.org/officeDocument/2006/relationships/slideLayout" Target="../slideLayouts/slideLayout121.xml"/><Relationship Id="rId11" Type="http://schemas.openxmlformats.org/officeDocument/2006/relationships/slideLayout" Target="../slideLayouts/slideLayout126.xml"/><Relationship Id="rId5" Type="http://schemas.openxmlformats.org/officeDocument/2006/relationships/slideLayout" Target="../slideLayouts/slideLayout120.xml"/><Relationship Id="rId10" Type="http://schemas.openxmlformats.org/officeDocument/2006/relationships/slideLayout" Target="../slideLayouts/slideLayout125.xml"/><Relationship Id="rId4" Type="http://schemas.openxmlformats.org/officeDocument/2006/relationships/slideLayout" Target="../slideLayouts/slideLayout119.xml"/><Relationship Id="rId9" Type="http://schemas.openxmlformats.org/officeDocument/2006/relationships/slideLayout" Target="../slideLayouts/slideLayout1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8"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 id="2147483830" r:id="rId33"/>
    <p:sldLayoutId id="2147483884" r:id="rId34"/>
    <p:sldLayoutId id="2147483885" r:id="rId35"/>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8"/>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03280939"/>
      </p:ext>
    </p:extLst>
  </p:cSld>
  <p:clrMap bg1="dk1" tx1="lt1" bg2="dk2" tx2="lt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4" r:id="rId16"/>
  </p:sldLayoutIdLst>
  <p:transition spd="slow">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342101281"/>
      </p:ext>
    </p:extLst>
  </p:cSld>
  <p:clrMap bg1="dk1" tx1="lt1" bg2="dk2" tx2="lt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 id="2147483811" r:id="rId16"/>
    <p:sldLayoutId id="2147483812" r:id="rId17"/>
  </p:sldLayoutIdLst>
  <p:transition spd="slow">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1025"/>
          <p:cNvSpPr>
            <a:spLocks noGrp="1" noChangeArrowheads="1"/>
          </p:cNvSpPr>
          <p:nvPr>
            <p:ph type="body" idx="1"/>
          </p:nvPr>
        </p:nvSpPr>
        <p:spPr>
          <a:xfrm>
            <a:off x="609600" y="1371600"/>
            <a:ext cx="10972800" cy="4495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1026"/>
          <p:cNvSpPr>
            <a:spLocks noGrp="1" noChangeArrowheads="1"/>
          </p:cNvSpPr>
          <p:nvPr>
            <p:ph type="title"/>
          </p:nvPr>
        </p:nvSpPr>
        <p:spPr>
          <a:xfrm>
            <a:off x="609600" y="304800"/>
            <a:ext cx="1097280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1426642257"/>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1" r:id="rId7"/>
    <p:sldLayoutId id="2147483824" r:id="rId8"/>
    <p:sldLayoutId id="2147483825" r:id="rId9"/>
    <p:sldLayoutId id="2147483826" r:id="rId10"/>
    <p:sldLayoutId id="2147483827" r:id="rId11"/>
    <p:sldLayoutId id="2147483828" r:id="rId12"/>
  </p:sldLayoutIdLst>
  <p:transition>
    <p:fade/>
  </p:transition>
  <p:hf hdr="0" ftr="0" dt="0"/>
  <p:txStyles>
    <p:titleStyle>
      <a:lvl1pPr marL="0" indent="0" algn="ctr" defTabSz="-18494452" rtl="0" eaLnBrk="1" fontAlgn="base" hangingPunct="1">
        <a:spcBef>
          <a:spcPct val="0"/>
        </a:spcBef>
        <a:spcAft>
          <a:spcPct val="0"/>
        </a:spcAft>
        <a:defRPr lang="en-US" sz="3866" b="1" dirty="0" smtClean="0">
          <a:solidFill>
            <a:schemeClr val="tx2"/>
          </a:solidFill>
          <a:latin typeface="Calibri"/>
          <a:ea typeface="+mj-ea"/>
          <a:cs typeface="Segoe UI" pitchFamily="34" charset="0"/>
        </a:defRPr>
      </a:lvl1pPr>
      <a:lvl2pPr marL="457124" indent="-457124" algn="ctr" defTabSz="-18494452" rtl="0" eaLnBrk="1" fontAlgn="base" hangingPunct="1">
        <a:spcBef>
          <a:spcPct val="0"/>
        </a:spcBef>
        <a:spcAft>
          <a:spcPct val="0"/>
        </a:spcAft>
        <a:defRPr sz="3733" b="1">
          <a:solidFill>
            <a:schemeClr val="tx2"/>
          </a:solidFill>
          <a:latin typeface="Myriad Pro" pitchFamily="34" charset="0"/>
          <a:cs typeface="Segoe UI" pitchFamily="34" charset="0"/>
        </a:defRPr>
      </a:lvl2pPr>
      <a:lvl3pPr marL="457124" indent="-457124" algn="ctr" defTabSz="-18494452" rtl="0" eaLnBrk="1" fontAlgn="base" hangingPunct="1">
        <a:spcBef>
          <a:spcPct val="0"/>
        </a:spcBef>
        <a:spcAft>
          <a:spcPct val="0"/>
        </a:spcAft>
        <a:defRPr sz="3733" b="1">
          <a:solidFill>
            <a:schemeClr val="tx2"/>
          </a:solidFill>
          <a:latin typeface="Myriad Pro" pitchFamily="34" charset="0"/>
          <a:cs typeface="Segoe UI" pitchFamily="34" charset="0"/>
        </a:defRPr>
      </a:lvl3pPr>
      <a:lvl4pPr marL="457124" indent="-457124" algn="ctr" defTabSz="-18494452" rtl="0" eaLnBrk="1" fontAlgn="base" hangingPunct="1">
        <a:spcBef>
          <a:spcPct val="0"/>
        </a:spcBef>
        <a:spcAft>
          <a:spcPct val="0"/>
        </a:spcAft>
        <a:defRPr sz="3733" b="1">
          <a:solidFill>
            <a:schemeClr val="tx2"/>
          </a:solidFill>
          <a:latin typeface="Myriad Pro" pitchFamily="34" charset="0"/>
          <a:cs typeface="Segoe UI" pitchFamily="34" charset="0"/>
        </a:defRPr>
      </a:lvl4pPr>
      <a:lvl5pPr marL="457124" indent="-457124" algn="ctr" defTabSz="-18494452" rtl="0" eaLnBrk="1" fontAlgn="base" hangingPunct="1">
        <a:spcBef>
          <a:spcPct val="0"/>
        </a:spcBef>
        <a:spcAft>
          <a:spcPct val="0"/>
        </a:spcAft>
        <a:defRPr sz="3733" b="1">
          <a:solidFill>
            <a:schemeClr val="tx2"/>
          </a:solidFill>
          <a:latin typeface="Myriad Pro" pitchFamily="34" charset="0"/>
          <a:cs typeface="Segoe UI" pitchFamily="34" charset="0"/>
        </a:defRPr>
      </a:lvl5pPr>
      <a:lvl6pPr marL="609498" algn="l" eaLnBrk="1" fontAlgn="base" hangingPunct="1">
        <a:spcBef>
          <a:spcPct val="0"/>
        </a:spcBef>
        <a:spcAft>
          <a:spcPct val="0"/>
        </a:spcAft>
        <a:defRPr sz="3733" b="1">
          <a:solidFill>
            <a:schemeClr val="tx2">
              <a:alpha val="100000"/>
            </a:schemeClr>
          </a:solidFill>
          <a:latin typeface="Verdana"/>
        </a:defRPr>
      </a:lvl6pPr>
      <a:lvl7pPr marL="1218996" algn="l" eaLnBrk="1" fontAlgn="base" hangingPunct="1">
        <a:spcBef>
          <a:spcPct val="0"/>
        </a:spcBef>
        <a:spcAft>
          <a:spcPct val="0"/>
        </a:spcAft>
        <a:defRPr sz="3733" b="1">
          <a:solidFill>
            <a:schemeClr val="tx2">
              <a:alpha val="100000"/>
            </a:schemeClr>
          </a:solidFill>
          <a:latin typeface="Verdana"/>
        </a:defRPr>
      </a:lvl7pPr>
      <a:lvl8pPr marL="1828494" algn="l" eaLnBrk="1" fontAlgn="base" hangingPunct="1">
        <a:spcBef>
          <a:spcPct val="0"/>
        </a:spcBef>
        <a:spcAft>
          <a:spcPct val="0"/>
        </a:spcAft>
        <a:defRPr sz="3733" b="1">
          <a:solidFill>
            <a:schemeClr val="tx2">
              <a:alpha val="100000"/>
            </a:schemeClr>
          </a:solidFill>
          <a:latin typeface="Verdana"/>
        </a:defRPr>
      </a:lvl8pPr>
      <a:lvl9pPr marL="2437991" algn="l" eaLnBrk="1" fontAlgn="base" hangingPunct="1">
        <a:spcBef>
          <a:spcPct val="0"/>
        </a:spcBef>
        <a:spcAft>
          <a:spcPct val="0"/>
        </a:spcAft>
        <a:defRPr sz="3733" b="1">
          <a:solidFill>
            <a:schemeClr val="tx2">
              <a:alpha val="100000"/>
            </a:schemeClr>
          </a:solidFill>
          <a:latin typeface="Verdana"/>
        </a:defRPr>
      </a:lvl9pPr>
    </p:titleStyle>
    <p:bodyStyle>
      <a:lvl1pPr marL="457124" indent="-457124" algn="l" defTabSz="-18494452" rtl="0" eaLnBrk="1" fontAlgn="base" hangingPunct="1">
        <a:spcBef>
          <a:spcPct val="20000"/>
        </a:spcBef>
        <a:spcAft>
          <a:spcPct val="0"/>
        </a:spcAft>
        <a:buFont typeface="Wingdings" pitchFamily="2" charset="2"/>
        <a:buChar char="§"/>
        <a:defRPr sz="2800" b="1">
          <a:solidFill>
            <a:schemeClr val="tx1"/>
          </a:solidFill>
          <a:latin typeface="Calibri" pitchFamily="34" charset="0"/>
          <a:ea typeface="+mn-ea"/>
          <a:cs typeface="Segoe UI" pitchFamily="34" charset="0"/>
        </a:defRPr>
      </a:lvl1pPr>
      <a:lvl2pPr marL="990434" indent="-380936" algn="l" defTabSz="-18494452" rtl="0" eaLnBrk="1" fontAlgn="base" hangingPunct="1">
        <a:spcBef>
          <a:spcPct val="20000"/>
        </a:spcBef>
        <a:spcAft>
          <a:spcPct val="0"/>
        </a:spcAft>
        <a:buSzPct val="50000"/>
        <a:buFont typeface="Wingdings" pitchFamily="2" charset="2"/>
        <a:buChar char="o"/>
        <a:defRPr sz="2533">
          <a:solidFill>
            <a:schemeClr val="tx1"/>
          </a:solidFill>
          <a:latin typeface="Calibri Light" pitchFamily="34" charset="0"/>
          <a:cs typeface="Segoe UI" pitchFamily="34" charset="0"/>
        </a:defRPr>
      </a:lvl2pPr>
      <a:lvl3pPr marL="1523745" indent="-304749" algn="l" defTabSz="-18494452" rtl="0" eaLnBrk="1" fontAlgn="base" hangingPunct="1">
        <a:spcBef>
          <a:spcPct val="20000"/>
        </a:spcBef>
        <a:spcAft>
          <a:spcPct val="0"/>
        </a:spcAft>
        <a:buSzPct val="50000"/>
        <a:buFont typeface="Wingdings" pitchFamily="2" charset="2"/>
        <a:buChar char="o"/>
        <a:defRPr sz="2266">
          <a:solidFill>
            <a:schemeClr val="tx1"/>
          </a:solidFill>
          <a:latin typeface="Calibri Light" pitchFamily="34" charset="0"/>
          <a:cs typeface="Segoe UI" pitchFamily="34" charset="0"/>
        </a:defRPr>
      </a:lvl3pPr>
      <a:lvl4pPr marL="2133243" indent="-304749" algn="l" defTabSz="-18494452" rtl="0" eaLnBrk="1" fontAlgn="base" hangingPunct="1">
        <a:spcBef>
          <a:spcPct val="20000"/>
        </a:spcBef>
        <a:spcAft>
          <a:spcPct val="0"/>
        </a:spcAft>
        <a:buSzPct val="50000"/>
        <a:buFont typeface="Wingdings" pitchFamily="2" charset="2"/>
        <a:buChar char="o"/>
        <a:defRPr sz="2000">
          <a:solidFill>
            <a:schemeClr val="tx1"/>
          </a:solidFill>
          <a:latin typeface="Calibri Light" pitchFamily="34" charset="0"/>
          <a:cs typeface="Segoe UI" pitchFamily="34" charset="0"/>
        </a:defRPr>
      </a:lvl4pPr>
      <a:lvl5pPr marL="2742740" indent="-304749" algn="l" defTabSz="-18494452" rtl="0" eaLnBrk="1" fontAlgn="base" hangingPunct="1">
        <a:spcBef>
          <a:spcPct val="20000"/>
        </a:spcBef>
        <a:spcAft>
          <a:spcPct val="0"/>
        </a:spcAft>
        <a:buSzPct val="50000"/>
        <a:buFont typeface="Wingdings" pitchFamily="2" charset="2"/>
        <a:buChar char="o"/>
        <a:defRPr sz="1733">
          <a:solidFill>
            <a:schemeClr val="tx1"/>
          </a:solidFill>
          <a:latin typeface="Calibri Light" pitchFamily="34" charset="0"/>
          <a:cs typeface="Segoe UI" pitchFamily="34" charset="0"/>
        </a:defRPr>
      </a:lvl5pPr>
      <a:lvl6pPr marL="3352239" indent="-304749" algn="l" eaLnBrk="1" fontAlgn="base" hangingPunct="1">
        <a:spcBef>
          <a:spcPct val="20000"/>
        </a:spcBef>
        <a:spcAft>
          <a:spcPct val="0"/>
        </a:spcAft>
        <a:buClr>
          <a:schemeClr val="accent1">
            <a:alpha val="100000"/>
          </a:schemeClr>
        </a:buClr>
        <a:buFont typeface="Wingdings"/>
        <a:buChar char=""/>
        <a:defRPr sz="1866" b="1">
          <a:solidFill>
            <a:schemeClr val="tx1">
              <a:alpha val="100000"/>
            </a:schemeClr>
          </a:solidFill>
          <a:latin typeface="+mn-lt"/>
        </a:defRPr>
      </a:lvl6pPr>
      <a:lvl7pPr marL="3961736" indent="-304749" algn="l" eaLnBrk="1" fontAlgn="base" hangingPunct="1">
        <a:spcBef>
          <a:spcPct val="20000"/>
        </a:spcBef>
        <a:spcAft>
          <a:spcPct val="0"/>
        </a:spcAft>
        <a:buClr>
          <a:schemeClr val="accent1">
            <a:alpha val="100000"/>
          </a:schemeClr>
        </a:buClr>
        <a:buFont typeface="Wingdings"/>
        <a:buChar char=""/>
        <a:defRPr sz="1866" b="1">
          <a:solidFill>
            <a:schemeClr val="tx1">
              <a:alpha val="100000"/>
            </a:schemeClr>
          </a:solidFill>
          <a:latin typeface="+mn-lt"/>
        </a:defRPr>
      </a:lvl7pPr>
      <a:lvl8pPr marL="4571234" indent="-304749" algn="l" eaLnBrk="1" fontAlgn="base" hangingPunct="1">
        <a:spcBef>
          <a:spcPct val="20000"/>
        </a:spcBef>
        <a:spcAft>
          <a:spcPct val="0"/>
        </a:spcAft>
        <a:buClr>
          <a:schemeClr val="accent1">
            <a:alpha val="100000"/>
          </a:schemeClr>
        </a:buClr>
        <a:buFont typeface="Wingdings"/>
        <a:buChar char=""/>
        <a:defRPr sz="1866" b="1">
          <a:solidFill>
            <a:schemeClr val="tx1">
              <a:alpha val="100000"/>
            </a:schemeClr>
          </a:solidFill>
          <a:latin typeface="+mn-lt"/>
        </a:defRPr>
      </a:lvl8pPr>
      <a:lvl9pPr marL="5180732" indent="-304749" algn="l" eaLnBrk="1" fontAlgn="base" hangingPunct="1">
        <a:spcBef>
          <a:spcPct val="20000"/>
        </a:spcBef>
        <a:spcAft>
          <a:spcPct val="0"/>
        </a:spcAft>
        <a:buClr>
          <a:schemeClr val="accent1">
            <a:alpha val="100000"/>
          </a:schemeClr>
        </a:buClr>
        <a:buFont typeface="Wingdings"/>
        <a:buChar char=""/>
        <a:defRPr sz="1866" b="1">
          <a:solidFill>
            <a:schemeClr val="tx1">
              <a:alpha val="100000"/>
            </a:schemeClr>
          </a:solidFill>
          <a:latin typeface="+mn-lt"/>
        </a:defRPr>
      </a:lvl9pPr>
    </p:bodyStyle>
    <p:otherStyle>
      <a:lvl1pPr algn="l" eaLnBrk="1" fontAlgn="base" hangingPunct="1">
        <a:spcBef>
          <a:spcPct val="0"/>
        </a:spcBef>
        <a:spcAft>
          <a:spcPct val="0"/>
        </a:spcAft>
        <a:defRPr>
          <a:solidFill>
            <a:schemeClr val="tx1">
              <a:alpha val="100000"/>
            </a:schemeClr>
          </a:solidFill>
          <a:latin typeface="Arial"/>
        </a:defRPr>
      </a:lvl1pPr>
      <a:lvl2pPr marL="609498" algn="l" eaLnBrk="1" fontAlgn="base" hangingPunct="1">
        <a:spcBef>
          <a:spcPct val="0"/>
        </a:spcBef>
        <a:spcAft>
          <a:spcPct val="0"/>
        </a:spcAft>
        <a:defRPr>
          <a:solidFill>
            <a:schemeClr val="tx1">
              <a:alpha val="100000"/>
            </a:schemeClr>
          </a:solidFill>
          <a:latin typeface="Arial"/>
        </a:defRPr>
      </a:lvl2pPr>
      <a:lvl3pPr marL="1218996" algn="l" eaLnBrk="1" fontAlgn="base" hangingPunct="1">
        <a:spcBef>
          <a:spcPct val="0"/>
        </a:spcBef>
        <a:spcAft>
          <a:spcPct val="0"/>
        </a:spcAft>
        <a:defRPr>
          <a:solidFill>
            <a:schemeClr val="tx1">
              <a:alpha val="100000"/>
            </a:schemeClr>
          </a:solidFill>
          <a:latin typeface="Arial"/>
        </a:defRPr>
      </a:lvl3pPr>
      <a:lvl4pPr marL="1828494" algn="l" eaLnBrk="1" fontAlgn="base" hangingPunct="1">
        <a:spcBef>
          <a:spcPct val="0"/>
        </a:spcBef>
        <a:spcAft>
          <a:spcPct val="0"/>
        </a:spcAft>
        <a:defRPr>
          <a:solidFill>
            <a:schemeClr val="tx1">
              <a:alpha val="100000"/>
            </a:schemeClr>
          </a:solidFill>
          <a:latin typeface="Arial"/>
        </a:defRPr>
      </a:lvl4pPr>
      <a:lvl5pPr marL="2437991" algn="l" eaLnBrk="1" fontAlgn="base" hangingPunct="1">
        <a:spcBef>
          <a:spcPct val="0"/>
        </a:spcBef>
        <a:spcAft>
          <a:spcPct val="0"/>
        </a:spcAft>
        <a:defRPr>
          <a:solidFill>
            <a:schemeClr val="tx1">
              <a:alpha val="100000"/>
            </a:schemeClr>
          </a:solidFill>
          <a:latin typeface="Arial"/>
        </a:defRPr>
      </a:lvl5pPr>
      <a:lvl6pPr marL="3047489" algn="l" eaLnBrk="1" fontAlgn="base" hangingPunct="1">
        <a:spcBef>
          <a:spcPct val="0"/>
        </a:spcBef>
        <a:spcAft>
          <a:spcPct val="0"/>
        </a:spcAft>
        <a:defRPr>
          <a:solidFill>
            <a:schemeClr val="tx1">
              <a:alpha val="100000"/>
            </a:schemeClr>
          </a:solidFill>
          <a:latin typeface="Arial"/>
        </a:defRPr>
      </a:lvl6pPr>
      <a:lvl7pPr marL="3656988" algn="l" eaLnBrk="1" fontAlgn="base" hangingPunct="1">
        <a:spcBef>
          <a:spcPct val="0"/>
        </a:spcBef>
        <a:spcAft>
          <a:spcPct val="0"/>
        </a:spcAft>
        <a:defRPr>
          <a:solidFill>
            <a:schemeClr val="tx1">
              <a:alpha val="100000"/>
            </a:schemeClr>
          </a:solidFill>
          <a:latin typeface="Arial"/>
        </a:defRPr>
      </a:lvl7pPr>
      <a:lvl8pPr marL="4266485" algn="l" eaLnBrk="1" fontAlgn="base" hangingPunct="1">
        <a:spcBef>
          <a:spcPct val="0"/>
        </a:spcBef>
        <a:spcAft>
          <a:spcPct val="0"/>
        </a:spcAft>
        <a:defRPr>
          <a:solidFill>
            <a:schemeClr val="tx1">
              <a:alpha val="100000"/>
            </a:schemeClr>
          </a:solidFill>
          <a:latin typeface="Arial"/>
        </a:defRPr>
      </a:lvl8pPr>
      <a:lvl9pPr marL="4875983" algn="l" eaLnBrk="1" fontAlgn="base" hangingPunct="1">
        <a:spcBef>
          <a:spcPct val="0"/>
        </a:spcBef>
        <a:spcAft>
          <a:spcPct val="0"/>
        </a:spcAft>
        <a:defRPr>
          <a:solidFill>
            <a:schemeClr val="tx1">
              <a:alpha val="100000"/>
            </a:schemeClr>
          </a:solidFill>
          <a:latin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8"/>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75548080"/>
      </p:ext>
    </p:extLst>
  </p:cSld>
  <p:clrMap bg1="dk1" tx1="lt1" bg2="dk2" tx2="lt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 id="2147483836" r:id="rId5"/>
    <p:sldLayoutId id="2147483837" r:id="rId6"/>
  </p:sldLayoutIdLst>
  <p:transition spd="slow">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p:nvPicPr>
        <p:blipFill>
          <a:blip r:embed="rId20"/>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712321361"/>
      </p:ext>
    </p:extLst>
  </p:cSld>
  <p:clrMap bg1="dk1" tx1="lt1" bg2="dk2" tx2="lt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 id="2147483852" r:id="rId14"/>
    <p:sldLayoutId id="2147483853" r:id="rId15"/>
    <p:sldLayoutId id="2147483854" r:id="rId16"/>
    <p:sldLayoutId id="2147483855" r:id="rId17"/>
    <p:sldLayoutId id="2147483856"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811504004"/>
      </p:ext>
    </p:extLst>
  </p:cSld>
  <p:clrMap bg1="dk1" tx1="lt1" bg2="dk2" tx2="lt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bg2"/>
              </a:gs>
              <a:gs pos="100000">
                <a:schemeClr val="bg2"/>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bg2"/>
              </a:gs>
              <a:gs pos="100000">
                <a:schemeClr val="bg2"/>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bg2"/>
              </a:gs>
              <a:gs pos="100000">
                <a:schemeClr val="bg2"/>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bg2"/>
              </a:gs>
              <a:gs pos="100000">
                <a:schemeClr val="bg2"/>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bg2"/>
              </a:gs>
              <a:gs pos="100000">
                <a:schemeClr val="bg2"/>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bg2"/>
              </a:gs>
              <a:gs pos="100000">
                <a:schemeClr val="bg2"/>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1574B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472642"/>
            <a:ext cx="11541549" cy="2769989"/>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Box 6"/>
          <p:cNvSpPr txBox="1"/>
          <p:nvPr/>
        </p:nvSpPr>
        <p:spPr>
          <a:xfrm>
            <a:off x="5038145" y="6439306"/>
            <a:ext cx="2114154" cy="442007"/>
          </a:xfrm>
          <a:prstGeom prst="rect">
            <a:avLst/>
          </a:prstGeom>
          <a:noFill/>
        </p:spPr>
        <p:txBody>
          <a:bodyPr wrap="none" lIns="179285" tIns="143428" rIns="179285" bIns="143428" rtlCol="0" anchor="ctr">
            <a:spAutoFit/>
          </a:bodyPr>
          <a:lstStyle/>
          <a:p>
            <a:pPr marL="0" marR="0" lvl="0" indent="0" algn="ctr" defTabSz="914400" rtl="0" eaLnBrk="1" fontAlgn="auto" latinLnBrk="0" hangingPunct="1">
              <a:lnSpc>
                <a:spcPct val="90000"/>
              </a:lnSpc>
              <a:spcBef>
                <a:spcPts val="0"/>
              </a:spcBef>
              <a:spcAft>
                <a:spcPts val="588"/>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Segoe UI"/>
                <a:ea typeface="+mn-ea"/>
                <a:cs typeface="+mn-cs"/>
              </a:rPr>
              <a:t>MICROSOFT CONFIDENTIAL</a:t>
            </a:r>
          </a:p>
        </p:txBody>
      </p:sp>
      <p:pic>
        <p:nvPicPr>
          <p:cNvPr id="8" name="Picture 7"/>
          <p:cNvPicPr>
            <a:picLocks noChangeAspect="1"/>
          </p:cNvPicPr>
          <p:nvPr/>
        </p:nvPicPr>
        <p:blipFill>
          <a:blip r:embed="rId13" cstate="screen">
            <a:extLst>
              <a:ext uri="{28A0092B-C50C-407E-A947-70E740481C1C}">
                <a14:useLocalDpi xmlns:a14="http://schemas.microsoft.com/office/drawing/2010/main" val="0"/>
              </a:ext>
            </a:extLst>
          </a:blip>
          <a:stretch>
            <a:fillRect/>
          </a:stretch>
        </p:blipFill>
        <p:spPr bwMode="invGray">
          <a:xfrm>
            <a:off x="10790046" y="6500884"/>
            <a:ext cx="1277671" cy="280008"/>
          </a:xfrm>
          <a:prstGeom prst="rect">
            <a:avLst/>
          </a:prstGeom>
        </p:spPr>
      </p:pic>
    </p:spTree>
    <p:extLst>
      <p:ext uri="{BB962C8B-B14F-4D97-AF65-F5344CB8AC3E}">
        <p14:creationId xmlns:p14="http://schemas.microsoft.com/office/powerpoint/2010/main" val="2272732125"/>
      </p:ext>
    </p:extLst>
  </p:cSld>
  <p:clrMap bg1="dk1" tx1="lt1" bg2="dk2" tx2="lt2" accent1="accent1" accent2="accent2" accent3="accent3" accent4="accent4" accent5="accent5" accent6="accent6" hlink="hlink" folHlink="folHlink"/>
  <p:sldLayoutIdLst>
    <p:sldLayoutId id="2147483872" r:id="rId1"/>
    <p:sldLayoutId id="2147483873" r:id="rId2"/>
    <p:sldLayoutId id="2147483874" r:id="rId3"/>
    <p:sldLayoutId id="2147483875" r:id="rId4"/>
    <p:sldLayoutId id="2147483876" r:id="rId5"/>
    <p:sldLayoutId id="2147483877" r:id="rId6"/>
    <p:sldLayoutId id="2147483878" r:id="rId7"/>
    <p:sldLayoutId id="2147483879" r:id="rId8"/>
    <p:sldLayoutId id="2147483880" r:id="rId9"/>
    <p:sldLayoutId id="2147483881" r:id="rId10"/>
    <p:sldLayoutId id="2147483882" r:id="rId11"/>
  </p:sldLayoutIdLst>
  <p:transition>
    <p:fade/>
  </p:transition>
  <p:hf sldNum="0" hdr="0" dt="0"/>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Segoe UI" panose="020B0502040204020203" pitchFamily="34" charset="0"/>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3200" kern="1200" spc="0" baseline="0">
          <a:gradFill>
            <a:gsLst>
              <a:gs pos="1250">
                <a:schemeClr val="tx1"/>
              </a:gs>
              <a:gs pos="100000">
                <a:schemeClr val="tx1"/>
              </a:gs>
            </a:gsLst>
            <a:lin ang="5400000" scaled="0"/>
          </a:gradFill>
          <a:latin typeface="+mj-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800" kern="1200" spc="0" baseline="0">
          <a:gradFill>
            <a:gsLst>
              <a:gs pos="1250">
                <a:schemeClr val="tx1"/>
              </a:gs>
              <a:gs pos="100000">
                <a:schemeClr val="tx1"/>
              </a:gs>
            </a:gsLst>
            <a:lin ang="5400000" scaled="0"/>
          </a:gradFill>
          <a:latin typeface="+mj-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j-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91.emf"/><Relationship Id="rId2" Type="http://schemas.openxmlformats.org/officeDocument/2006/relationships/notesSlide" Target="../notesSlides/notesSlide11.xml"/><Relationship Id="rId1" Type="http://schemas.openxmlformats.org/officeDocument/2006/relationships/slideLayout" Target="../slideLayouts/slideLayout49.xml"/><Relationship Id="rId5" Type="http://schemas.openxmlformats.org/officeDocument/2006/relationships/image" Target="../media/image93.emf"/><Relationship Id="rId4" Type="http://schemas.openxmlformats.org/officeDocument/2006/relationships/image" Target="../media/image92.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2.xml"/></Relationships>
</file>

<file path=ppt/slides/_rels/slide21.xml.rels><?xml version="1.0" encoding="UTF-8" standalone="yes"?>
<Relationships xmlns="http://schemas.openxmlformats.org/package/2006/relationships"><Relationship Id="rId8" Type="http://schemas.openxmlformats.org/officeDocument/2006/relationships/image" Target="../media/image103.png"/><Relationship Id="rId3" Type="http://schemas.openxmlformats.org/officeDocument/2006/relationships/image" Target="../media/image100.png"/><Relationship Id="rId7" Type="http://schemas.openxmlformats.org/officeDocument/2006/relationships/hyperlink" Target="https://twitter.com/INCEILING/status/648929603784974337" TargetMode="External"/><Relationship Id="rId2" Type="http://schemas.openxmlformats.org/officeDocument/2006/relationships/notesSlide" Target="../notesSlides/notesSlide16.xml"/><Relationship Id="rId1" Type="http://schemas.openxmlformats.org/officeDocument/2006/relationships/slideLayout" Target="../slideLayouts/slideLayout92.xml"/><Relationship Id="rId6" Type="http://schemas.openxmlformats.org/officeDocument/2006/relationships/image" Target="../media/image102.png"/><Relationship Id="rId11" Type="http://schemas.openxmlformats.org/officeDocument/2006/relationships/image" Target="../media/image105.png"/><Relationship Id="rId5" Type="http://schemas.openxmlformats.org/officeDocument/2006/relationships/image" Target="../media/image101.png"/><Relationship Id="rId10" Type="http://schemas.openxmlformats.org/officeDocument/2006/relationships/hyperlink" Target="https://twitter.com/algillen/status/648898334900494336" TargetMode="External"/><Relationship Id="rId4" Type="http://schemas.openxmlformats.org/officeDocument/2006/relationships/hyperlink" Target="https://twitter.com/valb00/status/648942410509230082" TargetMode="External"/><Relationship Id="rId9" Type="http://schemas.openxmlformats.org/officeDocument/2006/relationships/image" Target="../media/image104.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3.xml"/></Relationships>
</file>

<file path=ppt/slides/_rels/slide23.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18.xml"/><Relationship Id="rId1" Type="http://schemas.openxmlformats.org/officeDocument/2006/relationships/slideLayout" Target="../slideLayouts/slideLayout29.xml"/><Relationship Id="rId4" Type="http://schemas.openxmlformats.org/officeDocument/2006/relationships/image" Target="../media/image10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3.xml"/><Relationship Id="rId1" Type="http://schemas.openxmlformats.org/officeDocument/2006/relationships/slideLayout" Target="../slideLayouts/slideLayout35.xml"/><Relationship Id="rId4" Type="http://schemas.openxmlformats.org/officeDocument/2006/relationships/image" Target="../media/image30.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8" Type="http://schemas.openxmlformats.org/officeDocument/2006/relationships/image" Target="../media/image36.jpeg"/><Relationship Id="rId13" Type="http://schemas.openxmlformats.org/officeDocument/2006/relationships/image" Target="../media/image41.png"/><Relationship Id="rId18" Type="http://schemas.openxmlformats.org/officeDocument/2006/relationships/image" Target="../media/image46.png"/><Relationship Id="rId26" Type="http://schemas.openxmlformats.org/officeDocument/2006/relationships/image" Target="../media/image54.jpeg"/><Relationship Id="rId3" Type="http://schemas.openxmlformats.org/officeDocument/2006/relationships/image" Target="../media/image31.jpg"/><Relationship Id="rId21" Type="http://schemas.openxmlformats.org/officeDocument/2006/relationships/image" Target="../media/image49.jpeg"/><Relationship Id="rId7" Type="http://schemas.openxmlformats.org/officeDocument/2006/relationships/image" Target="../media/image35.emf"/><Relationship Id="rId12" Type="http://schemas.openxmlformats.org/officeDocument/2006/relationships/image" Target="../media/image40.png"/><Relationship Id="rId17" Type="http://schemas.openxmlformats.org/officeDocument/2006/relationships/image" Target="../media/image45.jpg"/><Relationship Id="rId25" Type="http://schemas.openxmlformats.org/officeDocument/2006/relationships/image" Target="../media/image53.jpeg"/><Relationship Id="rId2" Type="http://schemas.openxmlformats.org/officeDocument/2006/relationships/notesSlide" Target="../notesSlides/notesSlide5.xml"/><Relationship Id="rId16" Type="http://schemas.openxmlformats.org/officeDocument/2006/relationships/image" Target="../media/image44.png"/><Relationship Id="rId20" Type="http://schemas.openxmlformats.org/officeDocument/2006/relationships/image" Target="../media/image48.jpeg"/><Relationship Id="rId29" Type="http://schemas.openxmlformats.org/officeDocument/2006/relationships/image" Target="../media/image57.jpeg"/><Relationship Id="rId1" Type="http://schemas.openxmlformats.org/officeDocument/2006/relationships/slideLayout" Target="../slideLayouts/slideLayout34.xml"/><Relationship Id="rId6" Type="http://schemas.openxmlformats.org/officeDocument/2006/relationships/image" Target="../media/image34.jpeg"/><Relationship Id="rId11" Type="http://schemas.openxmlformats.org/officeDocument/2006/relationships/image" Target="../media/image39.png"/><Relationship Id="rId24" Type="http://schemas.openxmlformats.org/officeDocument/2006/relationships/image" Target="../media/image52.png"/><Relationship Id="rId32" Type="http://schemas.openxmlformats.org/officeDocument/2006/relationships/image" Target="../media/image60.jpeg"/><Relationship Id="rId5" Type="http://schemas.openxmlformats.org/officeDocument/2006/relationships/image" Target="../media/image33.jpeg"/><Relationship Id="rId15" Type="http://schemas.openxmlformats.org/officeDocument/2006/relationships/image" Target="../media/image43.png"/><Relationship Id="rId23" Type="http://schemas.openxmlformats.org/officeDocument/2006/relationships/image" Target="../media/image51.jpeg"/><Relationship Id="rId28" Type="http://schemas.openxmlformats.org/officeDocument/2006/relationships/image" Target="../media/image56.png"/><Relationship Id="rId10" Type="http://schemas.openxmlformats.org/officeDocument/2006/relationships/image" Target="../media/image38.png"/><Relationship Id="rId19" Type="http://schemas.openxmlformats.org/officeDocument/2006/relationships/image" Target="../media/image47.jpeg"/><Relationship Id="rId31" Type="http://schemas.openxmlformats.org/officeDocument/2006/relationships/image" Target="../media/image59.png"/><Relationship Id="rId4" Type="http://schemas.openxmlformats.org/officeDocument/2006/relationships/image" Target="../media/image32.jpg"/><Relationship Id="rId9" Type="http://schemas.openxmlformats.org/officeDocument/2006/relationships/image" Target="../media/image37.png"/><Relationship Id="rId14" Type="http://schemas.openxmlformats.org/officeDocument/2006/relationships/image" Target="../media/image42.jpeg"/><Relationship Id="rId22" Type="http://schemas.openxmlformats.org/officeDocument/2006/relationships/image" Target="../media/image50.jpeg"/><Relationship Id="rId27" Type="http://schemas.openxmlformats.org/officeDocument/2006/relationships/image" Target="../media/image55.png"/><Relationship Id="rId30" Type="http://schemas.openxmlformats.org/officeDocument/2006/relationships/image" Target="../media/image58.png"/></Relationships>
</file>

<file path=ppt/slides/_rels/slide6.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8" Type="http://schemas.openxmlformats.org/officeDocument/2006/relationships/image" Target="../media/image67.jpg"/><Relationship Id="rId3" Type="http://schemas.openxmlformats.org/officeDocument/2006/relationships/image" Target="../media/image62.png"/><Relationship Id="rId7" Type="http://schemas.openxmlformats.org/officeDocument/2006/relationships/image" Target="../media/image6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65.png"/><Relationship Id="rId5" Type="http://schemas.openxmlformats.org/officeDocument/2006/relationships/image" Target="../media/image64.gif"/><Relationship Id="rId4" Type="http://schemas.openxmlformats.org/officeDocument/2006/relationships/image" Target="../media/image63.png"/><Relationship Id="rId9" Type="http://schemas.openxmlformats.org/officeDocument/2006/relationships/image" Target="../media/image68.png"/></Relationships>
</file>

<file path=ppt/slides/_rels/slide8.xml.rels><?xml version="1.0" encoding="UTF-8" standalone="yes"?>
<Relationships xmlns="http://schemas.openxmlformats.org/package/2006/relationships"><Relationship Id="rId3" Type="http://schemas.openxmlformats.org/officeDocument/2006/relationships/image" Target="../media/image69.png"/><Relationship Id="rId7" Type="http://schemas.openxmlformats.org/officeDocument/2006/relationships/image" Target="../media/image73.emf"/><Relationship Id="rId2" Type="http://schemas.openxmlformats.org/officeDocument/2006/relationships/notesSlide" Target="../notesSlides/notesSlide8.xml"/><Relationship Id="rId1" Type="http://schemas.openxmlformats.org/officeDocument/2006/relationships/slideLayout" Target="../slideLayouts/slideLayout27.xml"/><Relationship Id="rId6" Type="http://schemas.openxmlformats.org/officeDocument/2006/relationships/image" Target="../media/image72.emf"/><Relationship Id="rId5" Type="http://schemas.openxmlformats.org/officeDocument/2006/relationships/image" Target="../media/image71.emf"/><Relationship Id="rId4" Type="http://schemas.openxmlformats.org/officeDocument/2006/relationships/image" Target="../media/image70.png"/></Relationships>
</file>

<file path=ppt/slides/_rels/slide9.xml.rels><?xml version="1.0" encoding="UTF-8" standalone="yes"?>
<Relationships xmlns="http://schemas.openxmlformats.org/package/2006/relationships"><Relationship Id="rId8" Type="http://schemas.openxmlformats.org/officeDocument/2006/relationships/image" Target="../media/image79.png"/><Relationship Id="rId13" Type="http://schemas.openxmlformats.org/officeDocument/2006/relationships/image" Target="../media/image84.png"/><Relationship Id="rId18" Type="http://schemas.openxmlformats.org/officeDocument/2006/relationships/image" Target="../media/image89.png"/><Relationship Id="rId3" Type="http://schemas.openxmlformats.org/officeDocument/2006/relationships/image" Target="../media/image74.png"/><Relationship Id="rId7" Type="http://schemas.openxmlformats.org/officeDocument/2006/relationships/image" Target="../media/image78.png"/><Relationship Id="rId12" Type="http://schemas.openxmlformats.org/officeDocument/2006/relationships/image" Target="../media/image83.png"/><Relationship Id="rId17" Type="http://schemas.openxmlformats.org/officeDocument/2006/relationships/image" Target="../media/image88.png"/><Relationship Id="rId2" Type="http://schemas.openxmlformats.org/officeDocument/2006/relationships/notesSlide" Target="../notesSlides/notesSlide9.xml"/><Relationship Id="rId16" Type="http://schemas.openxmlformats.org/officeDocument/2006/relationships/image" Target="../media/image87.png"/><Relationship Id="rId1" Type="http://schemas.openxmlformats.org/officeDocument/2006/relationships/slideLayout" Target="../slideLayouts/slideLayout27.xml"/><Relationship Id="rId6" Type="http://schemas.openxmlformats.org/officeDocument/2006/relationships/image" Target="../media/image77.png"/><Relationship Id="rId11" Type="http://schemas.openxmlformats.org/officeDocument/2006/relationships/image" Target="../media/image82.png"/><Relationship Id="rId5" Type="http://schemas.openxmlformats.org/officeDocument/2006/relationships/image" Target="../media/image76.png"/><Relationship Id="rId15" Type="http://schemas.openxmlformats.org/officeDocument/2006/relationships/image" Target="../media/image86.png"/><Relationship Id="rId10" Type="http://schemas.openxmlformats.org/officeDocument/2006/relationships/image" Target="../media/image81.png"/><Relationship Id="rId19" Type="http://schemas.openxmlformats.org/officeDocument/2006/relationships/image" Target="../media/image90.png"/><Relationship Id="rId4" Type="http://schemas.openxmlformats.org/officeDocument/2006/relationships/image" Target="../media/image75.png"/><Relationship Id="rId9" Type="http://schemas.openxmlformats.org/officeDocument/2006/relationships/image" Target="../media/image80.png"/><Relationship Id="rId14" Type="http://schemas.openxmlformats.org/officeDocument/2006/relationships/image" Target="../media/image8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dirty="0"/>
              <a:t>Microsoft Azure</a:t>
            </a:r>
          </a:p>
        </p:txBody>
      </p:sp>
      <p:sp>
        <p:nvSpPr>
          <p:cNvPr id="3" name="Text Placeholder 2"/>
          <p:cNvSpPr>
            <a:spLocks noGrp="1"/>
          </p:cNvSpPr>
          <p:nvPr>
            <p:ph type="body" sz="quarter" idx="10"/>
          </p:nvPr>
        </p:nvSpPr>
        <p:spPr/>
        <p:txBody>
          <a:bodyPr/>
          <a:lstStyle/>
          <a:p>
            <a:endParaRPr lang="en-US" sz="2800" dirty="0"/>
          </a:p>
          <a:p>
            <a:r>
              <a:rPr lang="en-US" sz="2800" dirty="0"/>
              <a:t>Dae Woo Kim (</a:t>
            </a:r>
            <a:r>
              <a:rPr lang="en-US" sz="2800" dirty="0" err="1"/>
              <a:t>daewoo.kim</a:t>
            </a:r>
            <a:r>
              <a:rPr lang="en-US" sz="2800" dirty="0"/>
              <a:t>@)</a:t>
            </a:r>
          </a:p>
          <a:p>
            <a:r>
              <a:rPr lang="en-US" sz="2800" dirty="0"/>
              <a:t>Technology Evangelist</a:t>
            </a:r>
          </a:p>
          <a:p>
            <a:r>
              <a:rPr lang="en-US" sz="2800" dirty="0"/>
              <a:t>Microsoft Korea</a:t>
            </a:r>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712" y="549351"/>
            <a:ext cx="9976363" cy="917575"/>
          </a:xfrm>
          <a:prstGeom prst="rect">
            <a:avLst/>
          </a:prstGeom>
        </p:spPr>
        <p:txBody>
          <a:bodyPr/>
          <a:lstStyle/>
          <a:p>
            <a:r>
              <a:rPr lang="en-US" dirty="0"/>
              <a:t>Virtual Machine Sizes</a:t>
            </a:r>
          </a:p>
        </p:txBody>
      </p:sp>
      <p:sp>
        <p:nvSpPr>
          <p:cNvPr id="4" name="Content Placeholder 3"/>
          <p:cNvSpPr>
            <a:spLocks noGrp="1"/>
          </p:cNvSpPr>
          <p:nvPr>
            <p:ph sz="quarter" idx="10"/>
          </p:nvPr>
        </p:nvSpPr>
        <p:spPr/>
        <p:txBody>
          <a:bodyPr anchor="ctr"/>
          <a:lstStyle/>
          <a:p>
            <a:pPr marL="571500" indent="-571500">
              <a:lnSpc>
                <a:spcPct val="100000"/>
              </a:lnSpc>
              <a:buSzPct val="80000"/>
              <a:buFont typeface="Arial" panose="020B0604020202020204" pitchFamily="34" charset="0"/>
              <a:buChar char="•"/>
            </a:pPr>
            <a:r>
              <a:rPr lang="en-US" sz="3200" dirty="0"/>
              <a:t>General Purpose compute: </a:t>
            </a:r>
            <a:r>
              <a:rPr lang="en-US" sz="3200" b="1" dirty="0"/>
              <a:t>Basic</a:t>
            </a:r>
          </a:p>
          <a:p>
            <a:pPr marL="571500" indent="-571500">
              <a:lnSpc>
                <a:spcPct val="100000"/>
              </a:lnSpc>
              <a:buSzPct val="80000"/>
              <a:buFont typeface="Arial" panose="020B0604020202020204" pitchFamily="34" charset="0"/>
              <a:buChar char="•"/>
            </a:pPr>
            <a:r>
              <a:rPr lang="en-US" sz="3200" dirty="0"/>
              <a:t>General Purpose compute: </a:t>
            </a:r>
            <a:r>
              <a:rPr lang="en-US" sz="3200" b="1" dirty="0"/>
              <a:t>Standard</a:t>
            </a:r>
          </a:p>
          <a:p>
            <a:pPr marL="571500" indent="-571500">
              <a:lnSpc>
                <a:spcPct val="100000"/>
              </a:lnSpc>
              <a:buSzPct val="80000"/>
              <a:buFont typeface="Arial" panose="020B0604020202020204" pitchFamily="34" charset="0"/>
              <a:buChar char="•"/>
            </a:pPr>
            <a:r>
              <a:rPr lang="en-US" sz="3200" dirty="0"/>
              <a:t>Optimized Compute</a:t>
            </a:r>
          </a:p>
          <a:p>
            <a:pPr marL="571500" indent="-571500">
              <a:lnSpc>
                <a:spcPct val="100000"/>
              </a:lnSpc>
              <a:buSzPct val="80000"/>
              <a:buFont typeface="Arial" panose="020B0604020202020204" pitchFamily="34" charset="0"/>
              <a:buChar char="•"/>
            </a:pPr>
            <a:r>
              <a:rPr lang="en-US" sz="3200" dirty="0"/>
              <a:t>Performance Optimized</a:t>
            </a:r>
          </a:p>
          <a:p>
            <a:pPr marL="571500" indent="-571500">
              <a:lnSpc>
                <a:spcPct val="100000"/>
              </a:lnSpc>
              <a:buSzPct val="80000"/>
              <a:buFont typeface="Arial" panose="020B0604020202020204" pitchFamily="34" charset="0"/>
              <a:buChar char="•"/>
            </a:pPr>
            <a:r>
              <a:rPr lang="en-US" sz="3200" dirty="0"/>
              <a:t>Network Optimized</a:t>
            </a:r>
          </a:p>
        </p:txBody>
      </p:sp>
    </p:spTree>
    <p:extLst>
      <p:ext uri="{BB962C8B-B14F-4D97-AF65-F5344CB8AC3E}">
        <p14:creationId xmlns:p14="http://schemas.microsoft.com/office/powerpoint/2010/main" val="393516673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storage group"/>
          <p:cNvGrpSpPr/>
          <p:nvPr/>
        </p:nvGrpSpPr>
        <p:grpSpPr>
          <a:xfrm>
            <a:off x="8271780" y="1816293"/>
            <a:ext cx="2182318" cy="2323245"/>
            <a:chOff x="9894768" y="1761094"/>
            <a:chExt cx="2182814" cy="2323772"/>
          </a:xfrm>
        </p:grpSpPr>
        <p:sp>
          <p:nvSpPr>
            <p:cNvPr id="41" name="Rectangle 40"/>
            <p:cNvSpPr/>
            <p:nvPr/>
          </p:nvSpPr>
          <p:spPr bwMode="auto">
            <a:xfrm>
              <a:off x="9894768" y="3418116"/>
              <a:ext cx="2182814" cy="66675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defRPr/>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&gt;80,000 IOPs</a:t>
              </a:r>
            </a:p>
            <a:p>
              <a:pPr algn="ctr" defTabSz="932192">
                <a:lnSpc>
                  <a:spcPct val="90000"/>
                </a:lnSpc>
                <a:defRPr/>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Premium Storage</a:t>
              </a:r>
            </a:p>
          </p:txBody>
        </p:sp>
        <p:grpSp>
          <p:nvGrpSpPr>
            <p:cNvPr id="42" name="Group 41"/>
            <p:cNvGrpSpPr/>
            <p:nvPr/>
          </p:nvGrpSpPr>
          <p:grpSpPr>
            <a:xfrm>
              <a:off x="10264877" y="1761094"/>
              <a:ext cx="1442596" cy="1494996"/>
              <a:chOff x="-477782" y="450675"/>
              <a:chExt cx="5901463" cy="6115812"/>
            </a:xfrm>
          </p:grpSpPr>
          <p:sp>
            <p:nvSpPr>
              <p:cNvPr id="43" name="16-Point Star 42"/>
              <p:cNvSpPr/>
              <p:nvPr/>
            </p:nvSpPr>
            <p:spPr bwMode="auto">
              <a:xfrm>
                <a:off x="-477782" y="665024"/>
                <a:ext cx="5901463" cy="5901463"/>
              </a:xfrm>
              <a:prstGeom prst="star16">
                <a:avLst>
                  <a:gd name="adj" fmla="val 35361"/>
                </a:avLst>
              </a:prstGeom>
              <a:solidFill>
                <a:srgbClr val="FDFDFD">
                  <a:alpha val="5098"/>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13" tIns="146250" rIns="182813" bIns="146250" numCol="1" spcCol="0" rtlCol="0" fromWordArt="0" anchor="t" anchorCtr="0" forceAA="0" compatLnSpc="1">
                <a:prstTxWarp prst="textNoShape">
                  <a:avLst/>
                </a:prstTxWarp>
                <a:noAutofit/>
              </a:bodyPr>
              <a:lstStyle/>
              <a:p>
                <a:pPr algn="ctr" defTabSz="932013">
                  <a:lnSpc>
                    <a:spcPct val="90000"/>
                  </a:lnSpc>
                </a:pPr>
                <a:endParaRPr lang="en-US" sz="2400" dirty="0" err="1">
                  <a:solidFill>
                    <a:srgbClr val="000000"/>
                  </a:solidFill>
                  <a:latin typeface="Segoe UI Light" panose="020B0502040204020203" pitchFamily="34" charset="0"/>
                  <a:ea typeface="Segoe UI" pitchFamily="34" charset="0"/>
                  <a:cs typeface="Segoe UI Light" panose="020B0502040204020203" pitchFamily="34" charset="0"/>
                </a:endParaRPr>
              </a:p>
            </p:txBody>
          </p:sp>
          <p:pic>
            <p:nvPicPr>
              <p:cNvPr id="44" name="Picture 43"/>
              <p:cNvPicPr>
                <a:picLocks noChangeAspect="1"/>
              </p:cNvPicPr>
              <p:nvPr/>
            </p:nvPicPr>
            <p:blipFill>
              <a:blip r:embed="rId3"/>
              <a:stretch>
                <a:fillRect/>
              </a:stretch>
            </p:blipFill>
            <p:spPr>
              <a:xfrm>
                <a:off x="2990885" y="4844838"/>
                <a:ext cx="1486280" cy="1490576"/>
              </a:xfrm>
              <a:prstGeom prst="rect">
                <a:avLst/>
              </a:prstGeom>
            </p:spPr>
          </p:pic>
          <p:pic>
            <p:nvPicPr>
              <p:cNvPr id="45" name="Picture 44"/>
              <p:cNvPicPr>
                <a:picLocks noChangeAspect="1"/>
              </p:cNvPicPr>
              <p:nvPr/>
            </p:nvPicPr>
            <p:blipFill>
              <a:blip r:embed="rId3"/>
              <a:stretch>
                <a:fillRect/>
              </a:stretch>
            </p:blipFill>
            <p:spPr>
              <a:xfrm>
                <a:off x="624820" y="1700441"/>
                <a:ext cx="3815982" cy="3827010"/>
              </a:xfrm>
              <a:prstGeom prst="rect">
                <a:avLst/>
              </a:prstGeom>
            </p:spPr>
          </p:pic>
          <p:pic>
            <p:nvPicPr>
              <p:cNvPr id="46" name="Picture 45"/>
              <p:cNvPicPr>
                <a:picLocks noChangeAspect="1"/>
              </p:cNvPicPr>
              <p:nvPr/>
            </p:nvPicPr>
            <p:blipFill>
              <a:blip r:embed="rId3"/>
              <a:stretch>
                <a:fillRect/>
              </a:stretch>
            </p:blipFill>
            <p:spPr>
              <a:xfrm>
                <a:off x="2211493" y="450675"/>
                <a:ext cx="1974734" cy="1980442"/>
              </a:xfrm>
              <a:prstGeom prst="rect">
                <a:avLst/>
              </a:prstGeom>
            </p:spPr>
          </p:pic>
        </p:grpSp>
      </p:grpSp>
      <p:grpSp>
        <p:nvGrpSpPr>
          <p:cNvPr id="47" name="N group 1"/>
          <p:cNvGrpSpPr/>
          <p:nvPr/>
        </p:nvGrpSpPr>
        <p:grpSpPr>
          <a:xfrm>
            <a:off x="8249470" y="1834655"/>
            <a:ext cx="2182318" cy="2304882"/>
            <a:chOff x="8250476" y="1779460"/>
            <a:chExt cx="2182814" cy="2305406"/>
          </a:xfrm>
        </p:grpSpPr>
        <p:sp>
          <p:nvSpPr>
            <p:cNvPr id="48" name="Rectangle 47"/>
            <p:cNvSpPr/>
            <p:nvPr/>
          </p:nvSpPr>
          <p:spPr bwMode="auto">
            <a:xfrm>
              <a:off x="8250476" y="3418116"/>
              <a:ext cx="2182814" cy="66675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defRPr/>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GPU-enabled </a:t>
              </a:r>
              <a:br>
                <a:rPr lang="en-US" sz="1600" dirty="0">
                  <a:solidFill>
                    <a:srgbClr val="000000"/>
                  </a:solidFill>
                  <a:latin typeface="Segoe UI Light" panose="020B0502040204020203" pitchFamily="34" charset="0"/>
                  <a:ea typeface="Segoe UI" pitchFamily="34" charset="0"/>
                  <a:cs typeface="Segoe UI Light" panose="020B0502040204020203" pitchFamily="34" charset="0"/>
                </a:rPr>
              </a:b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virtual machines</a:t>
              </a:r>
            </a:p>
          </p:txBody>
        </p:sp>
        <p:grpSp>
          <p:nvGrpSpPr>
            <p:cNvPr id="49" name="Group 48"/>
            <p:cNvGrpSpPr/>
            <p:nvPr/>
          </p:nvGrpSpPr>
          <p:grpSpPr>
            <a:xfrm>
              <a:off x="8747354" y="1779460"/>
              <a:ext cx="1179920" cy="1538737"/>
              <a:chOff x="406421" y="2432376"/>
              <a:chExt cx="2059118" cy="2685303"/>
            </a:xfrm>
          </p:grpSpPr>
          <p:grpSp>
            <p:nvGrpSpPr>
              <p:cNvPr id="50" name="Group 49"/>
              <p:cNvGrpSpPr/>
              <p:nvPr/>
            </p:nvGrpSpPr>
            <p:grpSpPr>
              <a:xfrm>
                <a:off x="406421" y="2432376"/>
                <a:ext cx="2059118" cy="2685303"/>
                <a:chOff x="6982264" y="1006524"/>
                <a:chExt cx="4480135" cy="5829701"/>
              </a:xfrm>
            </p:grpSpPr>
            <p:pic>
              <p:nvPicPr>
                <p:cNvPr id="52" name="Picture 51"/>
                <p:cNvPicPr>
                  <a:picLocks noChangeAspect="1"/>
                </p:cNvPicPr>
                <p:nvPr/>
              </p:nvPicPr>
              <p:blipFill>
                <a:blip r:embed="rId4"/>
                <a:stretch>
                  <a:fillRect/>
                </a:stretch>
              </p:blipFill>
              <p:spPr>
                <a:xfrm>
                  <a:off x="7199561" y="1172781"/>
                  <a:ext cx="4182166" cy="3848482"/>
                </a:xfrm>
                <a:prstGeom prst="rect">
                  <a:avLst/>
                </a:prstGeom>
              </p:spPr>
            </p:pic>
            <p:pic>
              <p:nvPicPr>
                <p:cNvPr id="53" name="Picture 52"/>
                <p:cNvPicPr>
                  <a:picLocks noChangeAspect="1"/>
                </p:cNvPicPr>
                <p:nvPr/>
              </p:nvPicPr>
              <p:blipFill>
                <a:blip r:embed="rId5"/>
                <a:stretch>
                  <a:fillRect/>
                </a:stretch>
              </p:blipFill>
              <p:spPr>
                <a:xfrm>
                  <a:off x="6982264" y="4945062"/>
                  <a:ext cx="4480135" cy="1891163"/>
                </a:xfrm>
                <a:prstGeom prst="rect">
                  <a:avLst/>
                </a:prstGeom>
                <a:ln>
                  <a:noFill/>
                </a:ln>
                <a:effectLst>
                  <a:outerShdw blurRad="292100" dist="139700" dir="2700000" algn="tl" rotWithShape="0">
                    <a:srgbClr val="333333">
                      <a:alpha val="65000"/>
                    </a:srgbClr>
                  </a:outerShdw>
                </a:effectLst>
              </p:spPr>
            </p:pic>
            <p:sp>
              <p:nvSpPr>
                <p:cNvPr id="54" name="AutoShape 3"/>
                <p:cNvSpPr>
                  <a:spLocks noChangeAspect="1" noChangeArrowheads="1" noTextEdit="1"/>
                </p:cNvSpPr>
                <p:nvPr/>
              </p:nvSpPr>
              <p:spPr bwMode="auto">
                <a:xfrm>
                  <a:off x="7132637" y="1006524"/>
                  <a:ext cx="4304244" cy="3898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6" tIns="45703" rIns="91406" bIns="45703" numCol="1" anchor="t" anchorCtr="0" compatLnSpc="1">
                  <a:prstTxWarp prst="textNoShape">
                    <a:avLst/>
                  </a:prstTxWarp>
                </a:bodyPr>
                <a:lstStyle/>
                <a:p>
                  <a:pPr defTabSz="914367"/>
                  <a:endParaRPr lang="en-US" sz="600">
                    <a:solidFill>
                      <a:srgbClr val="000000"/>
                    </a:solidFill>
                    <a:latin typeface="Segoe UI Light" panose="020B0502040204020203" pitchFamily="34" charset="0"/>
                    <a:cs typeface="Segoe UI Light" panose="020B0502040204020203" pitchFamily="34" charset="0"/>
                  </a:endParaRPr>
                </a:p>
              </p:txBody>
            </p:sp>
          </p:grpSp>
          <p:sp>
            <p:nvSpPr>
              <p:cNvPr id="51" name="TextBox 50"/>
              <p:cNvSpPr txBox="1"/>
              <p:nvPr/>
            </p:nvSpPr>
            <p:spPr>
              <a:xfrm>
                <a:off x="639096" y="2638279"/>
                <a:ext cx="1632155" cy="1127477"/>
              </a:xfrm>
              <a:prstGeom prst="rect">
                <a:avLst/>
              </a:prstGeom>
              <a:solidFill>
                <a:schemeClr val="accent5"/>
              </a:solidFill>
            </p:spPr>
            <p:txBody>
              <a:bodyPr wrap="square" lIns="182813" tIns="127988" rIns="182813" bIns="146250" rtlCol="0">
                <a:noAutofit/>
              </a:bodyPr>
              <a:lstStyle/>
              <a:p>
                <a:pPr algn="ctr" defTabSz="932192">
                  <a:lnSpc>
                    <a:spcPct val="90000"/>
                  </a:lnSpc>
                  <a:defRPr/>
                </a:pPr>
                <a:r>
                  <a:rPr lang="en-US" sz="320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N</a:t>
                </a:r>
              </a:p>
            </p:txBody>
          </p:sp>
        </p:grpSp>
      </p:grpSp>
      <p:grpSp>
        <p:nvGrpSpPr>
          <p:cNvPr id="3" name="Group 2"/>
          <p:cNvGrpSpPr/>
          <p:nvPr/>
        </p:nvGrpSpPr>
        <p:grpSpPr>
          <a:xfrm>
            <a:off x="4150181" y="1835218"/>
            <a:ext cx="2182318" cy="2304882"/>
            <a:chOff x="66528" y="1779460"/>
            <a:chExt cx="2182814" cy="2305406"/>
          </a:xfrm>
        </p:grpSpPr>
        <p:sp>
          <p:nvSpPr>
            <p:cNvPr id="4" name="Rectangle 3"/>
            <p:cNvSpPr/>
            <p:nvPr/>
          </p:nvSpPr>
          <p:spPr bwMode="auto">
            <a:xfrm>
              <a:off x="66528" y="3418116"/>
              <a:ext cx="2182814" cy="66675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defRPr/>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New generation</a:t>
              </a:r>
              <a:br>
                <a:rPr lang="en-US" sz="1600" dirty="0">
                  <a:solidFill>
                    <a:srgbClr val="000000"/>
                  </a:solidFill>
                  <a:latin typeface="Segoe UI Light" panose="020B0502040204020203" pitchFamily="34" charset="0"/>
                  <a:ea typeface="Segoe UI" pitchFamily="34" charset="0"/>
                  <a:cs typeface="Segoe UI Light" panose="020B0502040204020203" pitchFamily="34" charset="0"/>
                </a:rPr>
              </a:b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of D family VMs</a:t>
              </a:r>
            </a:p>
          </p:txBody>
        </p:sp>
        <p:grpSp>
          <p:nvGrpSpPr>
            <p:cNvPr id="5" name="Group 4"/>
            <p:cNvGrpSpPr/>
            <p:nvPr/>
          </p:nvGrpSpPr>
          <p:grpSpPr>
            <a:xfrm>
              <a:off x="567975" y="1779460"/>
              <a:ext cx="1179920" cy="1538737"/>
              <a:chOff x="406421" y="2432376"/>
              <a:chExt cx="2059118" cy="2685303"/>
            </a:xfrm>
          </p:grpSpPr>
          <p:grpSp>
            <p:nvGrpSpPr>
              <p:cNvPr id="6" name="Group 5"/>
              <p:cNvGrpSpPr/>
              <p:nvPr/>
            </p:nvGrpSpPr>
            <p:grpSpPr>
              <a:xfrm>
                <a:off x="406421" y="2432376"/>
                <a:ext cx="2059118" cy="2685303"/>
                <a:chOff x="6982264" y="1006524"/>
                <a:chExt cx="4480135" cy="5829701"/>
              </a:xfrm>
            </p:grpSpPr>
            <p:pic>
              <p:nvPicPr>
                <p:cNvPr id="9" name="Picture 8"/>
                <p:cNvPicPr>
                  <a:picLocks noChangeAspect="1"/>
                </p:cNvPicPr>
                <p:nvPr/>
              </p:nvPicPr>
              <p:blipFill>
                <a:blip r:embed="rId5"/>
                <a:stretch>
                  <a:fillRect/>
                </a:stretch>
              </p:blipFill>
              <p:spPr>
                <a:xfrm>
                  <a:off x="6982264" y="4945062"/>
                  <a:ext cx="4480135" cy="1891163"/>
                </a:xfrm>
                <a:prstGeom prst="rect">
                  <a:avLst/>
                </a:prstGeom>
                <a:ln>
                  <a:noFill/>
                </a:ln>
                <a:effectLst>
                  <a:outerShdw blurRad="292100" dist="139700" dir="2700000" algn="tl" rotWithShape="0">
                    <a:srgbClr val="333333">
                      <a:alpha val="65000"/>
                    </a:srgbClr>
                  </a:outerShdw>
                </a:effectLst>
              </p:spPr>
            </p:pic>
            <p:pic>
              <p:nvPicPr>
                <p:cNvPr id="8" name="Picture 7"/>
                <p:cNvPicPr>
                  <a:picLocks noChangeAspect="1"/>
                </p:cNvPicPr>
                <p:nvPr/>
              </p:nvPicPr>
              <p:blipFill>
                <a:blip r:embed="rId4"/>
                <a:stretch>
                  <a:fillRect/>
                </a:stretch>
              </p:blipFill>
              <p:spPr>
                <a:xfrm>
                  <a:off x="7199561" y="1172781"/>
                  <a:ext cx="4182166" cy="3848482"/>
                </a:xfrm>
                <a:prstGeom prst="rect">
                  <a:avLst/>
                </a:prstGeom>
              </p:spPr>
            </p:pic>
            <p:sp>
              <p:nvSpPr>
                <p:cNvPr id="10" name="AutoShape 3"/>
                <p:cNvSpPr>
                  <a:spLocks noChangeAspect="1" noChangeArrowheads="1" noTextEdit="1"/>
                </p:cNvSpPr>
                <p:nvPr/>
              </p:nvSpPr>
              <p:spPr bwMode="auto">
                <a:xfrm>
                  <a:off x="7132637" y="1006524"/>
                  <a:ext cx="4304244" cy="3898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6" tIns="45703" rIns="91406" bIns="45703" numCol="1" anchor="t" anchorCtr="0" compatLnSpc="1">
                  <a:prstTxWarp prst="textNoShape">
                    <a:avLst/>
                  </a:prstTxWarp>
                </a:bodyPr>
                <a:lstStyle/>
                <a:p>
                  <a:pPr defTabSz="914367"/>
                  <a:endParaRPr lang="en-US" sz="600">
                    <a:solidFill>
                      <a:srgbClr val="FFFFFF">
                        <a:lumMod val="50000"/>
                      </a:srgbClr>
                    </a:solidFill>
                    <a:latin typeface="Segoe UI Light" panose="020B0502040204020203" pitchFamily="34" charset="0"/>
                    <a:cs typeface="Segoe UI Light" panose="020B0502040204020203" pitchFamily="34" charset="0"/>
                  </a:endParaRPr>
                </a:p>
              </p:txBody>
            </p:sp>
          </p:grpSp>
          <p:sp>
            <p:nvSpPr>
              <p:cNvPr id="7" name="TextBox 6"/>
              <p:cNvSpPr txBox="1"/>
              <p:nvPr/>
            </p:nvSpPr>
            <p:spPr>
              <a:xfrm>
                <a:off x="639096" y="2638279"/>
                <a:ext cx="1632155" cy="1127477"/>
              </a:xfrm>
              <a:prstGeom prst="rect">
                <a:avLst/>
              </a:prstGeom>
              <a:solidFill>
                <a:schemeClr val="accent5"/>
              </a:solidFill>
            </p:spPr>
            <p:txBody>
              <a:bodyPr wrap="square" lIns="0" tIns="127988" rIns="0" bIns="146250" rtlCol="0">
                <a:noAutofit/>
              </a:bodyPr>
              <a:lstStyle/>
              <a:p>
                <a:pPr algn="ctr" defTabSz="932192">
                  <a:lnSpc>
                    <a:spcPct val="90000"/>
                  </a:lnSpc>
                  <a:defRPr/>
                </a:pPr>
                <a:r>
                  <a:rPr lang="en-US" sz="3200" b="1" dirty="0">
                    <a:solidFill>
                      <a:srgbClr val="FFFFFF">
                        <a:lumMod val="50000"/>
                      </a:srgbClr>
                    </a:solidFill>
                    <a:latin typeface="Segoe UI Black" panose="020B0A02040204020203" pitchFamily="34" charset="0"/>
                    <a:ea typeface="Segoe UI Black" panose="020B0A02040204020203" pitchFamily="34" charset="0"/>
                    <a:cs typeface="Segoe UI Black" panose="020B0A02040204020203" pitchFamily="34" charset="0"/>
                  </a:rPr>
                  <a:t>DV2</a:t>
                </a:r>
              </a:p>
            </p:txBody>
          </p:sp>
        </p:grpSp>
      </p:grpSp>
      <p:grpSp>
        <p:nvGrpSpPr>
          <p:cNvPr id="11" name="D Group"/>
          <p:cNvGrpSpPr/>
          <p:nvPr/>
        </p:nvGrpSpPr>
        <p:grpSpPr>
          <a:xfrm>
            <a:off x="4116854" y="1835218"/>
            <a:ext cx="2182318" cy="2304882"/>
            <a:chOff x="166180" y="1779460"/>
            <a:chExt cx="2182814" cy="2305406"/>
          </a:xfrm>
        </p:grpSpPr>
        <p:sp>
          <p:nvSpPr>
            <p:cNvPr id="12" name="Rectangle 11"/>
            <p:cNvSpPr/>
            <p:nvPr/>
          </p:nvSpPr>
          <p:spPr bwMode="auto">
            <a:xfrm>
              <a:off x="166180" y="3418116"/>
              <a:ext cx="2182814" cy="66675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defRPr/>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SSD Storage </a:t>
              </a:r>
              <a:br>
                <a:rPr lang="en-US" sz="1600" dirty="0">
                  <a:solidFill>
                    <a:srgbClr val="000000"/>
                  </a:solidFill>
                  <a:latin typeface="Segoe UI Light" panose="020B0502040204020203" pitchFamily="34" charset="0"/>
                  <a:ea typeface="Segoe UI" pitchFamily="34" charset="0"/>
                  <a:cs typeface="Segoe UI Light" panose="020B0502040204020203" pitchFamily="34" charset="0"/>
                </a:rPr>
              </a:b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Fast CPUs</a:t>
              </a:r>
            </a:p>
          </p:txBody>
        </p:sp>
        <p:grpSp>
          <p:nvGrpSpPr>
            <p:cNvPr id="13" name="Group 12"/>
            <p:cNvGrpSpPr/>
            <p:nvPr/>
          </p:nvGrpSpPr>
          <p:grpSpPr>
            <a:xfrm>
              <a:off x="667627" y="1779460"/>
              <a:ext cx="1179920" cy="1538737"/>
              <a:chOff x="406421" y="2432376"/>
              <a:chExt cx="2059118" cy="2685303"/>
            </a:xfrm>
          </p:grpSpPr>
          <p:grpSp>
            <p:nvGrpSpPr>
              <p:cNvPr id="14" name="Group 13"/>
              <p:cNvGrpSpPr/>
              <p:nvPr/>
            </p:nvGrpSpPr>
            <p:grpSpPr>
              <a:xfrm>
                <a:off x="406421" y="2432376"/>
                <a:ext cx="2059118" cy="2685303"/>
                <a:chOff x="6982264" y="1006524"/>
                <a:chExt cx="4480135" cy="5829701"/>
              </a:xfrm>
            </p:grpSpPr>
            <p:pic>
              <p:nvPicPr>
                <p:cNvPr id="16" name="Picture 15"/>
                <p:cNvPicPr>
                  <a:picLocks noChangeAspect="1"/>
                </p:cNvPicPr>
                <p:nvPr/>
              </p:nvPicPr>
              <p:blipFill>
                <a:blip r:embed="rId4"/>
                <a:stretch>
                  <a:fillRect/>
                </a:stretch>
              </p:blipFill>
              <p:spPr>
                <a:xfrm>
                  <a:off x="7199561" y="1172781"/>
                  <a:ext cx="4182166" cy="3848482"/>
                </a:xfrm>
                <a:prstGeom prst="rect">
                  <a:avLst/>
                </a:prstGeom>
              </p:spPr>
            </p:pic>
            <p:pic>
              <p:nvPicPr>
                <p:cNvPr id="17" name="Picture 16"/>
                <p:cNvPicPr>
                  <a:picLocks noChangeAspect="1"/>
                </p:cNvPicPr>
                <p:nvPr/>
              </p:nvPicPr>
              <p:blipFill>
                <a:blip r:embed="rId5"/>
                <a:stretch>
                  <a:fillRect/>
                </a:stretch>
              </p:blipFill>
              <p:spPr>
                <a:xfrm>
                  <a:off x="6982264" y="4945062"/>
                  <a:ext cx="4480135" cy="1891163"/>
                </a:xfrm>
                <a:prstGeom prst="rect">
                  <a:avLst/>
                </a:prstGeom>
                <a:ln>
                  <a:noFill/>
                </a:ln>
                <a:effectLst>
                  <a:outerShdw blurRad="292100" dist="139700" dir="2700000" algn="tl" rotWithShape="0">
                    <a:srgbClr val="333333">
                      <a:alpha val="65000"/>
                    </a:srgbClr>
                  </a:outerShdw>
                </a:effectLst>
              </p:spPr>
            </p:pic>
            <p:sp>
              <p:nvSpPr>
                <p:cNvPr id="18" name="AutoShape 3"/>
                <p:cNvSpPr>
                  <a:spLocks noChangeAspect="1" noChangeArrowheads="1" noTextEdit="1"/>
                </p:cNvSpPr>
                <p:nvPr/>
              </p:nvSpPr>
              <p:spPr bwMode="auto">
                <a:xfrm>
                  <a:off x="7132637" y="1006524"/>
                  <a:ext cx="4304244" cy="3898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6" tIns="45703" rIns="91406" bIns="45703" numCol="1" anchor="t" anchorCtr="0" compatLnSpc="1">
                  <a:prstTxWarp prst="textNoShape">
                    <a:avLst/>
                  </a:prstTxWarp>
                </a:bodyPr>
                <a:lstStyle/>
                <a:p>
                  <a:pPr defTabSz="914367"/>
                  <a:endParaRPr lang="en-US" sz="600">
                    <a:solidFill>
                      <a:srgbClr val="000000"/>
                    </a:solidFill>
                    <a:latin typeface="Segoe UI Light" panose="020B0502040204020203" pitchFamily="34" charset="0"/>
                    <a:cs typeface="Segoe UI Light" panose="020B0502040204020203" pitchFamily="34" charset="0"/>
                  </a:endParaRPr>
                </a:p>
              </p:txBody>
            </p:sp>
          </p:grpSp>
          <p:sp>
            <p:nvSpPr>
              <p:cNvPr id="15" name="TextBox 14"/>
              <p:cNvSpPr txBox="1"/>
              <p:nvPr/>
            </p:nvSpPr>
            <p:spPr>
              <a:xfrm>
                <a:off x="639096" y="2638279"/>
                <a:ext cx="1632155" cy="1127477"/>
              </a:xfrm>
              <a:prstGeom prst="rect">
                <a:avLst/>
              </a:prstGeom>
              <a:solidFill>
                <a:schemeClr val="bg1">
                  <a:lumMod val="50000"/>
                </a:schemeClr>
              </a:solidFill>
            </p:spPr>
            <p:txBody>
              <a:bodyPr wrap="square" lIns="182813" tIns="127988" rIns="182813" bIns="146250" rtlCol="0">
                <a:noAutofit/>
              </a:bodyPr>
              <a:lstStyle/>
              <a:p>
                <a:pPr algn="ctr" defTabSz="932192">
                  <a:lnSpc>
                    <a:spcPct val="90000"/>
                  </a:lnSpc>
                  <a:defRPr/>
                </a:pPr>
                <a:r>
                  <a:rPr lang="en-US" sz="320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D</a:t>
                </a:r>
              </a:p>
            </p:txBody>
          </p:sp>
        </p:grpSp>
      </p:grpSp>
      <p:sp>
        <p:nvSpPr>
          <p:cNvPr id="19" name="Title 2"/>
          <p:cNvSpPr>
            <a:spLocks noGrp="1"/>
          </p:cNvSpPr>
          <p:nvPr>
            <p:ph type="title" idx="4294967295"/>
          </p:nvPr>
        </p:nvSpPr>
        <p:spPr>
          <a:xfrm>
            <a:off x="448213" y="270572"/>
            <a:ext cx="11886088" cy="917367"/>
          </a:xfrm>
        </p:spPr>
        <p:txBody>
          <a:bodyPr/>
          <a:lstStyle/>
          <a:p>
            <a:r>
              <a:rPr lang="en-US" dirty="0">
                <a:solidFill>
                  <a:schemeClr val="bg1"/>
                </a:solidFill>
                <a:latin typeface="Segoe UI Light" panose="020B0502040204020203" pitchFamily="34" charset="0"/>
                <a:cs typeface="Segoe UI Light" panose="020B0502040204020203" pitchFamily="34" charset="0"/>
              </a:rPr>
              <a:t>Scale-up options</a:t>
            </a:r>
          </a:p>
        </p:txBody>
      </p:sp>
      <p:cxnSp>
        <p:nvCxnSpPr>
          <p:cNvPr id="20" name="Straight Connector 19"/>
          <p:cNvCxnSpPr/>
          <p:nvPr/>
        </p:nvCxnSpPr>
        <p:spPr>
          <a:xfrm>
            <a:off x="1067423" y="1161247"/>
            <a:ext cx="10284665" cy="17586"/>
          </a:xfrm>
          <a:prstGeom prst="line">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bwMode="auto">
          <a:xfrm>
            <a:off x="864" y="5392240"/>
            <a:ext cx="12190272" cy="146527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8" tIns="146271" rIns="182838" bIns="146271" numCol="1" spcCol="0" rtlCol="0" fromWordArt="0" anchor="ctr" anchorCtr="0" forceAA="0" compatLnSpc="1">
            <a:prstTxWarp prst="textNoShape">
              <a:avLst/>
            </a:prstTxWarp>
            <a:noAutofit/>
          </a:bodyPr>
          <a:lstStyle/>
          <a:p>
            <a:pPr algn="ctr" defTabSz="914367">
              <a:lnSpc>
                <a:spcPct val="90000"/>
              </a:lnSpc>
              <a:spcBef>
                <a:spcPts val="1200"/>
              </a:spcBef>
              <a:buClr>
                <a:srgbClr val="FFFFFF"/>
              </a:buClr>
              <a:defRPr/>
            </a:pPr>
            <a:r>
              <a:rPr lang="en-US" sz="4000" dirty="0">
                <a:solidFill>
                  <a:srgbClr val="000000"/>
                </a:solidFill>
                <a:ea typeface="Segoe UI Black" panose="020B0A02040204020203" pitchFamily="34" charset="0"/>
                <a:cs typeface="Segoe UI Black" panose="020B0A02040204020203" pitchFamily="34" charset="0"/>
              </a:rPr>
              <a:t>Largest virtual machines</a:t>
            </a:r>
            <a:br>
              <a:rPr lang="en-US" sz="4000" dirty="0">
                <a:solidFill>
                  <a:srgbClr val="000000"/>
                </a:solidFill>
                <a:ea typeface="Segoe UI Black" panose="020B0A02040204020203" pitchFamily="34" charset="0"/>
                <a:cs typeface="Segoe UI Black" panose="020B0A02040204020203" pitchFamily="34" charset="0"/>
              </a:rPr>
            </a:br>
            <a:r>
              <a:rPr lang="en-US" sz="4000" dirty="0">
                <a:solidFill>
                  <a:srgbClr val="000000"/>
                </a:solidFill>
                <a:ea typeface="Segoe UI Black" panose="020B0A02040204020203" pitchFamily="34" charset="0"/>
                <a:cs typeface="Segoe UI Black" panose="020B0A02040204020203" pitchFamily="34" charset="0"/>
              </a:rPr>
              <a:t>Fastest storage in the public cloud</a:t>
            </a:r>
          </a:p>
        </p:txBody>
      </p:sp>
      <p:sp>
        <p:nvSpPr>
          <p:cNvPr id="22" name="Rectangle 21"/>
          <p:cNvSpPr/>
          <p:nvPr/>
        </p:nvSpPr>
        <p:spPr bwMode="auto">
          <a:xfrm>
            <a:off x="4096804" y="4043267"/>
            <a:ext cx="2182318" cy="124942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spcAft>
                <a:spcPts val="1200"/>
              </a:spcAft>
              <a:defRPr/>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35% faster than D</a:t>
            </a:r>
          </a:p>
          <a:p>
            <a:pPr algn="ctr" defTabSz="932192">
              <a:lnSpc>
                <a:spcPct val="90000"/>
              </a:lnSpc>
              <a:spcAft>
                <a:spcPts val="1200"/>
              </a:spcAft>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Intel E5-2673 v3 CPUs</a:t>
            </a:r>
          </a:p>
        </p:txBody>
      </p:sp>
      <p:sp>
        <p:nvSpPr>
          <p:cNvPr id="23" name="Rectangle 22"/>
          <p:cNvSpPr/>
          <p:nvPr/>
        </p:nvSpPr>
        <p:spPr bwMode="auto">
          <a:xfrm>
            <a:off x="7967661" y="4043267"/>
            <a:ext cx="2751906" cy="124942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spcAft>
                <a:spcPts val="1200"/>
              </a:spcAft>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NVIDIA GPUs</a:t>
            </a:r>
          </a:p>
          <a:p>
            <a:pPr algn="ctr" defTabSz="932192">
              <a:lnSpc>
                <a:spcPct val="90000"/>
              </a:lnSpc>
              <a:spcAft>
                <a:spcPts val="1200"/>
              </a:spcAft>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Remote visualization </a:t>
            </a:r>
          </a:p>
          <a:p>
            <a:pPr algn="ctr" defTabSz="932192">
              <a:lnSpc>
                <a:spcPct val="90000"/>
              </a:lnSpc>
              <a:spcAft>
                <a:spcPts val="1200"/>
              </a:spcAft>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Compute-intensive + RDMA</a:t>
            </a:r>
          </a:p>
        </p:txBody>
      </p:sp>
      <p:grpSp>
        <p:nvGrpSpPr>
          <p:cNvPr id="24" name="A Group"/>
          <p:cNvGrpSpPr/>
          <p:nvPr/>
        </p:nvGrpSpPr>
        <p:grpSpPr>
          <a:xfrm>
            <a:off x="2035107" y="1834655"/>
            <a:ext cx="2182318" cy="2304882"/>
            <a:chOff x="2034704" y="1779460"/>
            <a:chExt cx="2182814" cy="2305406"/>
          </a:xfrm>
        </p:grpSpPr>
        <p:sp>
          <p:nvSpPr>
            <p:cNvPr id="25" name="Rectangle 24"/>
            <p:cNvSpPr/>
            <p:nvPr/>
          </p:nvSpPr>
          <p:spPr bwMode="auto">
            <a:xfrm>
              <a:off x="2034704" y="3418116"/>
              <a:ext cx="2182814" cy="66675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defRPr/>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Highest value</a:t>
              </a:r>
            </a:p>
          </p:txBody>
        </p:sp>
        <p:grpSp>
          <p:nvGrpSpPr>
            <p:cNvPr id="26" name="Group 25"/>
            <p:cNvGrpSpPr/>
            <p:nvPr/>
          </p:nvGrpSpPr>
          <p:grpSpPr>
            <a:xfrm>
              <a:off x="2536151" y="1779460"/>
              <a:ext cx="1179920" cy="1538737"/>
              <a:chOff x="406421" y="2432376"/>
              <a:chExt cx="2059118" cy="2685303"/>
            </a:xfrm>
          </p:grpSpPr>
          <p:grpSp>
            <p:nvGrpSpPr>
              <p:cNvPr id="27" name="Group 26"/>
              <p:cNvGrpSpPr/>
              <p:nvPr/>
            </p:nvGrpSpPr>
            <p:grpSpPr>
              <a:xfrm>
                <a:off x="406421" y="2432376"/>
                <a:ext cx="2059118" cy="2685303"/>
                <a:chOff x="6982264" y="1006524"/>
                <a:chExt cx="4480135" cy="5829701"/>
              </a:xfrm>
            </p:grpSpPr>
            <p:pic>
              <p:nvPicPr>
                <p:cNvPr id="29" name="Picture 28"/>
                <p:cNvPicPr>
                  <a:picLocks noChangeAspect="1"/>
                </p:cNvPicPr>
                <p:nvPr/>
              </p:nvPicPr>
              <p:blipFill>
                <a:blip r:embed="rId4"/>
                <a:stretch>
                  <a:fillRect/>
                </a:stretch>
              </p:blipFill>
              <p:spPr>
                <a:xfrm>
                  <a:off x="7199561" y="1172781"/>
                  <a:ext cx="4182166" cy="3848482"/>
                </a:xfrm>
                <a:prstGeom prst="rect">
                  <a:avLst/>
                </a:prstGeom>
              </p:spPr>
            </p:pic>
            <p:pic>
              <p:nvPicPr>
                <p:cNvPr id="30" name="Picture 29"/>
                <p:cNvPicPr>
                  <a:picLocks noChangeAspect="1"/>
                </p:cNvPicPr>
                <p:nvPr/>
              </p:nvPicPr>
              <p:blipFill>
                <a:blip r:embed="rId5"/>
                <a:stretch>
                  <a:fillRect/>
                </a:stretch>
              </p:blipFill>
              <p:spPr>
                <a:xfrm>
                  <a:off x="6982264" y="4945062"/>
                  <a:ext cx="4480135" cy="1891163"/>
                </a:xfrm>
                <a:prstGeom prst="rect">
                  <a:avLst/>
                </a:prstGeom>
                <a:ln>
                  <a:noFill/>
                </a:ln>
                <a:effectLst>
                  <a:outerShdw blurRad="292100" dist="139700" dir="2700000" algn="tl" rotWithShape="0">
                    <a:srgbClr val="333333">
                      <a:alpha val="65000"/>
                    </a:srgbClr>
                  </a:outerShdw>
                </a:effectLst>
              </p:spPr>
            </p:pic>
            <p:sp>
              <p:nvSpPr>
                <p:cNvPr id="31" name="AutoShape 3"/>
                <p:cNvSpPr>
                  <a:spLocks noChangeAspect="1" noChangeArrowheads="1" noTextEdit="1"/>
                </p:cNvSpPr>
                <p:nvPr/>
              </p:nvSpPr>
              <p:spPr bwMode="auto">
                <a:xfrm>
                  <a:off x="7132637" y="1006524"/>
                  <a:ext cx="4304244" cy="3898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6" tIns="45703" rIns="91406" bIns="45703" numCol="1" anchor="t" anchorCtr="0" compatLnSpc="1">
                  <a:prstTxWarp prst="textNoShape">
                    <a:avLst/>
                  </a:prstTxWarp>
                </a:bodyPr>
                <a:lstStyle/>
                <a:p>
                  <a:pPr defTabSz="914367"/>
                  <a:endParaRPr lang="en-US" sz="600">
                    <a:solidFill>
                      <a:srgbClr val="000000"/>
                    </a:solidFill>
                    <a:latin typeface="Segoe UI Light" panose="020B0502040204020203" pitchFamily="34" charset="0"/>
                    <a:cs typeface="Segoe UI Light" panose="020B0502040204020203" pitchFamily="34" charset="0"/>
                  </a:endParaRPr>
                </a:p>
              </p:txBody>
            </p:sp>
          </p:grpSp>
          <p:sp>
            <p:nvSpPr>
              <p:cNvPr id="28" name="TextBox 27"/>
              <p:cNvSpPr txBox="1"/>
              <p:nvPr/>
            </p:nvSpPr>
            <p:spPr>
              <a:xfrm>
                <a:off x="639096" y="2638279"/>
                <a:ext cx="1632155" cy="1127477"/>
              </a:xfrm>
              <a:prstGeom prst="rect">
                <a:avLst/>
              </a:prstGeom>
              <a:solidFill>
                <a:schemeClr val="bg1">
                  <a:lumMod val="50000"/>
                </a:schemeClr>
              </a:solidFill>
            </p:spPr>
            <p:txBody>
              <a:bodyPr wrap="square" lIns="182813" tIns="127988" rIns="182813" bIns="146250" rtlCol="0">
                <a:noAutofit/>
              </a:bodyPr>
              <a:lstStyle/>
              <a:p>
                <a:pPr algn="ctr" defTabSz="932192">
                  <a:lnSpc>
                    <a:spcPct val="90000"/>
                  </a:lnSpc>
                  <a:defRPr/>
                </a:pPr>
                <a:r>
                  <a:rPr lang="en-US" sz="3200" b="1"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A</a:t>
                </a:r>
              </a:p>
            </p:txBody>
          </p:sp>
        </p:grpSp>
      </p:grpSp>
      <p:grpSp>
        <p:nvGrpSpPr>
          <p:cNvPr id="32" name="Group 31"/>
          <p:cNvGrpSpPr/>
          <p:nvPr/>
        </p:nvGrpSpPr>
        <p:grpSpPr>
          <a:xfrm>
            <a:off x="6179018" y="1834655"/>
            <a:ext cx="2182318" cy="2304882"/>
            <a:chOff x="6179555" y="1779460"/>
            <a:chExt cx="2182814" cy="2305406"/>
          </a:xfrm>
        </p:grpSpPr>
        <p:sp>
          <p:nvSpPr>
            <p:cNvPr id="33" name="Rectangle 32"/>
            <p:cNvSpPr/>
            <p:nvPr/>
          </p:nvSpPr>
          <p:spPr bwMode="auto">
            <a:xfrm>
              <a:off x="6179555" y="3418116"/>
              <a:ext cx="2182814" cy="66675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defRPr/>
              </a:pP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Most memory </a:t>
              </a:r>
              <a:br>
                <a:rPr lang="en-US" sz="1600" dirty="0">
                  <a:solidFill>
                    <a:srgbClr val="000000"/>
                  </a:solidFill>
                  <a:latin typeface="Segoe UI Light" panose="020B0502040204020203" pitchFamily="34" charset="0"/>
                  <a:ea typeface="Segoe UI" pitchFamily="34" charset="0"/>
                  <a:cs typeface="Segoe UI Light" panose="020B0502040204020203" pitchFamily="34" charset="0"/>
                </a:rPr>
              </a:br>
              <a:r>
                <a:rPr lang="en-US" sz="1600" dirty="0">
                  <a:solidFill>
                    <a:srgbClr val="000000"/>
                  </a:solidFill>
                  <a:latin typeface="Segoe UI Light" panose="020B0502040204020203" pitchFamily="34" charset="0"/>
                  <a:ea typeface="Segoe UI" pitchFamily="34" charset="0"/>
                  <a:cs typeface="Segoe UI Light" panose="020B0502040204020203" pitchFamily="34" charset="0"/>
                </a:rPr>
                <a:t>fastest CPUs</a:t>
              </a:r>
            </a:p>
          </p:txBody>
        </p:sp>
        <p:grpSp>
          <p:nvGrpSpPr>
            <p:cNvPr id="34" name="Group 33"/>
            <p:cNvGrpSpPr/>
            <p:nvPr/>
          </p:nvGrpSpPr>
          <p:grpSpPr>
            <a:xfrm>
              <a:off x="6679492" y="1779460"/>
              <a:ext cx="1179920" cy="1538737"/>
              <a:chOff x="406421" y="2432376"/>
              <a:chExt cx="2059118" cy="2685303"/>
            </a:xfrm>
          </p:grpSpPr>
          <p:grpSp>
            <p:nvGrpSpPr>
              <p:cNvPr id="35" name="Group 34"/>
              <p:cNvGrpSpPr/>
              <p:nvPr/>
            </p:nvGrpSpPr>
            <p:grpSpPr>
              <a:xfrm>
                <a:off x="406421" y="2432376"/>
                <a:ext cx="2059118" cy="2685303"/>
                <a:chOff x="6982264" y="1006524"/>
                <a:chExt cx="4480135" cy="5829701"/>
              </a:xfrm>
            </p:grpSpPr>
            <p:pic>
              <p:nvPicPr>
                <p:cNvPr id="37" name="Picture 36"/>
                <p:cNvPicPr>
                  <a:picLocks noChangeAspect="1"/>
                </p:cNvPicPr>
                <p:nvPr/>
              </p:nvPicPr>
              <p:blipFill>
                <a:blip r:embed="rId4"/>
                <a:stretch>
                  <a:fillRect/>
                </a:stretch>
              </p:blipFill>
              <p:spPr>
                <a:xfrm>
                  <a:off x="7199561" y="1172781"/>
                  <a:ext cx="4182166" cy="3848482"/>
                </a:xfrm>
                <a:prstGeom prst="rect">
                  <a:avLst/>
                </a:prstGeom>
              </p:spPr>
            </p:pic>
            <p:pic>
              <p:nvPicPr>
                <p:cNvPr id="38" name="Picture 37"/>
                <p:cNvPicPr>
                  <a:picLocks noChangeAspect="1"/>
                </p:cNvPicPr>
                <p:nvPr/>
              </p:nvPicPr>
              <p:blipFill>
                <a:blip r:embed="rId5"/>
                <a:stretch>
                  <a:fillRect/>
                </a:stretch>
              </p:blipFill>
              <p:spPr>
                <a:xfrm>
                  <a:off x="6982264" y="4945062"/>
                  <a:ext cx="4480135" cy="1891163"/>
                </a:xfrm>
                <a:prstGeom prst="rect">
                  <a:avLst/>
                </a:prstGeom>
                <a:ln>
                  <a:noFill/>
                </a:ln>
                <a:effectLst>
                  <a:outerShdw blurRad="292100" dist="139700" dir="2700000" algn="tl" rotWithShape="0">
                    <a:srgbClr val="333333">
                      <a:alpha val="65000"/>
                    </a:srgbClr>
                  </a:outerShdw>
                </a:effectLst>
              </p:spPr>
            </p:pic>
            <p:sp>
              <p:nvSpPr>
                <p:cNvPr id="39" name="AutoShape 3"/>
                <p:cNvSpPr>
                  <a:spLocks noChangeAspect="1" noChangeArrowheads="1" noTextEdit="1"/>
                </p:cNvSpPr>
                <p:nvPr/>
              </p:nvSpPr>
              <p:spPr bwMode="auto">
                <a:xfrm>
                  <a:off x="7132637" y="1006524"/>
                  <a:ext cx="4304244" cy="3898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6" tIns="45703" rIns="91406" bIns="45703" numCol="1" anchor="t" anchorCtr="0" compatLnSpc="1">
                  <a:prstTxWarp prst="textNoShape">
                    <a:avLst/>
                  </a:prstTxWarp>
                </a:bodyPr>
                <a:lstStyle/>
                <a:p>
                  <a:pPr defTabSz="914367"/>
                  <a:endParaRPr lang="en-US" sz="600">
                    <a:solidFill>
                      <a:srgbClr val="000000"/>
                    </a:solidFill>
                    <a:latin typeface="Segoe UI Light" panose="020B0502040204020203" pitchFamily="34" charset="0"/>
                    <a:cs typeface="Segoe UI Light" panose="020B0502040204020203" pitchFamily="34" charset="0"/>
                  </a:endParaRPr>
                </a:p>
              </p:txBody>
            </p:sp>
          </p:grpSp>
          <p:sp>
            <p:nvSpPr>
              <p:cNvPr id="36" name="TextBox 35"/>
              <p:cNvSpPr txBox="1"/>
              <p:nvPr/>
            </p:nvSpPr>
            <p:spPr>
              <a:xfrm>
                <a:off x="639096" y="2638279"/>
                <a:ext cx="1632155" cy="1127477"/>
              </a:xfrm>
              <a:prstGeom prst="rect">
                <a:avLst/>
              </a:prstGeom>
              <a:solidFill>
                <a:schemeClr val="bg1">
                  <a:lumMod val="50000"/>
                </a:schemeClr>
              </a:solidFill>
            </p:spPr>
            <p:txBody>
              <a:bodyPr wrap="square" lIns="182813" tIns="127988" rIns="182813" bIns="146250" rtlCol="0">
                <a:noAutofit/>
              </a:bodyPr>
              <a:lstStyle/>
              <a:p>
                <a:pPr algn="ctr" defTabSz="932192">
                  <a:lnSpc>
                    <a:spcPct val="90000"/>
                  </a:lnSpc>
                  <a:defRPr/>
                </a:pPr>
                <a:r>
                  <a:rPr lang="en-US" sz="320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G</a:t>
                </a:r>
              </a:p>
            </p:txBody>
          </p:sp>
        </p:grpSp>
      </p:grpSp>
      <p:sp>
        <p:nvSpPr>
          <p:cNvPr id="55" name="Rectangle 54"/>
          <p:cNvSpPr/>
          <p:nvPr/>
        </p:nvSpPr>
        <p:spPr bwMode="auto">
          <a:xfrm>
            <a:off x="701966" y="1389294"/>
            <a:ext cx="2182318" cy="66659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defRPr/>
            </a:pPr>
            <a:r>
              <a:rPr lang="en-US" sz="1600" b="1" dirty="0">
                <a:solidFill>
                  <a:srgbClr val="FFFFFF">
                    <a:lumMod val="50000"/>
                  </a:srgbClr>
                </a:solidFill>
                <a:latin typeface="Segoe UI Black" panose="020B0A02040204020203" pitchFamily="34" charset="0"/>
                <a:ea typeface="Segoe UI Black" panose="020B0A02040204020203" pitchFamily="34" charset="0"/>
                <a:cs typeface="Segoe UI Black" panose="020B0A02040204020203" pitchFamily="34" charset="0"/>
              </a:rPr>
              <a:t>Highest value</a:t>
            </a:r>
          </a:p>
        </p:txBody>
      </p:sp>
      <p:sp>
        <p:nvSpPr>
          <p:cNvPr id="56" name="Rectangle 55"/>
          <p:cNvSpPr/>
          <p:nvPr/>
        </p:nvSpPr>
        <p:spPr bwMode="auto">
          <a:xfrm>
            <a:off x="9447801" y="1389294"/>
            <a:ext cx="2182318" cy="66659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192">
              <a:lnSpc>
                <a:spcPct val="90000"/>
              </a:lnSpc>
              <a:defRPr/>
            </a:pPr>
            <a:r>
              <a:rPr lang="en-US" sz="1600" b="1" dirty="0">
                <a:solidFill>
                  <a:srgbClr val="FFFFFF">
                    <a:lumMod val="50000"/>
                  </a:srgbClr>
                </a:solidFill>
                <a:latin typeface="Segoe UI Black" panose="020B0A02040204020203" pitchFamily="34" charset="0"/>
                <a:ea typeface="Segoe UI Black" panose="020B0A02040204020203" pitchFamily="34" charset="0"/>
                <a:cs typeface="Segoe UI Black" panose="020B0A02040204020203" pitchFamily="34" charset="0"/>
              </a:rPr>
              <a:t>Largest scale-up</a:t>
            </a:r>
          </a:p>
        </p:txBody>
      </p:sp>
    </p:spTree>
    <p:extLst>
      <p:ext uri="{BB962C8B-B14F-4D97-AF65-F5344CB8AC3E}">
        <p14:creationId xmlns:p14="http://schemas.microsoft.com/office/powerpoint/2010/main" val="1701636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750"/>
                                        <p:tgtEl>
                                          <p:spTgt spid="21"/>
                                        </p:tgtEl>
                                      </p:cBhvr>
                                    </p:animEffect>
                                    <p:anim calcmode="lin" valueType="num">
                                      <p:cBhvr>
                                        <p:cTn id="8" dur="750" fill="hold"/>
                                        <p:tgtEl>
                                          <p:spTgt spid="21"/>
                                        </p:tgtEl>
                                        <p:attrNameLst>
                                          <p:attrName>ppt_x</p:attrName>
                                        </p:attrNameLst>
                                      </p:cBhvr>
                                      <p:tavLst>
                                        <p:tav tm="0">
                                          <p:val>
                                            <p:strVal val="#ppt_x"/>
                                          </p:val>
                                        </p:tav>
                                        <p:tav tm="100000">
                                          <p:val>
                                            <p:strVal val="#ppt_x"/>
                                          </p:val>
                                        </p:tav>
                                      </p:tavLst>
                                    </p:anim>
                                    <p:anim calcmode="lin" valueType="num">
                                      <p:cBhvr>
                                        <p:cTn id="9" dur="75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5" presetClass="path" presetSubtype="0" decel="100000" fill="hold" nodeType="clickEffect">
                                  <p:stCondLst>
                                    <p:cond delay="0"/>
                                  </p:stCondLst>
                                  <p:childTnLst>
                                    <p:animMotion origin="layout" path="M -3.11463E-7 4.11711E-6 L -0.16799 4.11711E-6 " pathEditMode="relative" rAng="0" ptsTypes="AA">
                                      <p:cBhvr>
                                        <p:cTn id="13" dur="750" fill="hold"/>
                                        <p:tgtEl>
                                          <p:spTgt spid="24"/>
                                        </p:tgtEl>
                                        <p:attrNameLst>
                                          <p:attrName>ppt_x</p:attrName>
                                          <p:attrName>ppt_y</p:attrName>
                                        </p:attrNameLst>
                                      </p:cBhvr>
                                      <p:rCtr x="-8399" y="0"/>
                                    </p:animMotion>
                                  </p:childTnLst>
                                </p:cTn>
                              </p:par>
                              <p:par>
                                <p:cTn id="14" presetID="35" presetClass="path" presetSubtype="0" decel="100000" fill="hold" nodeType="withEffect">
                                  <p:stCondLst>
                                    <p:cond delay="0"/>
                                  </p:stCondLst>
                                  <p:childTnLst>
                                    <p:animMotion origin="layout" path="M -3.33333E-6 -3.82716E-6 L -0.1658 -3.82716E-6 " pathEditMode="relative" rAng="0" ptsTypes="AA">
                                      <p:cBhvr>
                                        <p:cTn id="15" dur="750" fill="hold"/>
                                        <p:tgtEl>
                                          <p:spTgt spid="11"/>
                                        </p:tgtEl>
                                        <p:attrNameLst>
                                          <p:attrName>ppt_x</p:attrName>
                                          <p:attrName>ppt_y</p:attrName>
                                        </p:attrNameLst>
                                      </p:cBhvr>
                                      <p:rCtr x="-8299" y="0"/>
                                    </p:animMotion>
                                  </p:childTnLst>
                                </p:cTn>
                              </p:par>
                              <p:par>
                                <p:cTn id="16" presetID="10" presetClass="entr" presetSubtype="0" fill="hold" nodeType="withEffect">
                                  <p:stCondLst>
                                    <p:cond delay="25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par>
                                <p:cTn id="19" presetID="42" presetClass="path" presetSubtype="0" decel="100000" fill="hold" nodeType="withEffect">
                                  <p:stCondLst>
                                    <p:cond delay="250"/>
                                  </p:stCondLst>
                                  <p:childTnLst>
                                    <p:animMotion origin="layout" path="M -1.11111E-6 -3.82716E-6 L -1.11111E-6 0.09136 " pathEditMode="relative" rAng="0" ptsTypes="AA">
                                      <p:cBhvr>
                                        <p:cTn id="20" dur="750" spd="-100000" fill="hold"/>
                                        <p:tgtEl>
                                          <p:spTgt spid="3"/>
                                        </p:tgtEl>
                                        <p:attrNameLst>
                                          <p:attrName>ppt_x</p:attrName>
                                          <p:attrName>ppt_y</p:attrName>
                                        </p:attrNameLst>
                                      </p:cBhvr>
                                      <p:rCtr x="0" y="4568"/>
                                    </p:animMotion>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gtEl>
                                        <p:attrNameLst>
                                          <p:attrName>style.visibility</p:attrName>
                                        </p:attrNameLst>
                                      </p:cBhvr>
                                      <p:to>
                                        <p:strVal val="visible"/>
                                      </p:to>
                                    </p:set>
                                  </p:childTnLst>
                                </p:cTn>
                              </p:par>
                            </p:childTnLst>
                          </p:cTn>
                        </p:par>
                        <p:par>
                          <p:cTn id="29" fill="hold">
                            <p:stCondLst>
                              <p:cond delay="0"/>
                            </p:stCondLst>
                            <p:childTnLst>
                              <p:par>
                                <p:cTn id="30" presetID="63" presetClass="path" presetSubtype="0" decel="100000" fill="hold" nodeType="afterEffect">
                                  <p:stCondLst>
                                    <p:cond delay="0"/>
                                  </p:stCondLst>
                                  <p:childTnLst>
                                    <p:animMotion origin="layout" path="M -1.94444E-6 7.40741E-7 L 0.16788 7.40741E-7 " pathEditMode="relative" rAng="0" ptsTypes="AA">
                                      <p:cBhvr>
                                        <p:cTn id="31" dur="750" fill="hold"/>
                                        <p:tgtEl>
                                          <p:spTgt spid="40"/>
                                        </p:tgtEl>
                                        <p:attrNameLst>
                                          <p:attrName>ppt_x</p:attrName>
                                          <p:attrName>ppt_y</p:attrName>
                                        </p:attrNameLst>
                                      </p:cBhvr>
                                      <p:rCtr x="8385" y="0"/>
                                    </p:animMotion>
                                  </p:childTnLst>
                                </p:cTn>
                              </p:par>
                              <p:par>
                                <p:cTn id="32" presetID="10" presetClass="entr" presetSubtype="0" fill="hold" nodeType="withEffect">
                                  <p:stCondLst>
                                    <p:cond delay="250"/>
                                  </p:stCondLst>
                                  <p:childTnLst>
                                    <p:set>
                                      <p:cBhvr>
                                        <p:cTn id="33" dur="1" fill="hold">
                                          <p:stCondLst>
                                            <p:cond delay="0"/>
                                          </p:stCondLst>
                                        </p:cTn>
                                        <p:tgtEl>
                                          <p:spTgt spid="47"/>
                                        </p:tgtEl>
                                        <p:attrNameLst>
                                          <p:attrName>style.visibility</p:attrName>
                                        </p:attrNameLst>
                                      </p:cBhvr>
                                      <p:to>
                                        <p:strVal val="visible"/>
                                      </p:to>
                                    </p:set>
                                    <p:animEffect transition="in" filter="fade">
                                      <p:cBhvr>
                                        <p:cTn id="34" dur="500"/>
                                        <p:tgtEl>
                                          <p:spTgt spid="47"/>
                                        </p:tgtEl>
                                      </p:cBhvr>
                                    </p:animEffect>
                                  </p:childTnLst>
                                </p:cTn>
                              </p:par>
                              <p:par>
                                <p:cTn id="35" presetID="42" presetClass="path" presetSubtype="0" decel="100000" fill="hold" nodeType="withEffect">
                                  <p:stCondLst>
                                    <p:cond delay="250"/>
                                  </p:stCondLst>
                                  <p:childTnLst>
                                    <p:animMotion origin="layout" path="M 4.98596E-6 4.11711E-6 L 4.98596E-6 0.09124 " pathEditMode="relative" rAng="0" ptsTypes="AA">
                                      <p:cBhvr>
                                        <p:cTn id="36" dur="750" spd="-100000" fill="hold"/>
                                        <p:tgtEl>
                                          <p:spTgt spid="47"/>
                                        </p:tgtEl>
                                        <p:attrNameLst>
                                          <p:attrName>ppt_x</p:attrName>
                                          <p:attrName>ppt_y</p:attrName>
                                        </p:attrNameLst>
                                      </p:cBhvr>
                                      <p:rCtr x="0" y="4562"/>
                                    </p:animMotion>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051836603"/>
              </p:ext>
            </p:extLst>
          </p:nvPr>
        </p:nvGraphicFramePr>
        <p:xfrm>
          <a:off x="1308399" y="3200401"/>
          <a:ext cx="9144000" cy="3200400"/>
        </p:xfrm>
        <a:graphic>
          <a:graphicData uri="http://schemas.openxmlformats.org/drawingml/2006/table">
            <a:tbl>
              <a:tblPr firstRow="1" bandRow="1">
                <a:tableStyleId>{5C22544A-7EE6-4342-B048-85BDC9FD1C3A}</a:tableStyleId>
              </a:tblPr>
              <a:tblGrid>
                <a:gridCol w="22860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286000">
                  <a:extLst>
                    <a:ext uri="{9D8B030D-6E8A-4147-A177-3AD203B41FA5}">
                      <a16:colId xmlns:a16="http://schemas.microsoft.com/office/drawing/2014/main" val="20002"/>
                    </a:ext>
                  </a:extLst>
                </a:gridCol>
                <a:gridCol w="2286000">
                  <a:extLst>
                    <a:ext uri="{9D8B030D-6E8A-4147-A177-3AD203B41FA5}">
                      <a16:colId xmlns:a16="http://schemas.microsoft.com/office/drawing/2014/main" val="20003"/>
                    </a:ext>
                  </a:extLst>
                </a:gridCol>
              </a:tblGrid>
              <a:tr h="533400">
                <a:tc>
                  <a:txBody>
                    <a:bodyPr/>
                    <a:lstStyle/>
                    <a:p>
                      <a:r>
                        <a:rPr lang="en-US" sz="2800" dirty="0"/>
                        <a:t>Instance</a:t>
                      </a:r>
                      <a:endParaRPr lang="en-US" sz="2800" dirty="0">
                        <a:solidFill>
                          <a:schemeClr val="bg1"/>
                        </a:solidFill>
                      </a:endParaRPr>
                    </a:p>
                  </a:txBody>
                  <a:tcPr anchor="ctr"/>
                </a:tc>
                <a:tc>
                  <a:txBody>
                    <a:bodyPr/>
                    <a:lstStyle/>
                    <a:p>
                      <a:r>
                        <a:rPr lang="en-US" sz="2800"/>
                        <a:t>Cores</a:t>
                      </a:r>
                      <a:endParaRPr lang="en-US" sz="2800">
                        <a:solidFill>
                          <a:schemeClr val="bg1"/>
                        </a:solidFill>
                      </a:endParaRPr>
                    </a:p>
                  </a:txBody>
                  <a:tcPr anchor="ctr"/>
                </a:tc>
                <a:tc>
                  <a:txBody>
                    <a:bodyPr/>
                    <a:lstStyle/>
                    <a:p>
                      <a:r>
                        <a:rPr lang="en-US" sz="2800"/>
                        <a:t>RAM</a:t>
                      </a:r>
                      <a:endParaRPr lang="en-US" sz="2800">
                        <a:solidFill>
                          <a:schemeClr val="bg1"/>
                        </a:solidFill>
                      </a:endParaRPr>
                    </a:p>
                  </a:txBody>
                  <a:tcPr anchor="ctr"/>
                </a:tc>
                <a:tc>
                  <a:txBody>
                    <a:bodyPr/>
                    <a:lstStyle/>
                    <a:p>
                      <a:r>
                        <a:rPr lang="en-US" sz="2800"/>
                        <a:t>Disk sizes</a:t>
                      </a:r>
                      <a:endParaRPr lang="en-US" sz="2800">
                        <a:solidFill>
                          <a:schemeClr val="bg1"/>
                        </a:solidFill>
                      </a:endParaRPr>
                    </a:p>
                  </a:txBody>
                  <a:tcPr anchor="ctr"/>
                </a:tc>
                <a:extLst>
                  <a:ext uri="{0D108BD9-81ED-4DB2-BD59-A6C34878D82A}">
                    <a16:rowId xmlns:a16="http://schemas.microsoft.com/office/drawing/2014/main" val="10000"/>
                  </a:ext>
                </a:extLst>
              </a:tr>
              <a:tr h="533400">
                <a:tc>
                  <a:txBody>
                    <a:bodyPr/>
                    <a:lstStyle/>
                    <a:p>
                      <a:r>
                        <a:rPr lang="en-US" sz="2800" dirty="0"/>
                        <a:t>A0 </a:t>
                      </a:r>
                      <a:endParaRPr lang="en-US" sz="2800" dirty="0">
                        <a:solidFill>
                          <a:schemeClr val="bg1"/>
                        </a:solidFill>
                      </a:endParaRPr>
                    </a:p>
                  </a:txBody>
                  <a:tcPr anchor="ctr"/>
                </a:tc>
                <a:tc>
                  <a:txBody>
                    <a:bodyPr/>
                    <a:lstStyle/>
                    <a:p>
                      <a:r>
                        <a:rPr lang="en-US" sz="2800"/>
                        <a:t>1</a:t>
                      </a:r>
                      <a:endParaRPr lang="en-US" sz="2800">
                        <a:solidFill>
                          <a:schemeClr val="bg1"/>
                        </a:solidFill>
                      </a:endParaRPr>
                    </a:p>
                  </a:txBody>
                  <a:tcPr anchor="ctr"/>
                </a:tc>
                <a:tc>
                  <a:txBody>
                    <a:bodyPr/>
                    <a:lstStyle/>
                    <a:p>
                      <a:r>
                        <a:rPr lang="en-US" sz="2800" dirty="0"/>
                        <a:t>0.75 GB</a:t>
                      </a:r>
                      <a:endParaRPr lang="en-US" sz="2800" dirty="0">
                        <a:solidFill>
                          <a:schemeClr val="bg1"/>
                        </a:solidFill>
                      </a:endParaRPr>
                    </a:p>
                  </a:txBody>
                  <a:tcPr anchor="ctr"/>
                </a:tc>
                <a:tc>
                  <a:txBody>
                    <a:bodyPr/>
                    <a:lstStyle/>
                    <a:p>
                      <a:r>
                        <a:rPr lang="en-US" sz="2800"/>
                        <a:t>20 GB</a:t>
                      </a:r>
                      <a:endParaRPr lang="en-US" sz="2800">
                        <a:solidFill>
                          <a:schemeClr val="bg1"/>
                        </a:solidFill>
                      </a:endParaRPr>
                    </a:p>
                  </a:txBody>
                  <a:tcPr anchor="ctr"/>
                </a:tc>
                <a:extLst>
                  <a:ext uri="{0D108BD9-81ED-4DB2-BD59-A6C34878D82A}">
                    <a16:rowId xmlns:a16="http://schemas.microsoft.com/office/drawing/2014/main" val="10001"/>
                  </a:ext>
                </a:extLst>
              </a:tr>
              <a:tr h="533400">
                <a:tc>
                  <a:txBody>
                    <a:bodyPr/>
                    <a:lstStyle/>
                    <a:p>
                      <a:r>
                        <a:rPr lang="en-US" sz="2800" dirty="0"/>
                        <a:t>A1 </a:t>
                      </a:r>
                      <a:endParaRPr lang="en-US" sz="2800" dirty="0">
                        <a:solidFill>
                          <a:schemeClr val="bg1"/>
                        </a:solidFill>
                      </a:endParaRPr>
                    </a:p>
                  </a:txBody>
                  <a:tcPr anchor="ctr"/>
                </a:tc>
                <a:tc>
                  <a:txBody>
                    <a:bodyPr/>
                    <a:lstStyle/>
                    <a:p>
                      <a:r>
                        <a:rPr lang="en-US" sz="2800"/>
                        <a:t>1</a:t>
                      </a:r>
                      <a:endParaRPr lang="en-US" sz="2800">
                        <a:solidFill>
                          <a:schemeClr val="bg1"/>
                        </a:solidFill>
                      </a:endParaRPr>
                    </a:p>
                  </a:txBody>
                  <a:tcPr anchor="ctr"/>
                </a:tc>
                <a:tc>
                  <a:txBody>
                    <a:bodyPr/>
                    <a:lstStyle/>
                    <a:p>
                      <a:r>
                        <a:rPr lang="en-US" sz="2800" dirty="0"/>
                        <a:t>1.75 GB</a:t>
                      </a:r>
                      <a:endParaRPr lang="en-US" sz="2800" dirty="0">
                        <a:solidFill>
                          <a:schemeClr val="bg1"/>
                        </a:solidFill>
                      </a:endParaRPr>
                    </a:p>
                  </a:txBody>
                  <a:tcPr anchor="ctr"/>
                </a:tc>
                <a:tc>
                  <a:txBody>
                    <a:bodyPr/>
                    <a:lstStyle/>
                    <a:p>
                      <a:r>
                        <a:rPr lang="en-US" sz="2800"/>
                        <a:t>40 GB</a:t>
                      </a:r>
                      <a:endParaRPr lang="en-US" sz="2800">
                        <a:solidFill>
                          <a:schemeClr val="bg1"/>
                        </a:solidFill>
                      </a:endParaRPr>
                    </a:p>
                  </a:txBody>
                  <a:tcPr anchor="ctr"/>
                </a:tc>
                <a:extLst>
                  <a:ext uri="{0D108BD9-81ED-4DB2-BD59-A6C34878D82A}">
                    <a16:rowId xmlns:a16="http://schemas.microsoft.com/office/drawing/2014/main" val="10002"/>
                  </a:ext>
                </a:extLst>
              </a:tr>
              <a:tr h="533400">
                <a:tc>
                  <a:txBody>
                    <a:bodyPr/>
                    <a:lstStyle/>
                    <a:p>
                      <a:r>
                        <a:rPr lang="en-US" sz="2800"/>
                        <a:t>A2 </a:t>
                      </a:r>
                      <a:endParaRPr lang="en-US" sz="2800">
                        <a:solidFill>
                          <a:schemeClr val="bg1"/>
                        </a:solidFill>
                      </a:endParaRPr>
                    </a:p>
                  </a:txBody>
                  <a:tcPr anchor="ctr"/>
                </a:tc>
                <a:tc>
                  <a:txBody>
                    <a:bodyPr/>
                    <a:lstStyle/>
                    <a:p>
                      <a:r>
                        <a:rPr lang="en-US" sz="2800"/>
                        <a:t>2</a:t>
                      </a:r>
                      <a:endParaRPr lang="en-US" sz="2800">
                        <a:solidFill>
                          <a:schemeClr val="bg1"/>
                        </a:solidFill>
                      </a:endParaRPr>
                    </a:p>
                  </a:txBody>
                  <a:tcPr anchor="ctr"/>
                </a:tc>
                <a:tc>
                  <a:txBody>
                    <a:bodyPr/>
                    <a:lstStyle/>
                    <a:p>
                      <a:r>
                        <a:rPr lang="en-US" sz="2800"/>
                        <a:t>3.5 GB</a:t>
                      </a:r>
                      <a:endParaRPr lang="en-US" sz="2800">
                        <a:solidFill>
                          <a:schemeClr val="bg1"/>
                        </a:solidFill>
                      </a:endParaRPr>
                    </a:p>
                  </a:txBody>
                  <a:tcPr anchor="ctr"/>
                </a:tc>
                <a:tc>
                  <a:txBody>
                    <a:bodyPr/>
                    <a:lstStyle/>
                    <a:p>
                      <a:r>
                        <a:rPr lang="en-US" sz="2800"/>
                        <a:t>60 GB</a:t>
                      </a:r>
                      <a:endParaRPr lang="en-US" sz="2800">
                        <a:solidFill>
                          <a:schemeClr val="bg1"/>
                        </a:solidFill>
                      </a:endParaRPr>
                    </a:p>
                  </a:txBody>
                  <a:tcPr anchor="ctr"/>
                </a:tc>
                <a:extLst>
                  <a:ext uri="{0D108BD9-81ED-4DB2-BD59-A6C34878D82A}">
                    <a16:rowId xmlns:a16="http://schemas.microsoft.com/office/drawing/2014/main" val="10003"/>
                  </a:ext>
                </a:extLst>
              </a:tr>
              <a:tr h="533400">
                <a:tc>
                  <a:txBody>
                    <a:bodyPr/>
                    <a:lstStyle/>
                    <a:p>
                      <a:r>
                        <a:rPr lang="en-US" sz="2800" dirty="0"/>
                        <a:t>A3 </a:t>
                      </a:r>
                      <a:endParaRPr lang="en-US" sz="2800" dirty="0">
                        <a:solidFill>
                          <a:schemeClr val="bg1"/>
                        </a:solidFill>
                      </a:endParaRPr>
                    </a:p>
                  </a:txBody>
                  <a:tcPr anchor="ctr"/>
                </a:tc>
                <a:tc>
                  <a:txBody>
                    <a:bodyPr/>
                    <a:lstStyle/>
                    <a:p>
                      <a:r>
                        <a:rPr lang="en-US" sz="2800"/>
                        <a:t>4</a:t>
                      </a:r>
                      <a:endParaRPr lang="en-US" sz="2800">
                        <a:solidFill>
                          <a:schemeClr val="bg1"/>
                        </a:solidFill>
                      </a:endParaRPr>
                    </a:p>
                  </a:txBody>
                  <a:tcPr anchor="ctr"/>
                </a:tc>
                <a:tc>
                  <a:txBody>
                    <a:bodyPr/>
                    <a:lstStyle/>
                    <a:p>
                      <a:r>
                        <a:rPr lang="en-US" sz="2800"/>
                        <a:t>7 GB</a:t>
                      </a:r>
                      <a:endParaRPr lang="en-US" sz="2800">
                        <a:solidFill>
                          <a:schemeClr val="bg1"/>
                        </a:solidFill>
                      </a:endParaRPr>
                    </a:p>
                  </a:txBody>
                  <a:tcPr anchor="ctr"/>
                </a:tc>
                <a:tc>
                  <a:txBody>
                    <a:bodyPr/>
                    <a:lstStyle/>
                    <a:p>
                      <a:r>
                        <a:rPr lang="en-US" sz="2800"/>
                        <a:t>120 GB</a:t>
                      </a:r>
                      <a:endParaRPr lang="en-US" sz="2800">
                        <a:solidFill>
                          <a:schemeClr val="bg1"/>
                        </a:solidFill>
                      </a:endParaRPr>
                    </a:p>
                  </a:txBody>
                  <a:tcPr anchor="ctr"/>
                </a:tc>
                <a:extLst>
                  <a:ext uri="{0D108BD9-81ED-4DB2-BD59-A6C34878D82A}">
                    <a16:rowId xmlns:a16="http://schemas.microsoft.com/office/drawing/2014/main" val="10004"/>
                  </a:ext>
                </a:extLst>
              </a:tr>
              <a:tr h="533400">
                <a:tc>
                  <a:txBody>
                    <a:bodyPr/>
                    <a:lstStyle/>
                    <a:p>
                      <a:r>
                        <a:rPr lang="en-US" sz="2800" dirty="0"/>
                        <a:t>A4 </a:t>
                      </a:r>
                      <a:endParaRPr lang="en-US" sz="2800" dirty="0">
                        <a:solidFill>
                          <a:schemeClr val="bg1"/>
                        </a:solidFill>
                      </a:endParaRPr>
                    </a:p>
                  </a:txBody>
                  <a:tcPr anchor="ctr"/>
                </a:tc>
                <a:tc>
                  <a:txBody>
                    <a:bodyPr/>
                    <a:lstStyle/>
                    <a:p>
                      <a:r>
                        <a:rPr lang="en-US" sz="2800" dirty="0"/>
                        <a:t>8</a:t>
                      </a:r>
                      <a:endParaRPr lang="en-US" sz="2800" dirty="0">
                        <a:solidFill>
                          <a:schemeClr val="bg1"/>
                        </a:solidFill>
                      </a:endParaRPr>
                    </a:p>
                  </a:txBody>
                  <a:tcPr anchor="ctr"/>
                </a:tc>
                <a:tc>
                  <a:txBody>
                    <a:bodyPr/>
                    <a:lstStyle/>
                    <a:p>
                      <a:r>
                        <a:rPr lang="en-US" sz="2800"/>
                        <a:t>14 GB</a:t>
                      </a:r>
                      <a:endParaRPr lang="en-US" sz="2800">
                        <a:solidFill>
                          <a:schemeClr val="bg1"/>
                        </a:solidFill>
                      </a:endParaRPr>
                    </a:p>
                  </a:txBody>
                  <a:tcPr anchor="ctr"/>
                </a:tc>
                <a:tc>
                  <a:txBody>
                    <a:bodyPr/>
                    <a:lstStyle/>
                    <a:p>
                      <a:r>
                        <a:rPr lang="en-US" sz="2800" dirty="0"/>
                        <a:t>240 GB</a:t>
                      </a:r>
                      <a:endParaRPr lang="en-US" sz="2800" dirty="0">
                        <a:solidFill>
                          <a:schemeClr val="bg1"/>
                        </a:solidFill>
                      </a:endParaRPr>
                    </a:p>
                  </a:txBody>
                  <a:tcPr anchor="ctr"/>
                </a:tc>
                <a:extLst>
                  <a:ext uri="{0D108BD9-81ED-4DB2-BD59-A6C34878D82A}">
                    <a16:rowId xmlns:a16="http://schemas.microsoft.com/office/drawing/2014/main" val="10005"/>
                  </a:ext>
                </a:extLst>
              </a:tr>
            </a:tbl>
          </a:graphicData>
        </a:graphic>
      </p:graphicFrame>
      <p:sp>
        <p:nvSpPr>
          <p:cNvPr id="2" name="Title 1"/>
          <p:cNvSpPr>
            <a:spLocks noGrp="1"/>
          </p:cNvSpPr>
          <p:nvPr>
            <p:ph type="title"/>
          </p:nvPr>
        </p:nvSpPr>
        <p:spPr/>
        <p:txBody>
          <a:bodyPr/>
          <a:lstStyle/>
          <a:p>
            <a:r>
              <a:rPr lang="en-US" dirty="0"/>
              <a:t>General Purpose Compute</a:t>
            </a:r>
          </a:p>
        </p:txBody>
      </p:sp>
      <p:sp>
        <p:nvSpPr>
          <p:cNvPr id="5" name="Content Placeholder 4"/>
          <p:cNvSpPr>
            <a:spLocks noGrp="1"/>
          </p:cNvSpPr>
          <p:nvPr>
            <p:ph sz="quarter" idx="10"/>
          </p:nvPr>
        </p:nvSpPr>
        <p:spPr/>
        <p:txBody>
          <a:bodyPr/>
          <a:lstStyle/>
          <a:p>
            <a:pPr marL="0" lvl="0" indent="0" eaLnBrk="0" fontAlgn="base" hangingPunct="0">
              <a:spcBef>
                <a:spcPct val="0"/>
              </a:spcBef>
              <a:spcAft>
                <a:spcPct val="0"/>
              </a:spcAft>
              <a:buNone/>
            </a:pPr>
            <a:r>
              <a:rPr lang="en-US" sz="2400" dirty="0"/>
              <a:t>An economical option for development workloads, test servers, and other applications that don't require load balancing, auto-scaling, or memory-intensive virtual machines.</a:t>
            </a:r>
            <a:endParaRPr lang="en-US" altLang="en-US" sz="2400" dirty="0">
              <a:solidFill>
                <a:srgbClr val="FFFFFF"/>
              </a:solidFill>
            </a:endParaRPr>
          </a:p>
        </p:txBody>
      </p:sp>
      <p:sp>
        <p:nvSpPr>
          <p:cNvPr id="6" name="Text Placeholder 5"/>
          <p:cNvSpPr>
            <a:spLocks noGrp="1"/>
          </p:cNvSpPr>
          <p:nvPr>
            <p:ph type="body" sz="quarter" idx="11"/>
          </p:nvPr>
        </p:nvSpPr>
        <p:spPr/>
        <p:txBody>
          <a:bodyPr/>
          <a:lstStyle/>
          <a:p>
            <a:r>
              <a:rPr lang="en-US" dirty="0"/>
              <a:t>Basic Tier</a:t>
            </a:r>
          </a:p>
        </p:txBody>
      </p:sp>
    </p:spTree>
    <p:extLst>
      <p:ext uri="{BB962C8B-B14F-4D97-AF65-F5344CB8AC3E}">
        <p14:creationId xmlns:p14="http://schemas.microsoft.com/office/powerpoint/2010/main" val="73675245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Purpose Compute</a:t>
            </a:r>
          </a:p>
        </p:txBody>
      </p:sp>
      <p:sp>
        <p:nvSpPr>
          <p:cNvPr id="6" name="Text Placeholder 5"/>
          <p:cNvSpPr>
            <a:spLocks noGrp="1"/>
          </p:cNvSpPr>
          <p:nvPr>
            <p:ph type="body" sz="quarter" idx="11"/>
          </p:nvPr>
        </p:nvSpPr>
        <p:spPr>
          <a:xfrm>
            <a:off x="274638" y="1403350"/>
            <a:ext cx="3372801" cy="642018"/>
          </a:xfrm>
        </p:spPr>
        <p:txBody>
          <a:bodyPr/>
          <a:lstStyle/>
          <a:p>
            <a:r>
              <a:rPr lang="en-US" dirty="0"/>
              <a:t>Standard Tier</a:t>
            </a:r>
          </a:p>
        </p:txBody>
      </p:sp>
      <p:sp>
        <p:nvSpPr>
          <p:cNvPr id="3" name="Rectangle 2"/>
          <p:cNvSpPr/>
          <p:nvPr/>
        </p:nvSpPr>
        <p:spPr>
          <a:xfrm>
            <a:off x="3403600" y="1403350"/>
            <a:ext cx="6441440" cy="646331"/>
          </a:xfrm>
          <a:prstGeom prst="rect">
            <a:avLst/>
          </a:prstGeom>
        </p:spPr>
        <p:txBody>
          <a:bodyPr wrap="square">
            <a:spAutoFit/>
          </a:bodyPr>
          <a:lstStyle/>
          <a:p>
            <a:pPr lvl="0" eaLnBrk="0" fontAlgn="base" hangingPunct="0">
              <a:spcBef>
                <a:spcPct val="0"/>
              </a:spcBef>
              <a:spcAft>
                <a:spcPct val="0"/>
              </a:spcAft>
            </a:pPr>
            <a:r>
              <a:rPr lang="en-US" dirty="0"/>
              <a:t>Offers the most flexibility. Supports all virtual machine configurations and features</a:t>
            </a:r>
            <a:endParaRPr lang="en-US" altLang="en-US" dirty="0">
              <a:solidFill>
                <a:srgbClr val="FFFFFF"/>
              </a:solidFill>
            </a:endParaRPr>
          </a:p>
        </p:txBody>
      </p:sp>
      <p:pic>
        <p:nvPicPr>
          <p:cNvPr id="4" name="Picture 3"/>
          <p:cNvPicPr>
            <a:picLocks noChangeAspect="1"/>
          </p:cNvPicPr>
          <p:nvPr/>
        </p:nvPicPr>
        <p:blipFill>
          <a:blip r:embed="rId2"/>
          <a:stretch>
            <a:fillRect/>
          </a:stretch>
        </p:blipFill>
        <p:spPr>
          <a:xfrm>
            <a:off x="124855" y="2045368"/>
            <a:ext cx="11945225" cy="4880408"/>
          </a:xfrm>
          <a:prstGeom prst="rect">
            <a:avLst/>
          </a:prstGeom>
        </p:spPr>
      </p:pic>
    </p:spTree>
    <p:extLst>
      <p:ext uri="{BB962C8B-B14F-4D97-AF65-F5344CB8AC3E}">
        <p14:creationId xmlns:p14="http://schemas.microsoft.com/office/powerpoint/2010/main" val="209362300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Purpose Compute</a:t>
            </a:r>
          </a:p>
        </p:txBody>
      </p:sp>
      <p:sp>
        <p:nvSpPr>
          <p:cNvPr id="5" name="Content Placeholder 4"/>
          <p:cNvSpPr>
            <a:spLocks noGrp="1"/>
          </p:cNvSpPr>
          <p:nvPr>
            <p:ph sz="quarter" idx="10"/>
          </p:nvPr>
        </p:nvSpPr>
        <p:spPr>
          <a:xfrm>
            <a:off x="274391" y="2317689"/>
            <a:ext cx="11614318" cy="2342234"/>
          </a:xfrm>
        </p:spPr>
        <p:txBody>
          <a:bodyPr/>
          <a:lstStyle/>
          <a:p>
            <a:pPr marL="0" lvl="0" indent="0" eaLnBrk="0" fontAlgn="base" hangingPunct="0">
              <a:spcBef>
                <a:spcPct val="0"/>
              </a:spcBef>
              <a:spcAft>
                <a:spcPct val="0"/>
              </a:spcAft>
              <a:buNone/>
            </a:pPr>
            <a:r>
              <a:rPr lang="en-US" sz="2400" dirty="0"/>
              <a:t>Adds a 40Gbit/s </a:t>
            </a:r>
            <a:r>
              <a:rPr lang="en-US" sz="2400" dirty="0" err="1"/>
              <a:t>InfiniBand</a:t>
            </a:r>
            <a:r>
              <a:rPr lang="en-US" sz="2400" dirty="0"/>
              <a:t> network with remote direct memory access (RDMA) technology. </a:t>
            </a:r>
            <a:endParaRPr lang="en-US" altLang="en-US" sz="2400" dirty="0">
              <a:solidFill>
                <a:srgbClr val="FFFFFF"/>
              </a:solidFill>
            </a:endParaRPr>
          </a:p>
        </p:txBody>
      </p:sp>
      <p:sp>
        <p:nvSpPr>
          <p:cNvPr id="6" name="Text Placeholder 5"/>
          <p:cNvSpPr>
            <a:spLocks noGrp="1"/>
          </p:cNvSpPr>
          <p:nvPr>
            <p:ph type="body" sz="quarter" idx="11"/>
          </p:nvPr>
        </p:nvSpPr>
        <p:spPr/>
        <p:txBody>
          <a:bodyPr/>
          <a:lstStyle/>
          <a:p>
            <a:r>
              <a:rPr lang="en-US" dirty="0"/>
              <a:t>Network optimized with </a:t>
            </a:r>
            <a:r>
              <a:rPr lang="en-US" dirty="0" err="1"/>
              <a:t>Infiniband</a:t>
            </a:r>
            <a:r>
              <a:rPr lang="en-US" dirty="0"/>
              <a:t> support</a:t>
            </a:r>
          </a:p>
        </p:txBody>
      </p:sp>
      <p:graphicFrame>
        <p:nvGraphicFramePr>
          <p:cNvPr id="7" name="Table 6"/>
          <p:cNvGraphicFramePr>
            <a:graphicFrameLocks noGrp="1"/>
          </p:cNvGraphicFramePr>
          <p:nvPr>
            <p:extLst>
              <p:ext uri="{D42A27DB-BD31-4B8C-83A1-F6EECF244321}">
                <p14:modId xmlns:p14="http://schemas.microsoft.com/office/powerpoint/2010/main" val="3943877408"/>
              </p:ext>
            </p:extLst>
          </p:nvPr>
        </p:nvGraphicFramePr>
        <p:xfrm>
          <a:off x="1308399" y="3200401"/>
          <a:ext cx="9144000" cy="1600200"/>
        </p:xfrm>
        <a:graphic>
          <a:graphicData uri="http://schemas.openxmlformats.org/drawingml/2006/table">
            <a:tbl>
              <a:tblPr firstRow="1" bandRow="1">
                <a:tableStyleId>{21E4AEA4-8DFA-4A89-87EB-49C32662AFE0}</a:tableStyleId>
              </a:tblPr>
              <a:tblGrid>
                <a:gridCol w="22860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286000">
                  <a:extLst>
                    <a:ext uri="{9D8B030D-6E8A-4147-A177-3AD203B41FA5}">
                      <a16:colId xmlns:a16="http://schemas.microsoft.com/office/drawing/2014/main" val="20002"/>
                    </a:ext>
                  </a:extLst>
                </a:gridCol>
                <a:gridCol w="2286000">
                  <a:extLst>
                    <a:ext uri="{9D8B030D-6E8A-4147-A177-3AD203B41FA5}">
                      <a16:colId xmlns:a16="http://schemas.microsoft.com/office/drawing/2014/main" val="20003"/>
                    </a:ext>
                  </a:extLst>
                </a:gridCol>
              </a:tblGrid>
              <a:tr h="533400">
                <a:tc>
                  <a:txBody>
                    <a:bodyPr/>
                    <a:lstStyle/>
                    <a:p>
                      <a:r>
                        <a:rPr lang="en-US" sz="2800" dirty="0"/>
                        <a:t>Instance</a:t>
                      </a:r>
                      <a:endParaRPr lang="en-US" sz="2800" dirty="0">
                        <a:solidFill>
                          <a:schemeClr val="bg1"/>
                        </a:solidFill>
                      </a:endParaRPr>
                    </a:p>
                  </a:txBody>
                  <a:tcPr anchor="ctr"/>
                </a:tc>
                <a:tc>
                  <a:txBody>
                    <a:bodyPr/>
                    <a:lstStyle/>
                    <a:p>
                      <a:r>
                        <a:rPr lang="en-US" sz="2800"/>
                        <a:t>Cores</a:t>
                      </a:r>
                      <a:endParaRPr lang="en-US" sz="2800">
                        <a:solidFill>
                          <a:schemeClr val="bg1"/>
                        </a:solidFill>
                      </a:endParaRPr>
                    </a:p>
                  </a:txBody>
                  <a:tcPr anchor="ctr"/>
                </a:tc>
                <a:tc>
                  <a:txBody>
                    <a:bodyPr/>
                    <a:lstStyle/>
                    <a:p>
                      <a:r>
                        <a:rPr lang="en-US" sz="2800"/>
                        <a:t>RAM</a:t>
                      </a:r>
                      <a:endParaRPr lang="en-US" sz="2800">
                        <a:solidFill>
                          <a:schemeClr val="bg1"/>
                        </a:solidFill>
                      </a:endParaRPr>
                    </a:p>
                  </a:txBody>
                  <a:tcPr anchor="ctr"/>
                </a:tc>
                <a:tc>
                  <a:txBody>
                    <a:bodyPr/>
                    <a:lstStyle/>
                    <a:p>
                      <a:r>
                        <a:rPr lang="en-US" sz="2800"/>
                        <a:t>Disk sizes</a:t>
                      </a:r>
                      <a:endParaRPr lang="en-US" sz="2800">
                        <a:solidFill>
                          <a:schemeClr val="bg1"/>
                        </a:solidFill>
                      </a:endParaRPr>
                    </a:p>
                  </a:txBody>
                  <a:tcPr anchor="ctr"/>
                </a:tc>
                <a:extLst>
                  <a:ext uri="{0D108BD9-81ED-4DB2-BD59-A6C34878D82A}">
                    <a16:rowId xmlns:a16="http://schemas.microsoft.com/office/drawing/2014/main" val="10000"/>
                  </a:ext>
                </a:extLst>
              </a:tr>
              <a:tr h="533400">
                <a:tc>
                  <a:txBody>
                    <a:bodyPr/>
                    <a:lstStyle/>
                    <a:p>
                      <a:r>
                        <a:rPr lang="en-US" sz="2800"/>
                        <a:t>A8 </a:t>
                      </a:r>
                    </a:p>
                  </a:txBody>
                  <a:tcPr anchor="ctr"/>
                </a:tc>
                <a:tc>
                  <a:txBody>
                    <a:bodyPr/>
                    <a:lstStyle/>
                    <a:p>
                      <a:r>
                        <a:rPr lang="en-US" sz="2800"/>
                        <a:t>8</a:t>
                      </a:r>
                    </a:p>
                  </a:txBody>
                  <a:tcPr anchor="ctr"/>
                </a:tc>
                <a:tc>
                  <a:txBody>
                    <a:bodyPr/>
                    <a:lstStyle/>
                    <a:p>
                      <a:r>
                        <a:rPr lang="en-US" sz="2800" dirty="0"/>
                        <a:t>56 GB</a:t>
                      </a:r>
                    </a:p>
                  </a:txBody>
                  <a:tcPr anchor="ctr"/>
                </a:tc>
                <a:tc>
                  <a:txBody>
                    <a:bodyPr/>
                    <a:lstStyle/>
                    <a:p>
                      <a:r>
                        <a:rPr lang="en-US" sz="2800" dirty="0"/>
                        <a:t>382 GB</a:t>
                      </a:r>
                    </a:p>
                  </a:txBody>
                  <a:tcPr anchor="ctr"/>
                </a:tc>
                <a:extLst>
                  <a:ext uri="{0D108BD9-81ED-4DB2-BD59-A6C34878D82A}">
                    <a16:rowId xmlns:a16="http://schemas.microsoft.com/office/drawing/2014/main" val="10001"/>
                  </a:ext>
                </a:extLst>
              </a:tr>
              <a:tr h="533400">
                <a:tc>
                  <a:txBody>
                    <a:bodyPr/>
                    <a:lstStyle/>
                    <a:p>
                      <a:r>
                        <a:rPr lang="en-US" sz="2800"/>
                        <a:t>A9 </a:t>
                      </a:r>
                    </a:p>
                  </a:txBody>
                  <a:tcPr anchor="ctr"/>
                </a:tc>
                <a:tc>
                  <a:txBody>
                    <a:bodyPr/>
                    <a:lstStyle/>
                    <a:p>
                      <a:r>
                        <a:rPr lang="en-US" sz="2800" dirty="0"/>
                        <a:t>16</a:t>
                      </a:r>
                    </a:p>
                  </a:txBody>
                  <a:tcPr anchor="ctr"/>
                </a:tc>
                <a:tc>
                  <a:txBody>
                    <a:bodyPr/>
                    <a:lstStyle/>
                    <a:p>
                      <a:r>
                        <a:rPr lang="en-US" sz="2800"/>
                        <a:t>112 GB</a:t>
                      </a:r>
                    </a:p>
                  </a:txBody>
                  <a:tcPr anchor="ctr"/>
                </a:tc>
                <a:tc>
                  <a:txBody>
                    <a:bodyPr/>
                    <a:lstStyle/>
                    <a:p>
                      <a:r>
                        <a:rPr lang="en-US" sz="2800" dirty="0"/>
                        <a:t>382 GB</a:t>
                      </a:r>
                    </a:p>
                  </a:txBody>
                  <a:tcPr anchor="ctr"/>
                </a:tc>
                <a:extLst>
                  <a:ext uri="{0D108BD9-81ED-4DB2-BD59-A6C34878D82A}">
                    <a16:rowId xmlns:a16="http://schemas.microsoft.com/office/drawing/2014/main" val="10002"/>
                  </a:ext>
                </a:extLst>
              </a:tr>
            </a:tbl>
          </a:graphicData>
        </a:graphic>
      </p:graphicFrame>
      <p:sp>
        <p:nvSpPr>
          <p:cNvPr id="8" name="Content Placeholder 4"/>
          <p:cNvSpPr txBox="1">
            <a:spLocks/>
          </p:cNvSpPr>
          <p:nvPr/>
        </p:nvSpPr>
        <p:spPr>
          <a:xfrm>
            <a:off x="274391" y="5248458"/>
            <a:ext cx="11614318" cy="1246127"/>
          </a:xfrm>
          <a:prstGeom prst="rect">
            <a:avLst/>
          </a:prstGeom>
        </p:spPr>
        <p:txBody>
          <a:bodyPr/>
          <a:lst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00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000"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000"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00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00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0" indent="0" eaLnBrk="0" fontAlgn="base" hangingPunct="0">
              <a:spcBef>
                <a:spcPct val="0"/>
              </a:spcBef>
              <a:spcAft>
                <a:spcPct val="0"/>
              </a:spcAft>
              <a:buNone/>
            </a:pPr>
            <a:r>
              <a:rPr lang="en-US" sz="2400" dirty="0"/>
              <a:t>Adds a 40Gbit/s </a:t>
            </a:r>
            <a:r>
              <a:rPr lang="en-US" sz="2400" dirty="0" err="1"/>
              <a:t>InfiniBand</a:t>
            </a:r>
            <a:r>
              <a:rPr lang="en-US" sz="2400" dirty="0"/>
              <a:t> network with remote direct memory access (RDMA) technology. Ideal for Message Passing Interface (MPI) applications, high-performance clusters, modeling and simulations, video encoding, and other compute or network intensive scenarios.</a:t>
            </a:r>
            <a:endParaRPr lang="en-US" altLang="en-US" sz="2400" dirty="0">
              <a:solidFill>
                <a:srgbClr val="FFFFFF"/>
              </a:solidFill>
            </a:endParaRPr>
          </a:p>
        </p:txBody>
      </p:sp>
    </p:spTree>
    <p:extLst>
      <p:ext uri="{BB962C8B-B14F-4D97-AF65-F5344CB8AC3E}">
        <p14:creationId xmlns:p14="http://schemas.microsoft.com/office/powerpoint/2010/main" val="306422917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a:xfrm>
            <a:off x="305118" y="589280"/>
            <a:ext cx="10688002" cy="531528"/>
          </a:xfrm>
        </p:spPr>
        <p:txBody>
          <a:bodyPr/>
          <a:lstStyle/>
          <a:p>
            <a:pPr lvl="0"/>
            <a:r>
              <a:rPr lang="en-US" sz="5200" spc="-100" dirty="0">
                <a:ln w="3175">
                  <a:noFill/>
                </a:ln>
                <a:solidFill>
                  <a:schemeClr val="tx1"/>
                </a:solidFill>
                <a:cs typeface="Segoe UI" pitchFamily="34" charset="0"/>
              </a:rPr>
              <a:t>Optimized Compute (D Tier)- 60% faster CPUs, more memory, and local </a:t>
            </a:r>
            <a:r>
              <a:rPr lang="en-US" sz="5200" dirty="0">
                <a:solidFill>
                  <a:schemeClr val="tx1"/>
                </a:solidFill>
              </a:rPr>
              <a:t>SSD</a:t>
            </a:r>
            <a:endParaRPr lang="en-US" altLang="en-US" sz="5200" dirty="0">
              <a:solidFill>
                <a:schemeClr val="tx1"/>
              </a:solidFill>
            </a:endParaRPr>
          </a:p>
          <a:p>
            <a:endParaRPr lang="en-US" sz="5200" dirty="0">
              <a:solidFill>
                <a:schemeClr val="tx1"/>
              </a:solidFill>
            </a:endParaRPr>
          </a:p>
        </p:txBody>
      </p:sp>
      <p:pic>
        <p:nvPicPr>
          <p:cNvPr id="3" name="Picture 2"/>
          <p:cNvPicPr>
            <a:picLocks noChangeAspect="1"/>
          </p:cNvPicPr>
          <p:nvPr/>
        </p:nvPicPr>
        <p:blipFill>
          <a:blip r:embed="rId2"/>
          <a:stretch>
            <a:fillRect/>
          </a:stretch>
        </p:blipFill>
        <p:spPr>
          <a:xfrm>
            <a:off x="133746" y="2086008"/>
            <a:ext cx="11966814" cy="4771992"/>
          </a:xfrm>
          <a:prstGeom prst="rect">
            <a:avLst/>
          </a:prstGeom>
        </p:spPr>
      </p:pic>
    </p:spTree>
    <p:extLst>
      <p:ext uri="{BB962C8B-B14F-4D97-AF65-F5344CB8AC3E}">
        <p14:creationId xmlns:p14="http://schemas.microsoft.com/office/powerpoint/2010/main" val="280249664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a:xfrm>
            <a:off x="299116" y="499110"/>
            <a:ext cx="9212096" cy="466090"/>
          </a:xfrm>
        </p:spPr>
        <p:txBody>
          <a:bodyPr/>
          <a:lstStyle/>
          <a:p>
            <a:r>
              <a:rPr lang="en-US" sz="4800" spc="-100" dirty="0">
                <a:ln w="3175">
                  <a:noFill/>
                </a:ln>
                <a:solidFill>
                  <a:schemeClr val="tx1"/>
                </a:solidFill>
                <a:cs typeface="Segoe UI" pitchFamily="34" charset="0"/>
              </a:rPr>
              <a:t>Dv2 Series- 35% faster than D series, 2.4 GHz Intel Xeon® E5-2673 v3 (Haswell) processor</a:t>
            </a:r>
          </a:p>
        </p:txBody>
      </p:sp>
      <p:pic>
        <p:nvPicPr>
          <p:cNvPr id="4" name="Picture 3"/>
          <p:cNvPicPr>
            <a:picLocks noChangeAspect="1"/>
          </p:cNvPicPr>
          <p:nvPr/>
        </p:nvPicPr>
        <p:blipFill>
          <a:blip r:embed="rId3"/>
          <a:stretch>
            <a:fillRect/>
          </a:stretch>
        </p:blipFill>
        <p:spPr>
          <a:xfrm>
            <a:off x="0" y="1827133"/>
            <a:ext cx="12106085" cy="5030867"/>
          </a:xfrm>
          <a:prstGeom prst="rect">
            <a:avLst/>
          </a:prstGeom>
        </p:spPr>
      </p:pic>
    </p:spTree>
    <p:extLst>
      <p:ext uri="{BB962C8B-B14F-4D97-AF65-F5344CB8AC3E}">
        <p14:creationId xmlns:p14="http://schemas.microsoft.com/office/powerpoint/2010/main" val="87695811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Phani\AppData\Local\Temp\SNAGHTML8a0bad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098" y="2190804"/>
            <a:ext cx="11470830" cy="465268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345440" y="282416"/>
            <a:ext cx="10210800" cy="2308324"/>
          </a:xfrm>
          <a:prstGeom prst="rect">
            <a:avLst/>
          </a:prstGeom>
        </p:spPr>
        <p:txBody>
          <a:bodyPr/>
          <a:lstStyle/>
          <a:p>
            <a:pPr defTabSz="914180">
              <a:lnSpc>
                <a:spcPct val="90000"/>
              </a:lnSpc>
              <a:spcBef>
                <a:spcPct val="20000"/>
              </a:spcBef>
              <a:buClr>
                <a:schemeClr val="bg1"/>
              </a:buClr>
              <a:buSzPct val="90000"/>
            </a:pPr>
            <a:r>
              <a:rPr lang="en-US" sz="4800" spc="-100" dirty="0">
                <a:ln w="3175">
                  <a:noFill/>
                </a:ln>
                <a:latin typeface="+mj-lt"/>
                <a:cs typeface="Segoe UI" pitchFamily="34" charset="0"/>
              </a:rPr>
              <a:t>DS-series VMs can use Premium Storage- high-performance, low-latency storage.</a:t>
            </a:r>
          </a:p>
        </p:txBody>
      </p:sp>
    </p:spTree>
    <p:extLst>
      <p:ext uri="{BB962C8B-B14F-4D97-AF65-F5344CB8AC3E}">
        <p14:creationId xmlns:p14="http://schemas.microsoft.com/office/powerpoint/2010/main" val="405947195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4294967295"/>
          </p:nvPr>
        </p:nvSpPr>
        <p:spPr>
          <a:xfrm>
            <a:off x="416559" y="377824"/>
            <a:ext cx="9968411" cy="1004661"/>
          </a:xfrm>
          <a:prstGeom prst="rect">
            <a:avLst/>
          </a:prstGeom>
        </p:spPr>
        <p:txBody>
          <a:bodyPr/>
          <a:lstStyle/>
          <a:p>
            <a:pPr marL="0" indent="0">
              <a:buNone/>
            </a:pPr>
            <a:r>
              <a:rPr lang="en-US" sz="4800" spc="-100" dirty="0">
                <a:ln w="3175">
                  <a:noFill/>
                </a:ln>
                <a:solidFill>
                  <a:schemeClr val="tx1"/>
                </a:solidFill>
                <a:cs typeface="Segoe UI" pitchFamily="34" charset="0"/>
              </a:rPr>
              <a:t>G-series VMs offer the most memory and run on hosts that have Intel Xeon E5 V3 family processors.</a:t>
            </a:r>
          </a:p>
        </p:txBody>
      </p:sp>
      <p:pic>
        <p:nvPicPr>
          <p:cNvPr id="8" name="Picture 7"/>
          <p:cNvPicPr>
            <a:picLocks noChangeAspect="1"/>
          </p:cNvPicPr>
          <p:nvPr/>
        </p:nvPicPr>
        <p:blipFill>
          <a:blip r:embed="rId2"/>
          <a:stretch>
            <a:fillRect/>
          </a:stretch>
        </p:blipFill>
        <p:spPr>
          <a:xfrm>
            <a:off x="94131" y="2710845"/>
            <a:ext cx="12130527" cy="3543361"/>
          </a:xfrm>
          <a:prstGeom prst="rect">
            <a:avLst/>
          </a:prstGeom>
        </p:spPr>
      </p:pic>
    </p:spTree>
    <p:extLst>
      <p:ext uri="{BB962C8B-B14F-4D97-AF65-F5344CB8AC3E}">
        <p14:creationId xmlns:p14="http://schemas.microsoft.com/office/powerpoint/2010/main" val="16317999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4294967295"/>
          </p:nvPr>
        </p:nvSpPr>
        <p:spPr>
          <a:xfrm>
            <a:off x="416560" y="377825"/>
            <a:ext cx="9459278" cy="641350"/>
          </a:xfrm>
          <a:prstGeom prst="rect">
            <a:avLst/>
          </a:prstGeom>
        </p:spPr>
        <p:txBody>
          <a:bodyPr/>
          <a:lstStyle/>
          <a:p>
            <a:r>
              <a:rPr lang="en-US" sz="4800" spc="-100" dirty="0">
                <a:ln w="3175">
                  <a:noFill/>
                </a:ln>
                <a:solidFill>
                  <a:schemeClr val="tx1"/>
                </a:solidFill>
                <a:cs typeface="Segoe UI" pitchFamily="34" charset="0"/>
              </a:rPr>
              <a:t>GS-series VMs , Godzilla ++ (Premium Storage- high-performance, low-latency storage for I/O intensive workloads.)</a:t>
            </a:r>
          </a:p>
        </p:txBody>
      </p:sp>
      <p:pic>
        <p:nvPicPr>
          <p:cNvPr id="2" name="Picture 1"/>
          <p:cNvPicPr>
            <a:picLocks noChangeAspect="1"/>
          </p:cNvPicPr>
          <p:nvPr/>
        </p:nvPicPr>
        <p:blipFill>
          <a:blip r:embed="rId2"/>
          <a:stretch>
            <a:fillRect/>
          </a:stretch>
        </p:blipFill>
        <p:spPr>
          <a:xfrm>
            <a:off x="554445" y="2410468"/>
            <a:ext cx="10515600" cy="4382223"/>
          </a:xfrm>
          <a:prstGeom prst="rect">
            <a:avLst/>
          </a:prstGeom>
        </p:spPr>
      </p:pic>
    </p:spTree>
    <p:extLst>
      <p:ext uri="{BB962C8B-B14F-4D97-AF65-F5344CB8AC3E}">
        <p14:creationId xmlns:p14="http://schemas.microsoft.com/office/powerpoint/2010/main" val="388698260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Picture 6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11347" y="378264"/>
            <a:ext cx="10562011" cy="6188223"/>
          </a:xfrm>
          <a:prstGeom prst="rect">
            <a:avLst/>
          </a:prstGeom>
        </p:spPr>
      </p:pic>
      <p:sp>
        <p:nvSpPr>
          <p:cNvPr id="71" name="TextBox 70"/>
          <p:cNvSpPr txBox="1"/>
          <p:nvPr/>
        </p:nvSpPr>
        <p:spPr>
          <a:xfrm>
            <a:off x="207453" y="3503702"/>
            <a:ext cx="3056739" cy="1647426"/>
          </a:xfrm>
          <a:prstGeom prst="rect">
            <a:avLst/>
          </a:prstGeom>
          <a:noFill/>
        </p:spPr>
        <p:txBody>
          <a:bodyPr wrap="none" lIns="277892" tIns="277892" rIns="277892" bIns="277892" rtlCol="0">
            <a:spAutoFit/>
          </a:bodyPr>
          <a:lstStyle/>
          <a:p>
            <a:pPr defTabSz="914367">
              <a:lnSpc>
                <a:spcPct val="90000"/>
              </a:lnSpc>
              <a:spcAft>
                <a:spcPts val="588"/>
              </a:spcAft>
              <a:defRPr/>
            </a:pPr>
            <a:r>
              <a:rPr lang="en-US" sz="3921" dirty="0">
                <a:gradFill>
                  <a:gsLst>
                    <a:gs pos="2917">
                      <a:srgbClr val="ECECEC"/>
                    </a:gs>
                    <a:gs pos="30000">
                      <a:srgbClr val="ECECEC"/>
                    </a:gs>
                  </a:gsLst>
                  <a:lin ang="5400000" scaled="0"/>
                </a:gradFill>
                <a:latin typeface="Segoe UI Light"/>
                <a:ea typeface="MS PGothic" panose="020B0600070205080204" pitchFamily="34" charset="-128"/>
              </a:rPr>
              <a:t>Hyper-scale</a:t>
            </a:r>
            <a:br>
              <a:rPr lang="en-US" sz="3921" dirty="0">
                <a:gradFill>
                  <a:gsLst>
                    <a:gs pos="2917">
                      <a:srgbClr val="ECECEC"/>
                    </a:gs>
                    <a:gs pos="30000">
                      <a:srgbClr val="ECECEC"/>
                    </a:gs>
                  </a:gsLst>
                  <a:lin ang="5400000" scaled="0"/>
                </a:gradFill>
                <a:latin typeface="Segoe UI Light"/>
                <a:ea typeface="MS PGothic" panose="020B0600070205080204" pitchFamily="34" charset="-128"/>
              </a:rPr>
            </a:br>
            <a:r>
              <a:rPr lang="en-US" sz="3921" dirty="0">
                <a:gradFill>
                  <a:gsLst>
                    <a:gs pos="2917">
                      <a:srgbClr val="ECECEC"/>
                    </a:gs>
                    <a:gs pos="30000">
                      <a:srgbClr val="ECECEC"/>
                    </a:gs>
                  </a:gsLst>
                  <a:lin ang="5400000" scaled="0"/>
                </a:gradFill>
                <a:latin typeface="Segoe UI Light"/>
                <a:ea typeface="MS PGothic" panose="020B0600070205080204" pitchFamily="34" charset="-128"/>
              </a:rPr>
              <a:t>footprint</a:t>
            </a:r>
          </a:p>
        </p:txBody>
      </p:sp>
      <p:grpSp>
        <p:nvGrpSpPr>
          <p:cNvPr id="72" name="Group 71"/>
          <p:cNvGrpSpPr/>
          <p:nvPr/>
        </p:nvGrpSpPr>
        <p:grpSpPr>
          <a:xfrm>
            <a:off x="498820" y="4916621"/>
            <a:ext cx="1872968" cy="479745"/>
            <a:chOff x="508821" y="5014712"/>
            <a:chExt cx="1910525" cy="489365"/>
          </a:xfrm>
        </p:grpSpPr>
        <p:sp>
          <p:nvSpPr>
            <p:cNvPr id="73" name="Oval 72"/>
            <p:cNvSpPr/>
            <p:nvPr/>
          </p:nvSpPr>
          <p:spPr bwMode="auto">
            <a:xfrm>
              <a:off x="508821" y="5119266"/>
              <a:ext cx="250277" cy="250277"/>
            </a:xfrm>
            <a:prstGeom prst="ellips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4" name="TextBox 73"/>
            <p:cNvSpPr txBox="1"/>
            <p:nvPr/>
          </p:nvSpPr>
          <p:spPr>
            <a:xfrm>
              <a:off x="683678" y="5014712"/>
              <a:ext cx="1735668" cy="489365"/>
            </a:xfrm>
            <a:prstGeom prst="rect">
              <a:avLst/>
            </a:prstGeom>
            <a:noFill/>
          </p:spPr>
          <p:txBody>
            <a:bodyPr wrap="none" lIns="179285" tIns="143428" rIns="179285" bIns="143428" rtlCol="0">
              <a:spAutoFit/>
            </a:bodyPr>
            <a:lstStyle/>
            <a:p>
              <a:pPr defTabSz="914367">
                <a:lnSpc>
                  <a:spcPct val="90000"/>
                </a:lnSpc>
                <a:spcAft>
                  <a:spcPts val="588"/>
                </a:spcAft>
                <a:defRPr/>
              </a:pPr>
              <a:r>
                <a:rPr lang="en-US" sz="1372" cap="all" dirty="0">
                  <a:solidFill>
                    <a:srgbClr val="FFFFFF">
                      <a:lumMod val="85000"/>
                    </a:srgbClr>
                  </a:solidFill>
                  <a:latin typeface="Segoe UI Semibold" panose="020B0702040204020203" pitchFamily="34" charset="0"/>
                  <a:cs typeface="Segoe UI Semibold" panose="020B0702040204020203" pitchFamily="34" charset="0"/>
                </a:rPr>
                <a:t>Azure regions</a:t>
              </a:r>
            </a:p>
          </p:txBody>
        </p:sp>
      </p:grpSp>
      <p:grpSp>
        <p:nvGrpSpPr>
          <p:cNvPr id="39" name="Group 38"/>
          <p:cNvGrpSpPr/>
          <p:nvPr/>
        </p:nvGrpSpPr>
        <p:grpSpPr>
          <a:xfrm>
            <a:off x="157009" y="2039180"/>
            <a:ext cx="3359726" cy="2750603"/>
            <a:chOff x="-2087057" y="3086116"/>
            <a:chExt cx="4108356" cy="2805758"/>
          </a:xfrm>
        </p:grpSpPr>
        <p:sp>
          <p:nvSpPr>
            <p:cNvPr id="40" name="TextBox 39"/>
            <p:cNvSpPr txBox="1"/>
            <p:nvPr/>
          </p:nvSpPr>
          <p:spPr>
            <a:xfrm>
              <a:off x="-2087057" y="3086116"/>
              <a:ext cx="2507995" cy="2165208"/>
            </a:xfrm>
            <a:prstGeom prst="rect">
              <a:avLst/>
            </a:prstGeom>
            <a:noFill/>
          </p:spPr>
          <p:txBody>
            <a:bodyPr wrap="none" lIns="277892" tIns="277892" rIns="277892" bIns="277892"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defTabSz="914367">
                <a:spcAft>
                  <a:spcPts val="588"/>
                </a:spcAft>
                <a:defRPr/>
              </a:pPr>
              <a:r>
                <a:rPr lang="en-US" sz="11273" dirty="0">
                  <a:gradFill>
                    <a:gsLst>
                      <a:gs pos="0">
                        <a:srgbClr val="FFFFFF"/>
                      </a:gs>
                      <a:gs pos="100000">
                        <a:srgbClr val="FFFFFF"/>
                      </a:gs>
                    </a:gsLst>
                    <a:lin ang="5400000" scaled="0"/>
                  </a:gradFill>
                  <a:latin typeface="Segoe UI Light"/>
                  <a:ea typeface="MS PGothic" panose="020B0600070205080204" pitchFamily="34" charset="-128"/>
                </a:rPr>
                <a:t>28</a:t>
              </a:r>
            </a:p>
          </p:txBody>
        </p:sp>
        <p:sp>
          <p:nvSpPr>
            <p:cNvPr id="43" name="TextBox 42"/>
            <p:cNvSpPr txBox="1"/>
            <p:nvPr/>
          </p:nvSpPr>
          <p:spPr>
            <a:xfrm>
              <a:off x="-2006254" y="4543813"/>
              <a:ext cx="4027553" cy="1348061"/>
            </a:xfrm>
            <a:prstGeom prst="rect">
              <a:avLst/>
            </a:prstGeom>
            <a:noFill/>
          </p:spPr>
          <p:txBody>
            <a:bodyPr wrap="square" lIns="277892" tIns="277892" rIns="277892" bIns="277892"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defTabSz="914367">
                <a:spcAft>
                  <a:spcPts val="588"/>
                </a:spcAft>
                <a:defRPr/>
              </a:pPr>
              <a:r>
                <a:rPr lang="en-US" sz="2745" dirty="0">
                  <a:gradFill>
                    <a:gsLst>
                      <a:gs pos="0">
                        <a:srgbClr val="FFFFFF"/>
                      </a:gs>
                      <a:gs pos="100000">
                        <a:srgbClr val="FFFFFF"/>
                      </a:gs>
                    </a:gsLst>
                    <a:lin ang="5400000" scaled="0"/>
                  </a:gradFill>
                  <a:latin typeface="Segoe UI Semilight" panose="020B0402040204020203" pitchFamily="34" charset="0"/>
                  <a:ea typeface="MS PGothic" panose="020B0600070205080204" pitchFamily="34" charset="-128"/>
                  <a:cs typeface="Segoe UI Semilight" panose="020B0402040204020203" pitchFamily="34" charset="0"/>
                </a:rPr>
                <a:t>Azure regions around the world</a:t>
              </a:r>
            </a:p>
          </p:txBody>
        </p:sp>
      </p:grpSp>
      <p:cxnSp>
        <p:nvCxnSpPr>
          <p:cNvPr id="44" name="Straight Connector 43"/>
          <p:cNvCxnSpPr/>
          <p:nvPr/>
        </p:nvCxnSpPr>
        <p:spPr>
          <a:xfrm>
            <a:off x="512338" y="4647929"/>
            <a:ext cx="2857354" cy="0"/>
          </a:xfrm>
          <a:prstGeom prst="line">
            <a:avLst/>
          </a:prstGeom>
          <a:ln>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512338" y="5531281"/>
            <a:ext cx="2857354" cy="0"/>
          </a:xfrm>
          <a:prstGeom prst="line">
            <a:avLst/>
          </a:prstGeom>
          <a:ln>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83982" y="4567747"/>
            <a:ext cx="3293647" cy="1294405"/>
          </a:xfrm>
          <a:prstGeom prst="rect">
            <a:avLst/>
          </a:prstGeom>
          <a:noFill/>
          <a:ln>
            <a:noFill/>
          </a:ln>
        </p:spPr>
        <p:txBody>
          <a:bodyPr wrap="square" lIns="277892" tIns="277892" rIns="277892" bIns="277892"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defTabSz="914367">
              <a:spcAft>
                <a:spcPts val="588"/>
              </a:spcAft>
              <a:defRPr/>
            </a:pPr>
            <a:r>
              <a:rPr lang="en-US" sz="1765" dirty="0">
                <a:gradFill>
                  <a:gsLst>
                    <a:gs pos="0">
                      <a:srgbClr val="FFFFFF"/>
                    </a:gs>
                    <a:gs pos="100000">
                      <a:srgbClr val="FFFFFF"/>
                    </a:gs>
                  </a:gsLst>
                  <a:lin ang="5400000" scaled="0"/>
                </a:gradFill>
                <a:latin typeface="Segoe UI Semibold" panose="020B0702040204020203" pitchFamily="34" charset="0"/>
                <a:ea typeface="MS PGothic" panose="020B0600070205080204" pitchFamily="34" charset="-128"/>
                <a:cs typeface="Segoe UI Semibold" panose="020B0702040204020203" pitchFamily="34" charset="0"/>
              </a:rPr>
              <a:t>More than AWS and Google Cloud combined</a:t>
            </a:r>
            <a:br>
              <a:rPr lang="en-US" sz="1765" dirty="0">
                <a:gradFill>
                  <a:gsLst>
                    <a:gs pos="0">
                      <a:srgbClr val="FFFFFF"/>
                    </a:gs>
                    <a:gs pos="100000">
                      <a:srgbClr val="FFFFFF"/>
                    </a:gs>
                  </a:gsLst>
                  <a:lin ang="5400000" scaled="0"/>
                </a:gradFill>
                <a:latin typeface="Segoe UI Semibold" panose="020B0702040204020203" pitchFamily="34" charset="0"/>
                <a:ea typeface="MS PGothic" panose="020B0600070205080204" pitchFamily="34" charset="-128"/>
                <a:cs typeface="Segoe UI Semibold" panose="020B0702040204020203" pitchFamily="34" charset="0"/>
              </a:rPr>
            </a:br>
            <a:endParaRPr lang="en-US" sz="1765" dirty="0">
              <a:gradFill>
                <a:gsLst>
                  <a:gs pos="0">
                    <a:srgbClr val="FFFFFF"/>
                  </a:gs>
                  <a:gs pos="100000">
                    <a:srgbClr val="FFFFFF"/>
                  </a:gs>
                </a:gsLst>
                <a:lin ang="5400000" scaled="0"/>
              </a:gradFill>
              <a:latin typeface="Segoe UI Semibold" panose="020B0702040204020203" pitchFamily="34" charset="0"/>
              <a:ea typeface="MS PGothic" panose="020B0600070205080204" pitchFamily="34" charset="-128"/>
              <a:cs typeface="Segoe UI Semibold" panose="020B0702040204020203" pitchFamily="34" charset="0"/>
            </a:endParaRPr>
          </a:p>
        </p:txBody>
      </p:sp>
      <p:sp>
        <p:nvSpPr>
          <p:cNvPr id="3" name="Isosceles Triangle 2"/>
          <p:cNvSpPr/>
          <p:nvPr/>
        </p:nvSpPr>
        <p:spPr bwMode="auto">
          <a:xfrm>
            <a:off x="8128871" y="4243149"/>
            <a:ext cx="406232" cy="259884"/>
          </a:xfrm>
          <a:prstGeom prst="triangle">
            <a:avLst/>
          </a:prstGeom>
          <a:solidFill>
            <a:schemeClr val="bg2"/>
          </a:solidFill>
        </p:spPr>
        <p:txBody>
          <a:bodyPr wrap="none" lIns="277892" tIns="277892" rIns="277892" bIns="277892" rtlCol="0" anchor="ctr" anchorCtr="0">
            <a:noAutofit/>
          </a:bodyPr>
          <a:lstStyle/>
          <a:p>
            <a:pPr defTabSz="914367">
              <a:lnSpc>
                <a:spcPct val="90000"/>
              </a:lnSpc>
              <a:spcAft>
                <a:spcPts val="588"/>
              </a:spcAft>
            </a:pPr>
            <a:endParaRPr lang="en-US" sz="4313" dirty="0" err="1">
              <a:gradFill>
                <a:gsLst>
                  <a:gs pos="2917">
                    <a:srgbClr val="ECECEC"/>
                  </a:gs>
                  <a:gs pos="30000">
                    <a:srgbClr val="ECECEC"/>
                  </a:gs>
                </a:gsLst>
                <a:lin ang="5400000" scaled="0"/>
              </a:gradFill>
              <a:latin typeface="Segoe UI Light"/>
              <a:ea typeface="MS PGothic" panose="020B0600070205080204" pitchFamily="34" charset="-128"/>
            </a:endParaRPr>
          </a:p>
        </p:txBody>
      </p:sp>
      <p:sp>
        <p:nvSpPr>
          <p:cNvPr id="64" name="Oval 63"/>
          <p:cNvSpPr/>
          <p:nvPr/>
        </p:nvSpPr>
        <p:spPr bwMode="auto">
          <a:xfrm>
            <a:off x="9217690" y="4181893"/>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5" name="Oval 64"/>
          <p:cNvSpPr/>
          <p:nvPr/>
        </p:nvSpPr>
        <p:spPr bwMode="auto">
          <a:xfrm>
            <a:off x="9507163" y="2797729"/>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6" name="Oval 65"/>
          <p:cNvSpPr/>
          <p:nvPr/>
        </p:nvSpPr>
        <p:spPr bwMode="auto">
          <a:xfrm>
            <a:off x="9577530" y="2262543"/>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7" name="Oval 66"/>
          <p:cNvSpPr/>
          <p:nvPr/>
        </p:nvSpPr>
        <p:spPr bwMode="auto">
          <a:xfrm>
            <a:off x="8446449" y="3143834"/>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8" name="Oval 67"/>
          <p:cNvSpPr/>
          <p:nvPr/>
        </p:nvSpPr>
        <p:spPr bwMode="auto">
          <a:xfrm>
            <a:off x="8749230" y="3303611"/>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9" name="Oval 68"/>
          <p:cNvSpPr/>
          <p:nvPr/>
        </p:nvSpPr>
        <p:spPr bwMode="auto">
          <a:xfrm>
            <a:off x="6245404" y="2065310"/>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5" name="Oval 74"/>
          <p:cNvSpPr/>
          <p:nvPr/>
        </p:nvSpPr>
        <p:spPr bwMode="auto">
          <a:xfrm>
            <a:off x="5938667" y="2040305"/>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6" name="Oval 75"/>
          <p:cNvSpPr/>
          <p:nvPr/>
        </p:nvSpPr>
        <p:spPr bwMode="auto">
          <a:xfrm>
            <a:off x="4900767" y="4599971"/>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7" name="Oval 76"/>
          <p:cNvSpPr/>
          <p:nvPr/>
        </p:nvSpPr>
        <p:spPr bwMode="auto">
          <a:xfrm>
            <a:off x="3463038" y="2527315"/>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8" name="Oval 77"/>
          <p:cNvSpPr/>
          <p:nvPr/>
        </p:nvSpPr>
        <p:spPr bwMode="auto">
          <a:xfrm>
            <a:off x="3236474" y="2557951"/>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9" name="Oval 78"/>
          <p:cNvSpPr/>
          <p:nvPr/>
        </p:nvSpPr>
        <p:spPr bwMode="auto">
          <a:xfrm>
            <a:off x="3329071" y="2219920"/>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0" name="Oval 79"/>
          <p:cNvSpPr/>
          <p:nvPr/>
        </p:nvSpPr>
        <p:spPr bwMode="auto">
          <a:xfrm>
            <a:off x="2999024" y="2141829"/>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1" name="Oval 80"/>
          <p:cNvSpPr/>
          <p:nvPr/>
        </p:nvSpPr>
        <p:spPr bwMode="auto">
          <a:xfrm>
            <a:off x="3789520" y="2191691"/>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2" name="Oval 81"/>
          <p:cNvSpPr/>
          <p:nvPr/>
        </p:nvSpPr>
        <p:spPr bwMode="auto">
          <a:xfrm>
            <a:off x="2995256" y="2837656"/>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3" name="Oval 82"/>
          <p:cNvSpPr/>
          <p:nvPr/>
        </p:nvSpPr>
        <p:spPr bwMode="auto">
          <a:xfrm>
            <a:off x="2404303" y="2547374"/>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4" name="Oval 83"/>
          <p:cNvSpPr/>
          <p:nvPr/>
        </p:nvSpPr>
        <p:spPr bwMode="auto">
          <a:xfrm>
            <a:off x="10394024" y="2343077"/>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5" name="Oval 84"/>
          <p:cNvSpPr/>
          <p:nvPr/>
        </p:nvSpPr>
        <p:spPr bwMode="auto">
          <a:xfrm>
            <a:off x="10141400" y="2724432"/>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6" name="Oval 85"/>
          <p:cNvSpPr/>
          <p:nvPr/>
        </p:nvSpPr>
        <p:spPr bwMode="auto">
          <a:xfrm>
            <a:off x="10583549" y="5163178"/>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7" name="Oval 86"/>
          <p:cNvSpPr/>
          <p:nvPr/>
        </p:nvSpPr>
        <p:spPr bwMode="auto">
          <a:xfrm>
            <a:off x="10322162" y="5446373"/>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8" name="Oval 87"/>
          <p:cNvSpPr/>
          <p:nvPr/>
        </p:nvSpPr>
        <p:spPr bwMode="auto">
          <a:xfrm>
            <a:off x="9355773" y="3120475"/>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9" name="Oval 88"/>
          <p:cNvSpPr/>
          <p:nvPr/>
        </p:nvSpPr>
        <p:spPr bwMode="auto">
          <a:xfrm>
            <a:off x="2971755" y="2451427"/>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0" name="Oval 89"/>
          <p:cNvSpPr/>
          <p:nvPr/>
        </p:nvSpPr>
        <p:spPr bwMode="auto">
          <a:xfrm>
            <a:off x="8535103" y="3641894"/>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4" name="Oval 93"/>
          <p:cNvSpPr/>
          <p:nvPr/>
        </p:nvSpPr>
        <p:spPr bwMode="auto">
          <a:xfrm>
            <a:off x="3553592" y="2661733"/>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5" name="Oval 94"/>
          <p:cNvSpPr/>
          <p:nvPr/>
        </p:nvSpPr>
        <p:spPr bwMode="auto">
          <a:xfrm>
            <a:off x="3651363" y="2482117"/>
            <a:ext cx="302781" cy="302774"/>
          </a:xfrm>
          <a:prstGeom prst="ellipse">
            <a:avLst/>
          </a:prstGeom>
          <a:solidFill>
            <a:srgbClr val="00B0F0"/>
          </a:solidFill>
          <a:ln w="187325">
            <a:solidFill>
              <a:srgbClr val="00B0F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0" name="TextBox 59"/>
          <p:cNvSpPr txBox="1"/>
          <p:nvPr/>
        </p:nvSpPr>
        <p:spPr>
          <a:xfrm>
            <a:off x="1" y="4488336"/>
            <a:ext cx="12192000" cy="2376632"/>
          </a:xfrm>
          <a:prstGeom prst="rect">
            <a:avLst/>
          </a:prstGeom>
          <a:solidFill>
            <a:schemeClr val="bg2"/>
          </a:solidFill>
        </p:spPr>
        <p:txBody>
          <a:bodyPr wrap="none" lIns="277892" tIns="277892" rIns="277892" bIns="277892" rtlCol="0" anchor="ctr" anchorCtr="0">
            <a:noAutofit/>
          </a:bodyPr>
          <a:lstStyle/>
          <a:p>
            <a:pPr defTabSz="914367">
              <a:lnSpc>
                <a:spcPct val="90000"/>
              </a:lnSpc>
              <a:spcAft>
                <a:spcPts val="588"/>
              </a:spcAft>
              <a:defRPr/>
            </a:pPr>
            <a:r>
              <a:rPr lang="en-US" sz="2353" dirty="0">
                <a:latin typeface="Segoe UI Light"/>
              </a:rPr>
              <a:t>Latest launch was in October 2015-</a:t>
            </a:r>
            <a:br>
              <a:rPr lang="en-US" sz="2353" dirty="0">
                <a:latin typeface="Segoe UI Light"/>
              </a:rPr>
            </a:br>
            <a:r>
              <a:rPr lang="en-US" sz="3529" dirty="0">
                <a:latin typeface="Segoe UI Light"/>
              </a:rPr>
              <a:t>India – Central, India – South, India – West</a:t>
            </a:r>
          </a:p>
          <a:p>
            <a:pPr defTabSz="914367">
              <a:lnSpc>
                <a:spcPct val="90000"/>
              </a:lnSpc>
              <a:spcAft>
                <a:spcPts val="588"/>
              </a:spcAft>
              <a:defRPr/>
            </a:pPr>
            <a:r>
              <a:rPr lang="en-US" sz="2353" dirty="0">
                <a:latin typeface="Segoe UI Semibold" panose="020B0702040204020203" pitchFamily="34" charset="0"/>
                <a:cs typeface="Segoe UI Semibold" panose="020B0702040204020203" pitchFamily="34" charset="0"/>
              </a:rPr>
              <a:t>GENERALLY AVAILABLE</a:t>
            </a:r>
          </a:p>
          <a:p>
            <a:pPr defTabSz="914367">
              <a:lnSpc>
                <a:spcPct val="90000"/>
              </a:lnSpc>
              <a:spcAft>
                <a:spcPts val="588"/>
              </a:spcAft>
              <a:defRPr/>
            </a:pPr>
            <a:r>
              <a:rPr lang="en-US" sz="1961" b="1">
                <a:latin typeface="Segoe UI Light" panose="020B0502040204020203" pitchFamily="34" charset="0"/>
                <a:cs typeface="Segoe UI Light" panose="020B0502040204020203" pitchFamily="34" charset="0"/>
              </a:rPr>
              <a:t>6 new regions </a:t>
            </a:r>
            <a:r>
              <a:rPr lang="en-US" sz="1961" b="1" dirty="0">
                <a:latin typeface="Segoe UI Light" panose="020B0502040204020203" pitchFamily="34" charset="0"/>
                <a:cs typeface="Segoe UI Light" panose="020B0502040204020203" pitchFamily="34" charset="0"/>
              </a:rPr>
              <a:t>announced: Canada Central, Canada East, Germany Central, </a:t>
            </a:r>
          </a:p>
          <a:p>
            <a:pPr defTabSz="914367">
              <a:lnSpc>
                <a:spcPct val="90000"/>
              </a:lnSpc>
              <a:spcAft>
                <a:spcPts val="588"/>
              </a:spcAft>
              <a:defRPr/>
            </a:pPr>
            <a:r>
              <a:rPr lang="en-US" sz="1961" b="1" dirty="0">
                <a:latin typeface="Segoe UI Light" panose="020B0502040204020203" pitchFamily="34" charset="0"/>
                <a:cs typeface="Segoe UI Light" panose="020B0502040204020203" pitchFamily="34" charset="0"/>
              </a:rPr>
              <a:t>Germany North East, United Kingdom (2 – regions TBD)</a:t>
            </a:r>
          </a:p>
        </p:txBody>
      </p:sp>
    </p:spTree>
    <p:extLst>
      <p:ext uri="{BB962C8B-B14F-4D97-AF65-F5344CB8AC3E}">
        <p14:creationId xmlns:p14="http://schemas.microsoft.com/office/powerpoint/2010/main" val="28605725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500"/>
                                        <p:tgtEl>
                                          <p:spTgt spid="64"/>
                                        </p:tgtEl>
                                      </p:cBhvr>
                                    </p:animEffect>
                                  </p:childTnLst>
                                </p:cTn>
                              </p:par>
                              <p:par>
                                <p:cTn id="8" presetID="10" presetClass="entr" presetSubtype="0" fill="hold" grpId="0" nodeType="withEffect">
                                  <p:stCondLst>
                                    <p:cond delay="20"/>
                                  </p:stCondLst>
                                  <p:childTnLst>
                                    <p:set>
                                      <p:cBhvr>
                                        <p:cTn id="9" dur="1" fill="hold">
                                          <p:stCondLst>
                                            <p:cond delay="0"/>
                                          </p:stCondLst>
                                        </p:cTn>
                                        <p:tgtEl>
                                          <p:spTgt spid="65"/>
                                        </p:tgtEl>
                                        <p:attrNameLst>
                                          <p:attrName>style.visibility</p:attrName>
                                        </p:attrNameLst>
                                      </p:cBhvr>
                                      <p:to>
                                        <p:strVal val="visible"/>
                                      </p:to>
                                    </p:set>
                                    <p:animEffect transition="in" filter="fade">
                                      <p:cBhvr>
                                        <p:cTn id="10" dur="500"/>
                                        <p:tgtEl>
                                          <p:spTgt spid="65"/>
                                        </p:tgtEl>
                                      </p:cBhvr>
                                    </p:animEffect>
                                  </p:childTnLst>
                                </p:cTn>
                              </p:par>
                              <p:par>
                                <p:cTn id="11" presetID="10" presetClass="entr" presetSubtype="0" fill="hold" grpId="0" nodeType="withEffect">
                                  <p:stCondLst>
                                    <p:cond delay="40"/>
                                  </p:stCondLst>
                                  <p:childTnLst>
                                    <p:set>
                                      <p:cBhvr>
                                        <p:cTn id="12" dur="1" fill="hold">
                                          <p:stCondLst>
                                            <p:cond delay="0"/>
                                          </p:stCondLst>
                                        </p:cTn>
                                        <p:tgtEl>
                                          <p:spTgt spid="66"/>
                                        </p:tgtEl>
                                        <p:attrNameLst>
                                          <p:attrName>style.visibility</p:attrName>
                                        </p:attrNameLst>
                                      </p:cBhvr>
                                      <p:to>
                                        <p:strVal val="visible"/>
                                      </p:to>
                                    </p:set>
                                    <p:animEffect transition="in" filter="fade">
                                      <p:cBhvr>
                                        <p:cTn id="13" dur="500"/>
                                        <p:tgtEl>
                                          <p:spTgt spid="66"/>
                                        </p:tgtEl>
                                      </p:cBhvr>
                                    </p:animEffect>
                                  </p:childTnLst>
                                </p:cTn>
                              </p:par>
                              <p:par>
                                <p:cTn id="14" presetID="10" presetClass="entr" presetSubtype="0" fill="hold" grpId="0" nodeType="withEffect">
                                  <p:stCondLst>
                                    <p:cond delay="60"/>
                                  </p:stCondLst>
                                  <p:childTnLst>
                                    <p:set>
                                      <p:cBhvr>
                                        <p:cTn id="15" dur="1" fill="hold">
                                          <p:stCondLst>
                                            <p:cond delay="0"/>
                                          </p:stCondLst>
                                        </p:cTn>
                                        <p:tgtEl>
                                          <p:spTgt spid="67"/>
                                        </p:tgtEl>
                                        <p:attrNameLst>
                                          <p:attrName>style.visibility</p:attrName>
                                        </p:attrNameLst>
                                      </p:cBhvr>
                                      <p:to>
                                        <p:strVal val="visible"/>
                                      </p:to>
                                    </p:set>
                                    <p:animEffect transition="in" filter="fade">
                                      <p:cBhvr>
                                        <p:cTn id="16" dur="500"/>
                                        <p:tgtEl>
                                          <p:spTgt spid="67"/>
                                        </p:tgtEl>
                                      </p:cBhvr>
                                    </p:animEffect>
                                  </p:childTnLst>
                                </p:cTn>
                              </p:par>
                              <p:par>
                                <p:cTn id="17" presetID="10" presetClass="entr" presetSubtype="0" fill="hold" grpId="0" nodeType="withEffect">
                                  <p:stCondLst>
                                    <p:cond delay="80"/>
                                  </p:stCondLst>
                                  <p:childTnLst>
                                    <p:set>
                                      <p:cBhvr>
                                        <p:cTn id="18" dur="1" fill="hold">
                                          <p:stCondLst>
                                            <p:cond delay="0"/>
                                          </p:stCondLst>
                                        </p:cTn>
                                        <p:tgtEl>
                                          <p:spTgt spid="68"/>
                                        </p:tgtEl>
                                        <p:attrNameLst>
                                          <p:attrName>style.visibility</p:attrName>
                                        </p:attrNameLst>
                                      </p:cBhvr>
                                      <p:to>
                                        <p:strVal val="visible"/>
                                      </p:to>
                                    </p:set>
                                    <p:animEffect transition="in" filter="fade">
                                      <p:cBhvr>
                                        <p:cTn id="19" dur="500"/>
                                        <p:tgtEl>
                                          <p:spTgt spid="68"/>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69"/>
                                        </p:tgtEl>
                                        <p:attrNameLst>
                                          <p:attrName>style.visibility</p:attrName>
                                        </p:attrNameLst>
                                      </p:cBhvr>
                                      <p:to>
                                        <p:strVal val="visible"/>
                                      </p:to>
                                    </p:set>
                                    <p:animEffect transition="in" filter="fade">
                                      <p:cBhvr>
                                        <p:cTn id="22" dur="500"/>
                                        <p:tgtEl>
                                          <p:spTgt spid="69"/>
                                        </p:tgtEl>
                                      </p:cBhvr>
                                    </p:animEffect>
                                  </p:childTnLst>
                                </p:cTn>
                              </p:par>
                              <p:par>
                                <p:cTn id="23" presetID="10" presetClass="entr" presetSubtype="0" fill="hold" grpId="0" nodeType="withEffect">
                                  <p:stCondLst>
                                    <p:cond delay="120"/>
                                  </p:stCondLst>
                                  <p:childTnLst>
                                    <p:set>
                                      <p:cBhvr>
                                        <p:cTn id="24" dur="1" fill="hold">
                                          <p:stCondLst>
                                            <p:cond delay="0"/>
                                          </p:stCondLst>
                                        </p:cTn>
                                        <p:tgtEl>
                                          <p:spTgt spid="75"/>
                                        </p:tgtEl>
                                        <p:attrNameLst>
                                          <p:attrName>style.visibility</p:attrName>
                                        </p:attrNameLst>
                                      </p:cBhvr>
                                      <p:to>
                                        <p:strVal val="visible"/>
                                      </p:to>
                                    </p:set>
                                    <p:animEffect transition="in" filter="fade">
                                      <p:cBhvr>
                                        <p:cTn id="25" dur="500"/>
                                        <p:tgtEl>
                                          <p:spTgt spid="75"/>
                                        </p:tgtEl>
                                      </p:cBhvr>
                                    </p:animEffect>
                                  </p:childTnLst>
                                </p:cTn>
                              </p:par>
                              <p:par>
                                <p:cTn id="26" presetID="10" presetClass="entr" presetSubtype="0" fill="hold" grpId="0" nodeType="withEffect">
                                  <p:stCondLst>
                                    <p:cond delay="140"/>
                                  </p:stCondLst>
                                  <p:childTnLst>
                                    <p:set>
                                      <p:cBhvr>
                                        <p:cTn id="27" dur="1" fill="hold">
                                          <p:stCondLst>
                                            <p:cond delay="0"/>
                                          </p:stCondLst>
                                        </p:cTn>
                                        <p:tgtEl>
                                          <p:spTgt spid="76"/>
                                        </p:tgtEl>
                                        <p:attrNameLst>
                                          <p:attrName>style.visibility</p:attrName>
                                        </p:attrNameLst>
                                      </p:cBhvr>
                                      <p:to>
                                        <p:strVal val="visible"/>
                                      </p:to>
                                    </p:set>
                                    <p:animEffect transition="in" filter="fade">
                                      <p:cBhvr>
                                        <p:cTn id="28" dur="500"/>
                                        <p:tgtEl>
                                          <p:spTgt spid="76"/>
                                        </p:tgtEl>
                                      </p:cBhvr>
                                    </p:animEffect>
                                  </p:childTnLst>
                                </p:cTn>
                              </p:par>
                              <p:par>
                                <p:cTn id="29" presetID="10" presetClass="entr" presetSubtype="0" fill="hold" grpId="0" nodeType="withEffect">
                                  <p:stCondLst>
                                    <p:cond delay="160"/>
                                  </p:stCondLst>
                                  <p:childTnLst>
                                    <p:set>
                                      <p:cBhvr>
                                        <p:cTn id="30" dur="1" fill="hold">
                                          <p:stCondLst>
                                            <p:cond delay="0"/>
                                          </p:stCondLst>
                                        </p:cTn>
                                        <p:tgtEl>
                                          <p:spTgt spid="77"/>
                                        </p:tgtEl>
                                        <p:attrNameLst>
                                          <p:attrName>style.visibility</p:attrName>
                                        </p:attrNameLst>
                                      </p:cBhvr>
                                      <p:to>
                                        <p:strVal val="visible"/>
                                      </p:to>
                                    </p:set>
                                    <p:animEffect transition="in" filter="fade">
                                      <p:cBhvr>
                                        <p:cTn id="31" dur="500"/>
                                        <p:tgtEl>
                                          <p:spTgt spid="77"/>
                                        </p:tgtEl>
                                      </p:cBhvr>
                                    </p:animEffect>
                                  </p:childTnLst>
                                </p:cTn>
                              </p:par>
                              <p:par>
                                <p:cTn id="32" presetID="10" presetClass="entr" presetSubtype="0" fill="hold" grpId="0" nodeType="withEffect">
                                  <p:stCondLst>
                                    <p:cond delay="180"/>
                                  </p:stCondLst>
                                  <p:childTnLst>
                                    <p:set>
                                      <p:cBhvr>
                                        <p:cTn id="33" dur="1" fill="hold">
                                          <p:stCondLst>
                                            <p:cond delay="0"/>
                                          </p:stCondLst>
                                        </p:cTn>
                                        <p:tgtEl>
                                          <p:spTgt spid="78"/>
                                        </p:tgtEl>
                                        <p:attrNameLst>
                                          <p:attrName>style.visibility</p:attrName>
                                        </p:attrNameLst>
                                      </p:cBhvr>
                                      <p:to>
                                        <p:strVal val="visible"/>
                                      </p:to>
                                    </p:set>
                                    <p:animEffect transition="in" filter="fade">
                                      <p:cBhvr>
                                        <p:cTn id="34" dur="500"/>
                                        <p:tgtEl>
                                          <p:spTgt spid="78"/>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500"/>
                                        <p:tgtEl>
                                          <p:spTgt spid="79"/>
                                        </p:tgtEl>
                                      </p:cBhvr>
                                    </p:animEffect>
                                  </p:childTnLst>
                                </p:cTn>
                              </p:par>
                              <p:par>
                                <p:cTn id="38" presetID="10" presetClass="entr" presetSubtype="0" fill="hold" grpId="0" nodeType="withEffect">
                                  <p:stCondLst>
                                    <p:cond delay="22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500"/>
                                        <p:tgtEl>
                                          <p:spTgt spid="80"/>
                                        </p:tgtEl>
                                      </p:cBhvr>
                                    </p:animEffect>
                                  </p:childTnLst>
                                </p:cTn>
                              </p:par>
                              <p:par>
                                <p:cTn id="41" presetID="10" presetClass="entr" presetSubtype="0" fill="hold" grpId="0" nodeType="withEffect">
                                  <p:stCondLst>
                                    <p:cond delay="240"/>
                                  </p:stCondLst>
                                  <p:childTnLst>
                                    <p:set>
                                      <p:cBhvr>
                                        <p:cTn id="42" dur="1" fill="hold">
                                          <p:stCondLst>
                                            <p:cond delay="0"/>
                                          </p:stCondLst>
                                        </p:cTn>
                                        <p:tgtEl>
                                          <p:spTgt spid="81"/>
                                        </p:tgtEl>
                                        <p:attrNameLst>
                                          <p:attrName>style.visibility</p:attrName>
                                        </p:attrNameLst>
                                      </p:cBhvr>
                                      <p:to>
                                        <p:strVal val="visible"/>
                                      </p:to>
                                    </p:set>
                                    <p:animEffect transition="in" filter="fade">
                                      <p:cBhvr>
                                        <p:cTn id="43" dur="500"/>
                                        <p:tgtEl>
                                          <p:spTgt spid="81"/>
                                        </p:tgtEl>
                                      </p:cBhvr>
                                    </p:animEffect>
                                  </p:childTnLst>
                                </p:cTn>
                              </p:par>
                              <p:par>
                                <p:cTn id="44" presetID="10" presetClass="entr" presetSubtype="0" fill="hold" grpId="0" nodeType="withEffect">
                                  <p:stCondLst>
                                    <p:cond delay="260"/>
                                  </p:stCondLst>
                                  <p:childTnLst>
                                    <p:set>
                                      <p:cBhvr>
                                        <p:cTn id="45" dur="1" fill="hold">
                                          <p:stCondLst>
                                            <p:cond delay="0"/>
                                          </p:stCondLst>
                                        </p:cTn>
                                        <p:tgtEl>
                                          <p:spTgt spid="82"/>
                                        </p:tgtEl>
                                        <p:attrNameLst>
                                          <p:attrName>style.visibility</p:attrName>
                                        </p:attrNameLst>
                                      </p:cBhvr>
                                      <p:to>
                                        <p:strVal val="visible"/>
                                      </p:to>
                                    </p:set>
                                    <p:animEffect transition="in" filter="fade">
                                      <p:cBhvr>
                                        <p:cTn id="46" dur="500"/>
                                        <p:tgtEl>
                                          <p:spTgt spid="82"/>
                                        </p:tgtEl>
                                      </p:cBhvr>
                                    </p:animEffect>
                                  </p:childTnLst>
                                </p:cTn>
                              </p:par>
                              <p:par>
                                <p:cTn id="47" presetID="10" presetClass="entr" presetSubtype="0" fill="hold" grpId="0" nodeType="withEffect">
                                  <p:stCondLst>
                                    <p:cond delay="280"/>
                                  </p:stCondLst>
                                  <p:childTnLst>
                                    <p:set>
                                      <p:cBhvr>
                                        <p:cTn id="48" dur="1" fill="hold">
                                          <p:stCondLst>
                                            <p:cond delay="0"/>
                                          </p:stCondLst>
                                        </p:cTn>
                                        <p:tgtEl>
                                          <p:spTgt spid="83"/>
                                        </p:tgtEl>
                                        <p:attrNameLst>
                                          <p:attrName>style.visibility</p:attrName>
                                        </p:attrNameLst>
                                      </p:cBhvr>
                                      <p:to>
                                        <p:strVal val="visible"/>
                                      </p:to>
                                    </p:set>
                                    <p:animEffect transition="in" filter="fade">
                                      <p:cBhvr>
                                        <p:cTn id="49" dur="500"/>
                                        <p:tgtEl>
                                          <p:spTgt spid="83"/>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84"/>
                                        </p:tgtEl>
                                        <p:attrNameLst>
                                          <p:attrName>style.visibility</p:attrName>
                                        </p:attrNameLst>
                                      </p:cBhvr>
                                      <p:to>
                                        <p:strVal val="visible"/>
                                      </p:to>
                                    </p:set>
                                    <p:animEffect transition="in" filter="fade">
                                      <p:cBhvr>
                                        <p:cTn id="52" dur="500"/>
                                        <p:tgtEl>
                                          <p:spTgt spid="84"/>
                                        </p:tgtEl>
                                      </p:cBhvr>
                                    </p:animEffect>
                                  </p:childTnLst>
                                </p:cTn>
                              </p:par>
                              <p:par>
                                <p:cTn id="53" presetID="10" presetClass="entr" presetSubtype="0" fill="hold" grpId="0" nodeType="withEffect">
                                  <p:stCondLst>
                                    <p:cond delay="340"/>
                                  </p:stCondLst>
                                  <p:childTnLst>
                                    <p:set>
                                      <p:cBhvr>
                                        <p:cTn id="54" dur="1" fill="hold">
                                          <p:stCondLst>
                                            <p:cond delay="0"/>
                                          </p:stCondLst>
                                        </p:cTn>
                                        <p:tgtEl>
                                          <p:spTgt spid="85"/>
                                        </p:tgtEl>
                                        <p:attrNameLst>
                                          <p:attrName>style.visibility</p:attrName>
                                        </p:attrNameLst>
                                      </p:cBhvr>
                                      <p:to>
                                        <p:strVal val="visible"/>
                                      </p:to>
                                    </p:set>
                                    <p:animEffect transition="in" filter="fade">
                                      <p:cBhvr>
                                        <p:cTn id="55" dur="500"/>
                                        <p:tgtEl>
                                          <p:spTgt spid="85"/>
                                        </p:tgtEl>
                                      </p:cBhvr>
                                    </p:animEffect>
                                  </p:childTnLst>
                                </p:cTn>
                              </p:par>
                              <p:par>
                                <p:cTn id="56" presetID="10" presetClass="entr" presetSubtype="0" fill="hold" grpId="0" nodeType="withEffect">
                                  <p:stCondLst>
                                    <p:cond delay="380"/>
                                  </p:stCondLst>
                                  <p:childTnLst>
                                    <p:set>
                                      <p:cBhvr>
                                        <p:cTn id="57" dur="1" fill="hold">
                                          <p:stCondLst>
                                            <p:cond delay="0"/>
                                          </p:stCondLst>
                                        </p:cTn>
                                        <p:tgtEl>
                                          <p:spTgt spid="86"/>
                                        </p:tgtEl>
                                        <p:attrNameLst>
                                          <p:attrName>style.visibility</p:attrName>
                                        </p:attrNameLst>
                                      </p:cBhvr>
                                      <p:to>
                                        <p:strVal val="visible"/>
                                      </p:to>
                                    </p:set>
                                    <p:animEffect transition="in" filter="fade">
                                      <p:cBhvr>
                                        <p:cTn id="58" dur="500"/>
                                        <p:tgtEl>
                                          <p:spTgt spid="86"/>
                                        </p:tgtEl>
                                      </p:cBhvr>
                                    </p:animEffect>
                                  </p:childTnLst>
                                </p:cTn>
                              </p:par>
                              <p:par>
                                <p:cTn id="59" presetID="10" presetClass="entr" presetSubtype="0" fill="hold" grpId="0" nodeType="withEffect">
                                  <p:stCondLst>
                                    <p:cond delay="420"/>
                                  </p:stCondLst>
                                  <p:childTnLst>
                                    <p:set>
                                      <p:cBhvr>
                                        <p:cTn id="60" dur="1" fill="hold">
                                          <p:stCondLst>
                                            <p:cond delay="0"/>
                                          </p:stCondLst>
                                        </p:cTn>
                                        <p:tgtEl>
                                          <p:spTgt spid="87"/>
                                        </p:tgtEl>
                                        <p:attrNameLst>
                                          <p:attrName>style.visibility</p:attrName>
                                        </p:attrNameLst>
                                      </p:cBhvr>
                                      <p:to>
                                        <p:strVal val="visible"/>
                                      </p:to>
                                    </p:set>
                                    <p:animEffect transition="in" filter="fade">
                                      <p:cBhvr>
                                        <p:cTn id="61" dur="500"/>
                                        <p:tgtEl>
                                          <p:spTgt spid="87"/>
                                        </p:tgtEl>
                                      </p:cBhvr>
                                    </p:animEffect>
                                  </p:childTnLst>
                                </p:cTn>
                              </p:par>
                              <p:par>
                                <p:cTn id="62" presetID="10" presetClass="entr" presetSubtype="0" fill="hold" grpId="0" nodeType="withEffect">
                                  <p:stCondLst>
                                    <p:cond delay="480"/>
                                  </p:stCondLst>
                                  <p:childTnLst>
                                    <p:set>
                                      <p:cBhvr>
                                        <p:cTn id="63" dur="1" fill="hold">
                                          <p:stCondLst>
                                            <p:cond delay="0"/>
                                          </p:stCondLst>
                                        </p:cTn>
                                        <p:tgtEl>
                                          <p:spTgt spid="88"/>
                                        </p:tgtEl>
                                        <p:attrNameLst>
                                          <p:attrName>style.visibility</p:attrName>
                                        </p:attrNameLst>
                                      </p:cBhvr>
                                      <p:to>
                                        <p:strVal val="visible"/>
                                      </p:to>
                                    </p:set>
                                    <p:animEffect transition="in" filter="fade">
                                      <p:cBhvr>
                                        <p:cTn id="64" dur="500"/>
                                        <p:tgtEl>
                                          <p:spTgt spid="88"/>
                                        </p:tgtEl>
                                      </p:cBhvr>
                                    </p:animEffect>
                                  </p:childTnLst>
                                </p:cTn>
                              </p:par>
                              <p:par>
                                <p:cTn id="65" presetID="10" presetClass="entr" presetSubtype="0" fill="hold" grpId="0" nodeType="withEffect">
                                  <p:stCondLst>
                                    <p:cond delay="550"/>
                                  </p:stCondLst>
                                  <p:childTnLst>
                                    <p:set>
                                      <p:cBhvr>
                                        <p:cTn id="66" dur="1" fill="hold">
                                          <p:stCondLst>
                                            <p:cond delay="0"/>
                                          </p:stCondLst>
                                        </p:cTn>
                                        <p:tgtEl>
                                          <p:spTgt spid="89"/>
                                        </p:tgtEl>
                                        <p:attrNameLst>
                                          <p:attrName>style.visibility</p:attrName>
                                        </p:attrNameLst>
                                      </p:cBhvr>
                                      <p:to>
                                        <p:strVal val="visible"/>
                                      </p:to>
                                    </p:set>
                                    <p:animEffect transition="in" filter="fade">
                                      <p:cBhvr>
                                        <p:cTn id="67" dur="500"/>
                                        <p:tgtEl>
                                          <p:spTgt spid="89"/>
                                        </p:tgtEl>
                                      </p:cBhvr>
                                    </p:animEffect>
                                  </p:childTnLst>
                                </p:cTn>
                              </p:par>
                              <p:par>
                                <p:cTn id="68" presetID="10" presetClass="entr" presetSubtype="0" fill="hold" grpId="0" nodeType="withEffect">
                                  <p:stCondLst>
                                    <p:cond delay="550"/>
                                  </p:stCondLst>
                                  <p:childTnLst>
                                    <p:set>
                                      <p:cBhvr>
                                        <p:cTn id="69" dur="1" fill="hold">
                                          <p:stCondLst>
                                            <p:cond delay="0"/>
                                          </p:stCondLst>
                                        </p:cTn>
                                        <p:tgtEl>
                                          <p:spTgt spid="90"/>
                                        </p:tgtEl>
                                        <p:attrNameLst>
                                          <p:attrName>style.visibility</p:attrName>
                                        </p:attrNameLst>
                                      </p:cBhvr>
                                      <p:to>
                                        <p:strVal val="visible"/>
                                      </p:to>
                                    </p:set>
                                    <p:animEffect transition="in" filter="fade">
                                      <p:cBhvr>
                                        <p:cTn id="70" dur="500"/>
                                        <p:tgtEl>
                                          <p:spTgt spid="90"/>
                                        </p:tgtEl>
                                      </p:cBhvr>
                                    </p:animEffect>
                                  </p:childTnLst>
                                </p:cTn>
                              </p:par>
                              <p:par>
                                <p:cTn id="71" presetID="10" presetClass="entr" presetSubtype="0" fill="hold" grpId="0" nodeType="withEffect">
                                  <p:stCondLst>
                                    <p:cond delay="160"/>
                                  </p:stCondLst>
                                  <p:childTnLst>
                                    <p:set>
                                      <p:cBhvr>
                                        <p:cTn id="72" dur="1" fill="hold">
                                          <p:stCondLst>
                                            <p:cond delay="0"/>
                                          </p:stCondLst>
                                        </p:cTn>
                                        <p:tgtEl>
                                          <p:spTgt spid="94"/>
                                        </p:tgtEl>
                                        <p:attrNameLst>
                                          <p:attrName>style.visibility</p:attrName>
                                        </p:attrNameLst>
                                      </p:cBhvr>
                                      <p:to>
                                        <p:strVal val="visible"/>
                                      </p:to>
                                    </p:set>
                                    <p:animEffect transition="in" filter="fade">
                                      <p:cBhvr>
                                        <p:cTn id="73" dur="500"/>
                                        <p:tgtEl>
                                          <p:spTgt spid="94"/>
                                        </p:tgtEl>
                                      </p:cBhvr>
                                    </p:animEffect>
                                  </p:childTnLst>
                                </p:cTn>
                              </p:par>
                              <p:par>
                                <p:cTn id="74" presetID="10" presetClass="entr" presetSubtype="0" fill="hold" grpId="0" nodeType="withEffect">
                                  <p:stCondLst>
                                    <p:cond delay="160"/>
                                  </p:stCondLst>
                                  <p:childTnLst>
                                    <p:set>
                                      <p:cBhvr>
                                        <p:cTn id="75" dur="1" fill="hold">
                                          <p:stCondLst>
                                            <p:cond delay="0"/>
                                          </p:stCondLst>
                                        </p:cTn>
                                        <p:tgtEl>
                                          <p:spTgt spid="95"/>
                                        </p:tgtEl>
                                        <p:attrNameLst>
                                          <p:attrName>style.visibility</p:attrName>
                                        </p:attrNameLst>
                                      </p:cBhvr>
                                      <p:to>
                                        <p:strVal val="visible"/>
                                      </p:to>
                                    </p:set>
                                    <p:animEffect transition="in" filter="fade">
                                      <p:cBhvr>
                                        <p:cTn id="76" dur="500"/>
                                        <p:tgtEl>
                                          <p:spTgt spid="95"/>
                                        </p:tgtEl>
                                      </p:cBhvr>
                                    </p:animEffect>
                                  </p:childTnLst>
                                </p:cTn>
                              </p:par>
                            </p:childTnLst>
                          </p:cTn>
                        </p:par>
                        <p:par>
                          <p:cTn id="77" fill="hold">
                            <p:stCondLst>
                              <p:cond delay="1050"/>
                            </p:stCondLst>
                            <p:childTnLst>
                              <p:par>
                                <p:cTn id="78" presetID="10" presetClass="entr" presetSubtype="0" fill="hold" grpId="0" nodeType="afterEffect">
                                  <p:stCondLst>
                                    <p:cond delay="0"/>
                                  </p:stCondLst>
                                  <p:childTnLst>
                                    <p:set>
                                      <p:cBhvr>
                                        <p:cTn id="79" dur="1" fill="hold">
                                          <p:stCondLst>
                                            <p:cond delay="0"/>
                                          </p:stCondLst>
                                        </p:cTn>
                                        <p:tgtEl>
                                          <p:spTgt spid="71"/>
                                        </p:tgtEl>
                                        <p:attrNameLst>
                                          <p:attrName>style.visibility</p:attrName>
                                        </p:attrNameLst>
                                      </p:cBhvr>
                                      <p:to>
                                        <p:strVal val="visible"/>
                                      </p:to>
                                    </p:set>
                                    <p:animEffect transition="in" filter="fade">
                                      <p:cBhvr>
                                        <p:cTn id="80" dur="500"/>
                                        <p:tgtEl>
                                          <p:spTgt spid="71"/>
                                        </p:tgtEl>
                                      </p:cBhvr>
                                    </p:animEffect>
                                  </p:childTnLst>
                                </p:cTn>
                              </p:par>
                              <p:par>
                                <p:cTn id="81" presetID="10" presetClass="entr" presetSubtype="0" fill="hold" nodeType="withEffect">
                                  <p:stCondLst>
                                    <p:cond delay="0"/>
                                  </p:stCondLst>
                                  <p:childTnLst>
                                    <p:set>
                                      <p:cBhvr>
                                        <p:cTn id="82" dur="1" fill="hold">
                                          <p:stCondLst>
                                            <p:cond delay="0"/>
                                          </p:stCondLst>
                                        </p:cTn>
                                        <p:tgtEl>
                                          <p:spTgt spid="72"/>
                                        </p:tgtEl>
                                        <p:attrNameLst>
                                          <p:attrName>style.visibility</p:attrName>
                                        </p:attrNameLst>
                                      </p:cBhvr>
                                      <p:to>
                                        <p:strVal val="visible"/>
                                      </p:to>
                                    </p:set>
                                    <p:animEffect transition="in" filter="fade">
                                      <p:cBhvr>
                                        <p:cTn id="83" dur="500"/>
                                        <p:tgtEl>
                                          <p:spTgt spid="72"/>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xit" presetSubtype="0" fill="hold" grpId="1" nodeType="clickEffect">
                                  <p:stCondLst>
                                    <p:cond delay="0"/>
                                  </p:stCondLst>
                                  <p:childTnLst>
                                    <p:animEffect transition="out" filter="fade">
                                      <p:cBhvr>
                                        <p:cTn id="87" dur="500"/>
                                        <p:tgtEl>
                                          <p:spTgt spid="71"/>
                                        </p:tgtEl>
                                      </p:cBhvr>
                                    </p:animEffect>
                                    <p:set>
                                      <p:cBhvr>
                                        <p:cTn id="88" dur="1" fill="hold">
                                          <p:stCondLst>
                                            <p:cond delay="499"/>
                                          </p:stCondLst>
                                        </p:cTn>
                                        <p:tgtEl>
                                          <p:spTgt spid="71"/>
                                        </p:tgtEl>
                                        <p:attrNameLst>
                                          <p:attrName>style.visibility</p:attrName>
                                        </p:attrNameLst>
                                      </p:cBhvr>
                                      <p:to>
                                        <p:strVal val="hidden"/>
                                      </p:to>
                                    </p:set>
                                  </p:childTnLst>
                                </p:cTn>
                              </p:par>
                              <p:par>
                                <p:cTn id="89" presetID="10" presetClass="exit" presetSubtype="0" fill="hold" nodeType="withEffect">
                                  <p:stCondLst>
                                    <p:cond delay="0"/>
                                  </p:stCondLst>
                                  <p:childTnLst>
                                    <p:animEffect transition="out" filter="fade">
                                      <p:cBhvr>
                                        <p:cTn id="90" dur="500"/>
                                        <p:tgtEl>
                                          <p:spTgt spid="72"/>
                                        </p:tgtEl>
                                      </p:cBhvr>
                                    </p:animEffect>
                                    <p:set>
                                      <p:cBhvr>
                                        <p:cTn id="91" dur="1" fill="hold">
                                          <p:stCondLst>
                                            <p:cond delay="499"/>
                                          </p:stCondLst>
                                        </p:cTn>
                                        <p:tgtEl>
                                          <p:spTgt spid="72"/>
                                        </p:tgtEl>
                                        <p:attrNameLst>
                                          <p:attrName>style.visibility</p:attrName>
                                        </p:attrNameLst>
                                      </p:cBhvr>
                                      <p:to>
                                        <p:strVal val="hidden"/>
                                      </p:to>
                                    </p:set>
                                  </p:childTnLst>
                                </p:cTn>
                              </p:par>
                            </p:childTnLst>
                          </p:cTn>
                        </p:par>
                        <p:par>
                          <p:cTn id="92" fill="hold">
                            <p:stCondLst>
                              <p:cond delay="500"/>
                            </p:stCondLst>
                            <p:childTnLst>
                              <p:par>
                                <p:cTn id="93" presetID="10" presetClass="entr" presetSubtype="0" fill="hold" nodeType="afterEffect">
                                  <p:stCondLst>
                                    <p:cond delay="0"/>
                                  </p:stCondLst>
                                  <p:childTnLst>
                                    <p:set>
                                      <p:cBhvr>
                                        <p:cTn id="94" dur="1" fill="hold">
                                          <p:stCondLst>
                                            <p:cond delay="0"/>
                                          </p:stCondLst>
                                        </p:cTn>
                                        <p:tgtEl>
                                          <p:spTgt spid="39"/>
                                        </p:tgtEl>
                                        <p:attrNameLst>
                                          <p:attrName>style.visibility</p:attrName>
                                        </p:attrNameLst>
                                      </p:cBhvr>
                                      <p:to>
                                        <p:strVal val="visible"/>
                                      </p:to>
                                    </p:set>
                                    <p:animEffect transition="in" filter="fade">
                                      <p:cBhvr>
                                        <p:cTn id="95" dur="500"/>
                                        <p:tgtEl>
                                          <p:spTgt spid="39"/>
                                        </p:tgtEl>
                                      </p:cBhvr>
                                    </p:animEffect>
                                  </p:childTnLst>
                                </p:cTn>
                              </p:par>
                            </p:childTnLst>
                          </p:cTn>
                        </p:par>
                        <p:par>
                          <p:cTn id="96" fill="hold">
                            <p:stCondLst>
                              <p:cond delay="1000"/>
                            </p:stCondLst>
                            <p:childTnLst>
                              <p:par>
                                <p:cTn id="97" presetID="22" presetClass="entr" presetSubtype="8" fill="hold" nodeType="afterEffect">
                                  <p:stCondLst>
                                    <p:cond delay="0"/>
                                  </p:stCondLst>
                                  <p:childTnLst>
                                    <p:set>
                                      <p:cBhvr>
                                        <p:cTn id="98" dur="1" fill="hold">
                                          <p:stCondLst>
                                            <p:cond delay="0"/>
                                          </p:stCondLst>
                                        </p:cTn>
                                        <p:tgtEl>
                                          <p:spTgt spid="44"/>
                                        </p:tgtEl>
                                        <p:attrNameLst>
                                          <p:attrName>style.visibility</p:attrName>
                                        </p:attrNameLst>
                                      </p:cBhvr>
                                      <p:to>
                                        <p:strVal val="visible"/>
                                      </p:to>
                                    </p:set>
                                    <p:animEffect transition="in" filter="wipe(left)">
                                      <p:cBhvr>
                                        <p:cTn id="99" dur="500"/>
                                        <p:tgtEl>
                                          <p:spTgt spid="44"/>
                                        </p:tgtEl>
                                      </p:cBhvr>
                                    </p:animEffect>
                                  </p:childTnLst>
                                </p:cTn>
                              </p:par>
                              <p:par>
                                <p:cTn id="100" presetID="22" presetClass="entr" presetSubtype="2" fill="hold" nodeType="withEffect">
                                  <p:stCondLst>
                                    <p:cond delay="250"/>
                                  </p:stCondLst>
                                  <p:childTnLst>
                                    <p:set>
                                      <p:cBhvr>
                                        <p:cTn id="101" dur="1" fill="hold">
                                          <p:stCondLst>
                                            <p:cond delay="0"/>
                                          </p:stCondLst>
                                        </p:cTn>
                                        <p:tgtEl>
                                          <p:spTgt spid="46"/>
                                        </p:tgtEl>
                                        <p:attrNameLst>
                                          <p:attrName>style.visibility</p:attrName>
                                        </p:attrNameLst>
                                      </p:cBhvr>
                                      <p:to>
                                        <p:strVal val="visible"/>
                                      </p:to>
                                    </p:set>
                                    <p:animEffect transition="in" filter="wipe(right)">
                                      <p:cBhvr>
                                        <p:cTn id="102" dur="500"/>
                                        <p:tgtEl>
                                          <p:spTgt spid="46"/>
                                        </p:tgtEl>
                                      </p:cBhvr>
                                    </p:animEffect>
                                  </p:childTnLst>
                                </p:cTn>
                              </p:par>
                              <p:par>
                                <p:cTn id="103" presetID="10" presetClass="entr" presetSubtype="0" fill="hold" grpId="0" nodeType="withEffect">
                                  <p:stCondLst>
                                    <p:cond delay="250"/>
                                  </p:stCondLst>
                                  <p:childTnLst>
                                    <p:set>
                                      <p:cBhvr>
                                        <p:cTn id="104" dur="1" fill="hold">
                                          <p:stCondLst>
                                            <p:cond delay="0"/>
                                          </p:stCondLst>
                                        </p:cTn>
                                        <p:tgtEl>
                                          <p:spTgt spid="47"/>
                                        </p:tgtEl>
                                        <p:attrNameLst>
                                          <p:attrName>style.visibility</p:attrName>
                                        </p:attrNameLst>
                                      </p:cBhvr>
                                      <p:to>
                                        <p:strVal val="visible"/>
                                      </p:to>
                                    </p:set>
                                    <p:animEffect transition="in" filter="fade">
                                      <p:cBhvr>
                                        <p:cTn id="105" dur="500"/>
                                        <p:tgtEl>
                                          <p:spTgt spid="47"/>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xit" presetSubtype="0" fill="hold" nodeType="clickEffect">
                                  <p:stCondLst>
                                    <p:cond delay="0"/>
                                  </p:stCondLst>
                                  <p:childTnLst>
                                    <p:animEffect transition="out" filter="fade">
                                      <p:cBhvr>
                                        <p:cTn id="109" dur="500"/>
                                        <p:tgtEl>
                                          <p:spTgt spid="39"/>
                                        </p:tgtEl>
                                      </p:cBhvr>
                                    </p:animEffect>
                                    <p:set>
                                      <p:cBhvr>
                                        <p:cTn id="110" dur="1" fill="hold">
                                          <p:stCondLst>
                                            <p:cond delay="499"/>
                                          </p:stCondLst>
                                        </p:cTn>
                                        <p:tgtEl>
                                          <p:spTgt spid="39"/>
                                        </p:tgtEl>
                                        <p:attrNameLst>
                                          <p:attrName>style.visibility</p:attrName>
                                        </p:attrNameLst>
                                      </p:cBhvr>
                                      <p:to>
                                        <p:strVal val="hidden"/>
                                      </p:to>
                                    </p:set>
                                  </p:childTnLst>
                                </p:cTn>
                              </p:par>
                              <p:par>
                                <p:cTn id="111" presetID="10" presetClass="exit" presetSubtype="0" fill="hold" nodeType="withEffect">
                                  <p:stCondLst>
                                    <p:cond delay="0"/>
                                  </p:stCondLst>
                                  <p:childTnLst>
                                    <p:animEffect transition="out" filter="fade">
                                      <p:cBhvr>
                                        <p:cTn id="112" dur="500"/>
                                        <p:tgtEl>
                                          <p:spTgt spid="44"/>
                                        </p:tgtEl>
                                      </p:cBhvr>
                                    </p:animEffect>
                                    <p:set>
                                      <p:cBhvr>
                                        <p:cTn id="113" dur="1" fill="hold">
                                          <p:stCondLst>
                                            <p:cond delay="499"/>
                                          </p:stCondLst>
                                        </p:cTn>
                                        <p:tgtEl>
                                          <p:spTgt spid="44"/>
                                        </p:tgtEl>
                                        <p:attrNameLst>
                                          <p:attrName>style.visibility</p:attrName>
                                        </p:attrNameLst>
                                      </p:cBhvr>
                                      <p:to>
                                        <p:strVal val="hidden"/>
                                      </p:to>
                                    </p:set>
                                  </p:childTnLst>
                                </p:cTn>
                              </p:par>
                              <p:par>
                                <p:cTn id="114" presetID="10" presetClass="exit" presetSubtype="0" fill="hold" nodeType="withEffect">
                                  <p:stCondLst>
                                    <p:cond delay="0"/>
                                  </p:stCondLst>
                                  <p:childTnLst>
                                    <p:animEffect transition="out" filter="fade">
                                      <p:cBhvr>
                                        <p:cTn id="115" dur="500"/>
                                        <p:tgtEl>
                                          <p:spTgt spid="46"/>
                                        </p:tgtEl>
                                      </p:cBhvr>
                                    </p:animEffect>
                                    <p:set>
                                      <p:cBhvr>
                                        <p:cTn id="116" dur="1" fill="hold">
                                          <p:stCondLst>
                                            <p:cond delay="499"/>
                                          </p:stCondLst>
                                        </p:cTn>
                                        <p:tgtEl>
                                          <p:spTgt spid="46"/>
                                        </p:tgtEl>
                                        <p:attrNameLst>
                                          <p:attrName>style.visibility</p:attrName>
                                        </p:attrNameLst>
                                      </p:cBhvr>
                                      <p:to>
                                        <p:strVal val="hidden"/>
                                      </p:to>
                                    </p:set>
                                  </p:childTnLst>
                                </p:cTn>
                              </p:par>
                              <p:par>
                                <p:cTn id="117" presetID="10" presetClass="exit" presetSubtype="0" fill="hold" grpId="1" nodeType="withEffect">
                                  <p:stCondLst>
                                    <p:cond delay="0"/>
                                  </p:stCondLst>
                                  <p:childTnLst>
                                    <p:animEffect transition="out" filter="fade">
                                      <p:cBhvr>
                                        <p:cTn id="118" dur="500"/>
                                        <p:tgtEl>
                                          <p:spTgt spid="47"/>
                                        </p:tgtEl>
                                      </p:cBhvr>
                                    </p:animEffect>
                                    <p:set>
                                      <p:cBhvr>
                                        <p:cTn id="119" dur="1" fill="hold">
                                          <p:stCondLst>
                                            <p:cond delay="499"/>
                                          </p:stCondLst>
                                        </p:cTn>
                                        <p:tgtEl>
                                          <p:spTgt spid="47"/>
                                        </p:tgtEl>
                                        <p:attrNameLst>
                                          <p:attrName>style.visibility</p:attrName>
                                        </p:attrNameLst>
                                      </p:cBhvr>
                                      <p:to>
                                        <p:strVal val="hidden"/>
                                      </p:to>
                                    </p:set>
                                  </p:childTnLst>
                                </p:cTn>
                              </p:par>
                            </p:childTnLst>
                          </p:cTn>
                        </p:par>
                        <p:par>
                          <p:cTn id="120" fill="hold">
                            <p:stCondLst>
                              <p:cond delay="500"/>
                            </p:stCondLst>
                            <p:childTnLst>
                              <p:par>
                                <p:cTn id="121" presetID="2" presetClass="entr" presetSubtype="4" decel="100000" fill="hold" grpId="0" nodeType="afterEffect">
                                  <p:stCondLst>
                                    <p:cond delay="0"/>
                                  </p:stCondLst>
                                  <p:childTnLst>
                                    <p:set>
                                      <p:cBhvr>
                                        <p:cTn id="122" dur="1" fill="hold">
                                          <p:stCondLst>
                                            <p:cond delay="0"/>
                                          </p:stCondLst>
                                        </p:cTn>
                                        <p:tgtEl>
                                          <p:spTgt spid="60"/>
                                        </p:tgtEl>
                                        <p:attrNameLst>
                                          <p:attrName>style.visibility</p:attrName>
                                        </p:attrNameLst>
                                      </p:cBhvr>
                                      <p:to>
                                        <p:strVal val="visible"/>
                                      </p:to>
                                    </p:set>
                                    <p:anim calcmode="lin" valueType="num">
                                      <p:cBhvr additive="base">
                                        <p:cTn id="123" dur="500" fill="hold"/>
                                        <p:tgtEl>
                                          <p:spTgt spid="60"/>
                                        </p:tgtEl>
                                        <p:attrNameLst>
                                          <p:attrName>ppt_x</p:attrName>
                                        </p:attrNameLst>
                                      </p:cBhvr>
                                      <p:tavLst>
                                        <p:tav tm="0">
                                          <p:val>
                                            <p:strVal val="#ppt_x"/>
                                          </p:val>
                                        </p:tav>
                                        <p:tav tm="100000">
                                          <p:val>
                                            <p:strVal val="#ppt_x"/>
                                          </p:val>
                                        </p:tav>
                                      </p:tavLst>
                                    </p:anim>
                                    <p:anim calcmode="lin" valueType="num">
                                      <p:cBhvr additive="base">
                                        <p:cTn id="124" dur="500" fill="hold"/>
                                        <p:tgtEl>
                                          <p:spTgt spid="60"/>
                                        </p:tgtEl>
                                        <p:attrNameLst>
                                          <p:attrName>ppt_y</p:attrName>
                                        </p:attrNameLst>
                                      </p:cBhvr>
                                      <p:tavLst>
                                        <p:tav tm="0">
                                          <p:val>
                                            <p:strVal val="1+#ppt_h/2"/>
                                          </p:val>
                                        </p:tav>
                                        <p:tav tm="100000">
                                          <p:val>
                                            <p:strVal val="#ppt_y"/>
                                          </p:val>
                                        </p:tav>
                                      </p:tavLst>
                                    </p:anim>
                                  </p:childTnLst>
                                </p:cTn>
                              </p:par>
                            </p:childTnLst>
                          </p:cTn>
                        </p:par>
                        <p:par>
                          <p:cTn id="125" fill="hold">
                            <p:stCondLst>
                              <p:cond delay="1000"/>
                            </p:stCondLst>
                            <p:childTnLst>
                              <p:par>
                                <p:cTn id="126" presetID="12" presetClass="entr" presetSubtype="4" fill="hold" grpId="0" nodeType="afterEffect">
                                  <p:stCondLst>
                                    <p:cond delay="0"/>
                                  </p:stCondLst>
                                  <p:childTnLst>
                                    <p:set>
                                      <p:cBhvr>
                                        <p:cTn id="127" dur="1" fill="hold">
                                          <p:stCondLst>
                                            <p:cond delay="0"/>
                                          </p:stCondLst>
                                        </p:cTn>
                                        <p:tgtEl>
                                          <p:spTgt spid="3"/>
                                        </p:tgtEl>
                                        <p:attrNameLst>
                                          <p:attrName>style.visibility</p:attrName>
                                        </p:attrNameLst>
                                      </p:cBhvr>
                                      <p:to>
                                        <p:strVal val="visible"/>
                                      </p:to>
                                    </p:set>
                                    <p:anim calcmode="lin" valueType="num">
                                      <p:cBhvr additive="base">
                                        <p:cTn id="128" dur="500"/>
                                        <p:tgtEl>
                                          <p:spTgt spid="3"/>
                                        </p:tgtEl>
                                        <p:attrNameLst>
                                          <p:attrName>ppt_y</p:attrName>
                                        </p:attrNameLst>
                                      </p:cBhvr>
                                      <p:tavLst>
                                        <p:tav tm="0">
                                          <p:val>
                                            <p:strVal val="#ppt_y+#ppt_h*1.125000"/>
                                          </p:val>
                                        </p:tav>
                                        <p:tav tm="100000">
                                          <p:val>
                                            <p:strVal val="#ppt_y"/>
                                          </p:val>
                                        </p:tav>
                                      </p:tavLst>
                                    </p:anim>
                                    <p:animEffect transition="in" filter="wipe(up)">
                                      <p:cBhvr>
                                        <p:cTn id="129" dur="500"/>
                                        <p:tgtEl>
                                          <p:spTgt spid="3"/>
                                        </p:tgtEl>
                                      </p:cBhvr>
                                    </p:animEffect>
                                  </p:childTnLst>
                                </p:cTn>
                              </p:par>
                            </p:childTnLst>
                          </p:cTn>
                        </p:par>
                        <p:par>
                          <p:cTn id="130" fill="hold">
                            <p:stCondLst>
                              <p:cond delay="1500"/>
                            </p:stCondLst>
                            <p:childTnLst>
                              <p:par>
                                <p:cTn id="131" presetID="19" presetClass="emph" presetSubtype="0" fill="hold" grpId="1" nodeType="afterEffect">
                                  <p:stCondLst>
                                    <p:cond delay="0"/>
                                  </p:stCondLst>
                                  <p:childTnLst>
                                    <p:animClr clrSpc="rgb" dir="cw">
                                      <p:cBhvr override="childStyle">
                                        <p:cTn id="132" dur="2000" fill="hold"/>
                                        <p:tgtEl>
                                          <p:spTgt spid="67"/>
                                        </p:tgtEl>
                                        <p:attrNameLst>
                                          <p:attrName>style.color</p:attrName>
                                        </p:attrNameLst>
                                      </p:cBhvr>
                                      <p:to>
                                        <a:srgbClr val="92D050"/>
                                      </p:to>
                                    </p:animClr>
                                    <p:animClr clrSpc="rgb" dir="cw">
                                      <p:cBhvr>
                                        <p:cTn id="133" dur="2000" fill="hold"/>
                                        <p:tgtEl>
                                          <p:spTgt spid="67"/>
                                        </p:tgtEl>
                                        <p:attrNameLst>
                                          <p:attrName>fillcolor</p:attrName>
                                        </p:attrNameLst>
                                      </p:cBhvr>
                                      <p:to>
                                        <a:srgbClr val="92D050"/>
                                      </p:to>
                                    </p:animClr>
                                    <p:set>
                                      <p:cBhvr>
                                        <p:cTn id="134" dur="2000" fill="hold"/>
                                        <p:tgtEl>
                                          <p:spTgt spid="67"/>
                                        </p:tgtEl>
                                        <p:attrNameLst>
                                          <p:attrName>fill.type</p:attrName>
                                        </p:attrNameLst>
                                      </p:cBhvr>
                                      <p:to>
                                        <p:strVal val="solid"/>
                                      </p:to>
                                    </p:set>
                                    <p:set>
                                      <p:cBhvr>
                                        <p:cTn id="135" dur="2000" fill="hold"/>
                                        <p:tgtEl>
                                          <p:spTgt spid="67"/>
                                        </p:tgtEl>
                                        <p:attrNameLst>
                                          <p:attrName>fill.on</p:attrName>
                                        </p:attrNameLst>
                                      </p:cBhvr>
                                      <p:to>
                                        <p:strVal val="true"/>
                                      </p:to>
                                    </p:set>
                                  </p:childTnLst>
                                </p:cTn>
                              </p:par>
                              <p:par>
                                <p:cTn id="136" presetID="19" presetClass="emph" presetSubtype="0" fill="hold" grpId="1" nodeType="withEffect">
                                  <p:stCondLst>
                                    <p:cond delay="0"/>
                                  </p:stCondLst>
                                  <p:childTnLst>
                                    <p:animClr clrSpc="rgb" dir="cw">
                                      <p:cBhvr override="childStyle">
                                        <p:cTn id="137" dur="2000" fill="hold"/>
                                        <p:tgtEl>
                                          <p:spTgt spid="68"/>
                                        </p:tgtEl>
                                        <p:attrNameLst>
                                          <p:attrName>style.color</p:attrName>
                                        </p:attrNameLst>
                                      </p:cBhvr>
                                      <p:to>
                                        <a:srgbClr val="92D050"/>
                                      </p:to>
                                    </p:animClr>
                                    <p:animClr clrSpc="rgb" dir="cw">
                                      <p:cBhvr>
                                        <p:cTn id="138" dur="2000" fill="hold"/>
                                        <p:tgtEl>
                                          <p:spTgt spid="68"/>
                                        </p:tgtEl>
                                        <p:attrNameLst>
                                          <p:attrName>fillcolor</p:attrName>
                                        </p:attrNameLst>
                                      </p:cBhvr>
                                      <p:to>
                                        <a:srgbClr val="92D050"/>
                                      </p:to>
                                    </p:animClr>
                                    <p:set>
                                      <p:cBhvr>
                                        <p:cTn id="139" dur="2000" fill="hold"/>
                                        <p:tgtEl>
                                          <p:spTgt spid="68"/>
                                        </p:tgtEl>
                                        <p:attrNameLst>
                                          <p:attrName>fill.type</p:attrName>
                                        </p:attrNameLst>
                                      </p:cBhvr>
                                      <p:to>
                                        <p:strVal val="solid"/>
                                      </p:to>
                                    </p:set>
                                    <p:set>
                                      <p:cBhvr>
                                        <p:cTn id="140" dur="2000" fill="hold"/>
                                        <p:tgtEl>
                                          <p:spTgt spid="68"/>
                                        </p:tgtEl>
                                        <p:attrNameLst>
                                          <p:attrName>fill.on</p:attrName>
                                        </p:attrNameLst>
                                      </p:cBhvr>
                                      <p:to>
                                        <p:strVal val="true"/>
                                      </p:to>
                                    </p:set>
                                  </p:childTnLst>
                                </p:cTn>
                              </p:par>
                              <p:par>
                                <p:cTn id="141" presetID="19" presetClass="emph" presetSubtype="0" fill="hold" grpId="1" nodeType="withEffect">
                                  <p:stCondLst>
                                    <p:cond delay="0"/>
                                  </p:stCondLst>
                                  <p:childTnLst>
                                    <p:animClr clrSpc="rgb" dir="cw">
                                      <p:cBhvr override="childStyle">
                                        <p:cTn id="142" dur="2000" fill="hold"/>
                                        <p:tgtEl>
                                          <p:spTgt spid="90"/>
                                        </p:tgtEl>
                                        <p:attrNameLst>
                                          <p:attrName>style.color</p:attrName>
                                        </p:attrNameLst>
                                      </p:cBhvr>
                                      <p:to>
                                        <a:srgbClr val="92D050"/>
                                      </p:to>
                                    </p:animClr>
                                    <p:animClr clrSpc="rgb" dir="cw">
                                      <p:cBhvr>
                                        <p:cTn id="143" dur="2000" fill="hold"/>
                                        <p:tgtEl>
                                          <p:spTgt spid="90"/>
                                        </p:tgtEl>
                                        <p:attrNameLst>
                                          <p:attrName>fillcolor</p:attrName>
                                        </p:attrNameLst>
                                      </p:cBhvr>
                                      <p:to>
                                        <a:srgbClr val="92D050"/>
                                      </p:to>
                                    </p:animClr>
                                    <p:set>
                                      <p:cBhvr>
                                        <p:cTn id="144" dur="2000" fill="hold"/>
                                        <p:tgtEl>
                                          <p:spTgt spid="90"/>
                                        </p:tgtEl>
                                        <p:attrNameLst>
                                          <p:attrName>fill.type</p:attrName>
                                        </p:attrNameLst>
                                      </p:cBhvr>
                                      <p:to>
                                        <p:strVal val="solid"/>
                                      </p:to>
                                    </p:set>
                                    <p:set>
                                      <p:cBhvr>
                                        <p:cTn id="145" dur="2000" fill="hold"/>
                                        <p:tgtEl>
                                          <p:spTgt spid="90"/>
                                        </p:tgtEl>
                                        <p:attrNameLst>
                                          <p:attrName>fill.on</p:attrName>
                                        </p:attrNameLst>
                                      </p:cBhvr>
                                      <p:to>
                                        <p:strVal val="true"/>
                                      </p:to>
                                    </p:set>
                                  </p:childTnLst>
                                </p:cTn>
                              </p:par>
                              <p:par>
                                <p:cTn id="146" presetID="7" presetClass="emph" presetSubtype="2" fill="hold" nodeType="withEffect">
                                  <p:stCondLst>
                                    <p:cond delay="0"/>
                                  </p:stCondLst>
                                  <p:childTnLst>
                                    <p:animClr clrSpc="rgb" dir="cw">
                                      <p:cBhvr>
                                        <p:cTn id="147" dur="2000" fill="hold"/>
                                        <p:tgtEl>
                                          <p:spTgt spid="67"/>
                                        </p:tgtEl>
                                        <p:attrNameLst>
                                          <p:attrName>stroke.color</p:attrName>
                                        </p:attrNameLst>
                                      </p:cBhvr>
                                      <p:to>
                                        <a:srgbClr val="92D050"/>
                                      </p:to>
                                    </p:animClr>
                                    <p:set>
                                      <p:cBhvr>
                                        <p:cTn id="148" dur="2000" fill="hold"/>
                                        <p:tgtEl>
                                          <p:spTgt spid="67"/>
                                        </p:tgtEl>
                                        <p:attrNameLst>
                                          <p:attrName>stroke.on</p:attrName>
                                        </p:attrNameLst>
                                      </p:cBhvr>
                                      <p:to>
                                        <p:strVal val="true"/>
                                      </p:to>
                                    </p:set>
                                  </p:childTnLst>
                                </p:cTn>
                              </p:par>
                              <p:par>
                                <p:cTn id="149" presetID="7" presetClass="emph" presetSubtype="2" fill="hold" nodeType="withEffect">
                                  <p:stCondLst>
                                    <p:cond delay="0"/>
                                  </p:stCondLst>
                                  <p:childTnLst>
                                    <p:animClr clrSpc="rgb" dir="cw">
                                      <p:cBhvr>
                                        <p:cTn id="150" dur="2000" fill="hold"/>
                                        <p:tgtEl>
                                          <p:spTgt spid="68"/>
                                        </p:tgtEl>
                                        <p:attrNameLst>
                                          <p:attrName>stroke.color</p:attrName>
                                        </p:attrNameLst>
                                      </p:cBhvr>
                                      <p:to>
                                        <a:srgbClr val="92D050"/>
                                      </p:to>
                                    </p:animClr>
                                    <p:set>
                                      <p:cBhvr>
                                        <p:cTn id="151" dur="2000" fill="hold"/>
                                        <p:tgtEl>
                                          <p:spTgt spid="68"/>
                                        </p:tgtEl>
                                        <p:attrNameLst>
                                          <p:attrName>stroke.on</p:attrName>
                                        </p:attrNameLst>
                                      </p:cBhvr>
                                      <p:to>
                                        <p:strVal val="true"/>
                                      </p:to>
                                    </p:set>
                                  </p:childTnLst>
                                </p:cTn>
                              </p:par>
                              <p:par>
                                <p:cTn id="152" presetID="7" presetClass="emph" presetSubtype="2" fill="hold" nodeType="withEffect">
                                  <p:stCondLst>
                                    <p:cond delay="0"/>
                                  </p:stCondLst>
                                  <p:childTnLst>
                                    <p:animClr clrSpc="rgb" dir="cw">
                                      <p:cBhvr>
                                        <p:cTn id="153" dur="2000" fill="hold"/>
                                        <p:tgtEl>
                                          <p:spTgt spid="90"/>
                                        </p:tgtEl>
                                        <p:attrNameLst>
                                          <p:attrName>stroke.color</p:attrName>
                                        </p:attrNameLst>
                                      </p:cBhvr>
                                      <p:to>
                                        <a:srgbClr val="92D050"/>
                                      </p:to>
                                    </p:animClr>
                                    <p:set>
                                      <p:cBhvr>
                                        <p:cTn id="154" dur="2000" fill="hold"/>
                                        <p:tgtEl>
                                          <p:spTgt spid="90"/>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47" grpId="0"/>
      <p:bldP spid="47" grpId="1"/>
      <p:bldP spid="3" grpId="0" animBg="1"/>
      <p:bldP spid="64" grpId="0" animBg="1"/>
      <p:bldP spid="65" grpId="0" animBg="1"/>
      <p:bldP spid="66" grpId="0" animBg="1"/>
      <p:bldP spid="67" grpId="0" animBg="1"/>
      <p:bldP spid="67" grpId="1" animBg="1"/>
      <p:bldP spid="68" grpId="0" animBg="1"/>
      <p:bldP spid="68" grpId="1" animBg="1"/>
      <p:bldP spid="69"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0" grpId="1" animBg="1"/>
      <p:bldP spid="94" grpId="0" animBg="1"/>
      <p:bldP spid="95" grpId="0" animBg="1"/>
      <p:bldP spid="6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546F"/>
        </a:solidFill>
        <a:effectLst/>
      </p:bgPr>
    </p:bg>
    <p:spTree>
      <p:nvGrpSpPr>
        <p:cNvPr id="1" name=""/>
        <p:cNvGrpSpPr/>
        <p:nvPr/>
      </p:nvGrpSpPr>
      <p:grpSpPr>
        <a:xfrm>
          <a:off x="0" y="0"/>
          <a:ext cx="0" cy="0"/>
          <a:chOff x="0" y="0"/>
          <a:chExt cx="0" cy="0"/>
        </a:xfrm>
      </p:grpSpPr>
      <p:sp>
        <p:nvSpPr>
          <p:cNvPr id="2" name="TextBox 1"/>
          <p:cNvSpPr txBox="1"/>
          <p:nvPr/>
        </p:nvSpPr>
        <p:spPr>
          <a:xfrm>
            <a:off x="269240" y="2632443"/>
            <a:ext cx="11653522" cy="1593115"/>
          </a:xfrm>
          <a:prstGeom prst="rect">
            <a:avLst/>
          </a:prstGeom>
          <a:noFill/>
        </p:spPr>
        <p:txBody>
          <a:bodyPr wrap="square" lIns="179285" tIns="143428" rIns="179285" bIns="143428" rtlCol="0">
            <a:spAutoFit/>
          </a:bodyPr>
          <a:lstStyle/>
          <a:p>
            <a:pPr algn="ctr" defTabSz="914367">
              <a:lnSpc>
                <a:spcPct val="90000"/>
              </a:lnSpc>
              <a:spcAft>
                <a:spcPts val="588"/>
              </a:spcAft>
              <a:defRPr/>
            </a:pPr>
            <a:r>
              <a:rPr lang="en-US" sz="9411" dirty="0">
                <a:gradFill>
                  <a:gsLst>
                    <a:gs pos="2917">
                      <a:srgbClr val="FFFFFF"/>
                    </a:gs>
                    <a:gs pos="30000">
                      <a:srgbClr val="FFFFFF"/>
                    </a:gs>
                  </a:gsLst>
                  <a:lin ang="5400000" scaled="0"/>
                </a:gradFill>
                <a:latin typeface="Segoe UI Light"/>
              </a:rPr>
              <a:t>Microsoft   		Linux</a:t>
            </a:r>
          </a:p>
        </p:txBody>
      </p:sp>
      <p:sp>
        <p:nvSpPr>
          <p:cNvPr id="3" name="Heart 2"/>
          <p:cNvSpPr/>
          <p:nvPr/>
        </p:nvSpPr>
        <p:spPr bwMode="auto">
          <a:xfrm>
            <a:off x="6394808" y="2756682"/>
            <a:ext cx="1568743" cy="1344637"/>
          </a:xfrm>
          <a:prstGeom prst="heart">
            <a:avLst/>
          </a:prstGeom>
          <a:solidFill>
            <a:srgbClr val="E8112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defRPr/>
            </a:pPr>
            <a:endParaRPr lang="en-US" sz="1961" dirty="0">
              <a:solidFill>
                <a:srgbClr val="FF0000"/>
              </a:solidFill>
            </a:endParaRPr>
          </a:p>
        </p:txBody>
      </p:sp>
    </p:spTree>
    <p:extLst>
      <p:ext uri="{BB962C8B-B14F-4D97-AF65-F5344CB8AC3E}">
        <p14:creationId xmlns:p14="http://schemas.microsoft.com/office/powerpoint/2010/main" val="323304044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8A1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345" r="8535"/>
          <a:stretch/>
        </p:blipFill>
        <p:spPr>
          <a:xfrm>
            <a:off x="1105477" y="162646"/>
            <a:ext cx="4959496" cy="3508783"/>
          </a:xfrm>
          <a:prstGeom prst="rect">
            <a:avLst/>
          </a:prstGeom>
          <a:noFill/>
          <a:ln w="12700">
            <a:solidFill>
              <a:srgbClr val="000000"/>
            </a:solidFill>
          </a:ln>
          <a:effectLst>
            <a:outerShdw blurRad="50800" dist="101600" dir="2700000" algn="tl" rotWithShape="0">
              <a:prstClr val="black">
                <a:alpha val="40000"/>
              </a:prstClr>
            </a:outerShdw>
          </a:effectLst>
        </p:spPr>
      </p:pic>
      <p:pic>
        <p:nvPicPr>
          <p:cNvPr id="3" name="Picture 2">
            <a:hlinkClick r:id="rId4"/>
          </p:cNvPr>
          <p:cNvPicPr>
            <a:picLocks noChangeAspect="1"/>
          </p:cNvPicPr>
          <p:nvPr/>
        </p:nvPicPr>
        <p:blipFill rotWithShape="1">
          <a:blip r:embed="rId5"/>
          <a:srcRect l="17669" t="21842" r="61185" b="28158"/>
          <a:stretch/>
        </p:blipFill>
        <p:spPr>
          <a:xfrm>
            <a:off x="37352" y="2034488"/>
            <a:ext cx="4392279" cy="3338131"/>
          </a:xfrm>
          <a:prstGeom prst="rect">
            <a:avLst/>
          </a:prstGeom>
          <a:ln w="12700">
            <a:solidFill>
              <a:srgbClr val="000000"/>
            </a:solidFill>
          </a:ln>
          <a:effectLst>
            <a:outerShdw blurRad="50800" dist="101600" dir="2700000" algn="ctr" rotWithShape="0">
              <a:schemeClr val="bg1">
                <a:lumMod val="50000"/>
                <a:alpha val="40000"/>
              </a:schemeClr>
            </a:outerShdw>
          </a:effectLst>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75283" y="210830"/>
            <a:ext cx="5701987" cy="6460719"/>
          </a:xfrm>
          <a:prstGeom prst="rect">
            <a:avLst/>
          </a:prstGeom>
          <a:ln w="12700">
            <a:solidFill>
              <a:srgbClr val="000000"/>
            </a:solidFill>
          </a:ln>
          <a:effectLst>
            <a:outerShdw blurRad="50800" dist="101600" dir="2700000" algn="ctr" rotWithShape="0">
              <a:schemeClr val="bg1">
                <a:lumMod val="50000"/>
                <a:alpha val="40000"/>
              </a:schemeClr>
            </a:outerShdw>
          </a:effectLst>
        </p:spPr>
      </p:pic>
      <p:pic>
        <p:nvPicPr>
          <p:cNvPr id="8" name="Picture 7">
            <a:hlinkClick r:id="rId7"/>
          </p:cNvPr>
          <p:cNvPicPr>
            <a:picLocks noChangeAspect="1"/>
          </p:cNvPicPr>
          <p:nvPr/>
        </p:nvPicPr>
        <p:blipFill rotWithShape="1">
          <a:blip r:embed="rId8"/>
          <a:srcRect l="30921" t="22591" r="32171" b="18110"/>
          <a:stretch/>
        </p:blipFill>
        <p:spPr>
          <a:xfrm>
            <a:off x="4926680" y="2617640"/>
            <a:ext cx="4022231" cy="3635064"/>
          </a:xfrm>
          <a:prstGeom prst="rect">
            <a:avLst/>
          </a:prstGeom>
          <a:ln w="12700">
            <a:solidFill>
              <a:srgbClr val="000000"/>
            </a:solidFill>
          </a:ln>
          <a:effectLst>
            <a:outerShdw blurRad="50800" dist="101600" dir="2700000" algn="ctr" rotWithShape="0">
              <a:schemeClr val="bg1">
                <a:lumMod val="50000"/>
                <a:alpha val="40000"/>
              </a:schemeClr>
            </a:outerShdw>
          </a:effectLst>
        </p:spPr>
      </p:pic>
      <p:pic>
        <p:nvPicPr>
          <p:cNvPr id="1026" name="Picture 12" descr="image00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572293" y="2976204"/>
            <a:ext cx="4587275" cy="3854585"/>
          </a:xfrm>
          <a:prstGeom prst="rect">
            <a:avLst/>
          </a:prstGeom>
          <a:noFill/>
          <a:ln w="12700">
            <a:solidFill>
              <a:srgbClr val="000000"/>
            </a:solidFill>
            <a:miter lim="800000"/>
            <a:headEnd/>
            <a:tailEnd/>
          </a:ln>
          <a:effectLst>
            <a:outerShdw blurRad="50800" dist="101600" dir="2700000" algn="ctr" rotWithShape="0">
              <a:schemeClr val="bg1">
                <a:lumMod val="50000"/>
                <a:alpha val="40000"/>
              </a:schemeClr>
            </a:outerShdw>
          </a:effectLst>
          <a:extLst>
            <a:ext uri="{909E8E84-426E-40DD-AFC4-6F175D3DCCD1}">
              <a14:hiddenFill xmlns:a14="http://schemas.microsoft.com/office/drawing/2010/main">
                <a:solidFill>
                  <a:srgbClr val="FFFFFF"/>
                </a:solidFill>
              </a14:hiddenFill>
            </a:ext>
          </a:extLst>
        </p:spPr>
      </p:pic>
      <p:pic>
        <p:nvPicPr>
          <p:cNvPr id="5" name="Picture 4">
            <a:hlinkClick r:id="rId10"/>
          </p:cNvPr>
          <p:cNvPicPr>
            <a:picLocks noChangeAspect="1"/>
          </p:cNvPicPr>
          <p:nvPr/>
        </p:nvPicPr>
        <p:blipFill rotWithShape="1">
          <a:blip r:embed="rId11"/>
          <a:srcRect l="31579" t="22894" r="32303" b="44474"/>
          <a:stretch/>
        </p:blipFill>
        <p:spPr>
          <a:xfrm>
            <a:off x="511584" y="4435172"/>
            <a:ext cx="4717042" cy="2397185"/>
          </a:xfrm>
          <a:prstGeom prst="rect">
            <a:avLst/>
          </a:prstGeom>
          <a:ln w="12700">
            <a:solidFill>
              <a:srgbClr val="000000"/>
            </a:solidFill>
          </a:ln>
          <a:effectLst>
            <a:outerShdw blurRad="50800" dist="101600" dir="2700000" algn="ctr" rotWithShape="0">
              <a:schemeClr val="bg1">
                <a:lumMod val="50000"/>
                <a:alpha val="40000"/>
              </a:schemeClr>
            </a:outerShdw>
          </a:effectLst>
        </p:spPr>
      </p:pic>
    </p:spTree>
    <p:extLst>
      <p:ext uri="{BB962C8B-B14F-4D97-AF65-F5344CB8AC3E}">
        <p14:creationId xmlns:p14="http://schemas.microsoft.com/office/powerpoint/2010/main" val="16153165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nodeType="withEffect">
                                  <p:stCondLst>
                                    <p:cond delay="0"/>
                                  </p:stCondLst>
                                  <p:childTnLst>
                                    <p:set>
                                      <p:cBhvr>
                                        <p:cTn id="17" dur="1" fill="hold">
                                          <p:stCondLst>
                                            <p:cond delay="0"/>
                                          </p:stCondLst>
                                        </p:cTn>
                                        <p:tgtEl>
                                          <p:spTgt spid="1026"/>
                                        </p:tgtEl>
                                        <p:attrNameLst>
                                          <p:attrName>style.visibility</p:attrName>
                                        </p:attrNameLst>
                                      </p:cBhvr>
                                      <p:to>
                                        <p:strVal val="visible"/>
                                      </p:to>
                                    </p:set>
                                    <p:animEffect transition="in" filter="fade">
                                      <p:cBhvr>
                                        <p:cTn id="18"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p:cNvSpPr/>
          <p:nvPr/>
        </p:nvSpPr>
        <p:spPr bwMode="auto">
          <a:xfrm>
            <a:off x="269241" y="3819541"/>
            <a:ext cx="7751226" cy="1497861"/>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defRPr/>
            </a:pPr>
            <a:endParaRPr lang="en-US" sz="1961" dirty="0">
              <a:gradFill>
                <a:gsLst>
                  <a:gs pos="16814">
                    <a:srgbClr val="FFFFFF"/>
                  </a:gs>
                  <a:gs pos="46000">
                    <a:srgbClr val="FFFFFF"/>
                  </a:gs>
                </a:gsLst>
                <a:lin ang="5400000" scaled="0"/>
              </a:gradFill>
            </a:endParaRPr>
          </a:p>
        </p:txBody>
      </p:sp>
      <p:grpSp>
        <p:nvGrpSpPr>
          <p:cNvPr id="50" name="Group 49"/>
          <p:cNvGrpSpPr/>
          <p:nvPr/>
        </p:nvGrpSpPr>
        <p:grpSpPr>
          <a:xfrm>
            <a:off x="8020467" y="3889663"/>
            <a:ext cx="3720163" cy="1335673"/>
            <a:chOff x="8301036" y="3967162"/>
            <a:chExt cx="3794760" cy="1362456"/>
          </a:xfrm>
        </p:grpSpPr>
        <p:sp>
          <p:nvSpPr>
            <p:cNvPr id="9" name="Rectangle 8"/>
            <p:cNvSpPr/>
            <p:nvPr/>
          </p:nvSpPr>
          <p:spPr bwMode="auto">
            <a:xfrm>
              <a:off x="8301036" y="3967162"/>
              <a:ext cx="3794760" cy="1362456"/>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24106" tIns="143428" rIns="179285" bIns="143428" numCol="1" rtlCol="0" anchor="ctr" anchorCtr="0" compatLnSpc="1">
              <a:prstTxWarp prst="textNoShape">
                <a:avLst/>
              </a:prstTxWarp>
            </a:bodyPr>
            <a:lstStyle/>
            <a:p>
              <a:pPr defTabSz="914030" fontAlgn="base">
                <a:lnSpc>
                  <a:spcPct val="95000"/>
                </a:lnSpc>
                <a:spcBef>
                  <a:spcPct val="0"/>
                </a:spcBef>
                <a:spcAft>
                  <a:spcPct val="0"/>
                </a:spcAft>
                <a:defRPr/>
              </a:pPr>
              <a:r>
                <a:rPr lang="en-US" sz="2353" dirty="0">
                  <a:gradFill>
                    <a:gsLst>
                      <a:gs pos="16814">
                        <a:srgbClr val="FFFFFF"/>
                      </a:gs>
                      <a:gs pos="46000">
                        <a:srgbClr val="FFFFFF"/>
                      </a:gs>
                    </a:gsLst>
                    <a:lin ang="5400000" scaled="0"/>
                  </a:gradFill>
                </a:rPr>
                <a:t>Azure IaaS has run</a:t>
              </a:r>
            </a:p>
            <a:p>
              <a:pPr defTabSz="914030" fontAlgn="base">
                <a:lnSpc>
                  <a:spcPct val="95000"/>
                </a:lnSpc>
                <a:spcBef>
                  <a:spcPct val="0"/>
                </a:spcBef>
                <a:spcAft>
                  <a:spcPct val="0"/>
                </a:spcAft>
                <a:defRPr/>
              </a:pPr>
              <a:r>
                <a:rPr lang="en-US" sz="2353" dirty="0">
                  <a:gradFill>
                    <a:gsLst>
                      <a:gs pos="16814">
                        <a:srgbClr val="FFFFFF"/>
                      </a:gs>
                      <a:gs pos="46000">
                        <a:srgbClr val="FFFFFF"/>
                      </a:gs>
                    </a:gsLst>
                    <a:lin ang="5400000" scaled="0"/>
                  </a:gradFill>
                </a:rPr>
                <a:t>Linux VMs since</a:t>
              </a:r>
            </a:p>
            <a:p>
              <a:pPr defTabSz="914030" fontAlgn="base">
                <a:lnSpc>
                  <a:spcPct val="95000"/>
                </a:lnSpc>
                <a:spcBef>
                  <a:spcPct val="0"/>
                </a:spcBef>
                <a:spcAft>
                  <a:spcPct val="0"/>
                </a:spcAft>
                <a:defRPr/>
              </a:pPr>
              <a:r>
                <a:rPr lang="en-US" sz="2353" dirty="0">
                  <a:gradFill>
                    <a:gsLst>
                      <a:gs pos="16814">
                        <a:srgbClr val="FFFFFF"/>
                      </a:gs>
                      <a:gs pos="46000">
                        <a:srgbClr val="FFFFFF"/>
                      </a:gs>
                    </a:gsLst>
                    <a:lin ang="5400000" scaled="0"/>
                  </a:gradFill>
                </a:rPr>
                <a:t>“day 1” in 2013</a:t>
              </a:r>
            </a:p>
          </p:txBody>
        </p:sp>
        <p:sp>
          <p:nvSpPr>
            <p:cNvPr id="49" name="Rectangle 48"/>
            <p:cNvSpPr/>
            <p:nvPr/>
          </p:nvSpPr>
          <p:spPr bwMode="auto">
            <a:xfrm rot="10800000">
              <a:off x="8301036" y="3967162"/>
              <a:ext cx="101600" cy="1359191"/>
            </a:xfrm>
            <a:prstGeom prst="rect">
              <a:avLst/>
            </a:prstGeom>
            <a:solidFill>
              <a:schemeClr val="accent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030" fontAlgn="base">
                <a:lnSpc>
                  <a:spcPct val="95000"/>
                </a:lnSpc>
                <a:spcBef>
                  <a:spcPct val="0"/>
                </a:spcBef>
                <a:spcAft>
                  <a:spcPct val="0"/>
                </a:spcAft>
                <a:defRPr/>
              </a:pPr>
              <a:endParaRPr lang="en-US" sz="1765" dirty="0">
                <a:gradFill>
                  <a:gsLst>
                    <a:gs pos="16814">
                      <a:srgbClr val="FFFFFF"/>
                    </a:gs>
                    <a:gs pos="46000">
                      <a:srgbClr val="FFFFFF"/>
                    </a:gs>
                  </a:gsLst>
                  <a:lin ang="5400000" scaled="0"/>
                </a:gradFill>
              </a:endParaRPr>
            </a:p>
          </p:txBody>
        </p:sp>
      </p:grpSp>
      <p:grpSp>
        <p:nvGrpSpPr>
          <p:cNvPr id="46" name="Group 45"/>
          <p:cNvGrpSpPr/>
          <p:nvPr/>
        </p:nvGrpSpPr>
        <p:grpSpPr>
          <a:xfrm>
            <a:off x="8020467" y="1846383"/>
            <a:ext cx="3720163" cy="1332472"/>
            <a:chOff x="8181294" y="1935162"/>
            <a:chExt cx="3794760" cy="1359191"/>
          </a:xfrm>
        </p:grpSpPr>
        <p:sp>
          <p:nvSpPr>
            <p:cNvPr id="6" name="Rectangle 5"/>
            <p:cNvSpPr/>
            <p:nvPr/>
          </p:nvSpPr>
          <p:spPr bwMode="auto">
            <a:xfrm>
              <a:off x="8181294" y="1935162"/>
              <a:ext cx="3794760" cy="1359190"/>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24106" tIns="89642" rIns="179285" bIns="143428" numCol="1" rtlCol="0" anchor="t" anchorCtr="0" compatLnSpc="1">
              <a:prstTxWarp prst="textNoShape">
                <a:avLst/>
              </a:prstTxWarp>
            </a:bodyPr>
            <a:lstStyle/>
            <a:p>
              <a:pPr defTabSz="914030" fontAlgn="base">
                <a:lnSpc>
                  <a:spcPct val="95000"/>
                </a:lnSpc>
                <a:spcBef>
                  <a:spcPct val="0"/>
                </a:spcBef>
                <a:spcAft>
                  <a:spcPct val="0"/>
                </a:spcAft>
                <a:defRPr/>
              </a:pPr>
              <a:r>
                <a:rPr lang="en-US" sz="1961" dirty="0">
                  <a:gradFill>
                    <a:gsLst>
                      <a:gs pos="16814">
                        <a:srgbClr val="FFFFFF"/>
                      </a:gs>
                      <a:gs pos="46000">
                        <a:srgbClr val="FFFFFF"/>
                      </a:gs>
                    </a:gsLst>
                    <a:lin ang="5400000" scaled="0"/>
                  </a:gradFill>
                </a:rPr>
                <a:t>Many enterprises </a:t>
              </a:r>
              <a:br>
                <a:rPr lang="en-US" sz="1961" dirty="0">
                  <a:gradFill>
                    <a:gsLst>
                      <a:gs pos="16814">
                        <a:srgbClr val="FFFFFF"/>
                      </a:gs>
                      <a:gs pos="46000">
                        <a:srgbClr val="FFFFFF"/>
                      </a:gs>
                    </a:gsLst>
                    <a:lin ang="5400000" scaled="0"/>
                  </a:gradFill>
                </a:rPr>
              </a:br>
              <a:r>
                <a:rPr lang="en-US" sz="1961" dirty="0">
                  <a:gradFill>
                    <a:gsLst>
                      <a:gs pos="16814">
                        <a:srgbClr val="FFFFFF"/>
                      </a:gs>
                      <a:gs pos="46000">
                        <a:srgbClr val="FFFFFF"/>
                      </a:gs>
                    </a:gsLst>
                    <a:lin ang="5400000" scaled="0"/>
                  </a:gradFill>
                </a:rPr>
                <a:t>and service providers</a:t>
              </a:r>
            </a:p>
            <a:p>
              <a:pPr defTabSz="914030" fontAlgn="base">
                <a:lnSpc>
                  <a:spcPct val="95000"/>
                </a:lnSpc>
                <a:spcBef>
                  <a:spcPct val="0"/>
                </a:spcBef>
                <a:spcAft>
                  <a:spcPct val="0"/>
                </a:spcAft>
                <a:defRPr/>
              </a:pPr>
              <a:r>
                <a:rPr lang="en-US" sz="1961" dirty="0">
                  <a:gradFill>
                    <a:gsLst>
                      <a:gs pos="16814">
                        <a:srgbClr val="FFFFFF"/>
                      </a:gs>
                      <a:gs pos="46000">
                        <a:srgbClr val="FFFFFF"/>
                      </a:gs>
                    </a:gsLst>
                    <a:lin ang="5400000" scaled="0"/>
                  </a:gradFill>
                </a:rPr>
                <a:t>run Linux as a guest </a:t>
              </a:r>
              <a:br>
                <a:rPr lang="en-US" sz="1961" dirty="0">
                  <a:gradFill>
                    <a:gsLst>
                      <a:gs pos="16814">
                        <a:srgbClr val="FFFFFF"/>
                      </a:gs>
                      <a:gs pos="46000">
                        <a:srgbClr val="FFFFFF"/>
                      </a:gs>
                    </a:gsLst>
                    <a:lin ang="5400000" scaled="0"/>
                  </a:gradFill>
                </a:rPr>
              </a:br>
              <a:r>
                <a:rPr lang="en-US" sz="1961" dirty="0">
                  <a:gradFill>
                    <a:gsLst>
                      <a:gs pos="16814">
                        <a:srgbClr val="FFFFFF"/>
                      </a:gs>
                      <a:gs pos="46000">
                        <a:srgbClr val="FFFFFF"/>
                      </a:gs>
                    </a:gsLst>
                    <a:lin ang="5400000" scaled="0"/>
                  </a:gradFill>
                </a:rPr>
                <a:t>on Hyper-V</a:t>
              </a:r>
            </a:p>
          </p:txBody>
        </p:sp>
        <p:sp>
          <p:nvSpPr>
            <p:cNvPr id="14" name="Rectangle 13"/>
            <p:cNvSpPr/>
            <p:nvPr/>
          </p:nvSpPr>
          <p:spPr bwMode="auto">
            <a:xfrm rot="10800000">
              <a:off x="8181294" y="1935162"/>
              <a:ext cx="101600" cy="1359191"/>
            </a:xfrm>
            <a:prstGeom prst="rect">
              <a:avLst/>
            </a:prstGeom>
            <a:solidFill>
              <a:schemeClr val="accent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89642" rIns="179285" bIns="143428" numCol="1" rtlCol="0" anchor="t" anchorCtr="0" compatLnSpc="1">
              <a:prstTxWarp prst="textNoShape">
                <a:avLst/>
              </a:prstTxWarp>
            </a:bodyPr>
            <a:lstStyle/>
            <a:p>
              <a:pPr defTabSz="914030" fontAlgn="base">
                <a:lnSpc>
                  <a:spcPct val="95000"/>
                </a:lnSpc>
                <a:spcBef>
                  <a:spcPct val="0"/>
                </a:spcBef>
                <a:spcAft>
                  <a:spcPct val="0"/>
                </a:spcAft>
                <a:defRPr/>
              </a:pPr>
              <a:endParaRPr lang="en-US" sz="1765" dirty="0">
                <a:gradFill>
                  <a:gsLst>
                    <a:gs pos="16814">
                      <a:srgbClr val="FFFFFF"/>
                    </a:gs>
                    <a:gs pos="46000">
                      <a:srgbClr val="FFFFFF"/>
                    </a:gs>
                  </a:gsLst>
                  <a:lin ang="5400000" scaled="0"/>
                </a:gradFill>
              </a:endParaRPr>
            </a:p>
          </p:txBody>
        </p:sp>
        <p:sp>
          <p:nvSpPr>
            <p:cNvPr id="27" name="Freeform 5"/>
            <p:cNvSpPr>
              <a:spLocks noChangeAspect="1" noEditPoints="1"/>
            </p:cNvSpPr>
            <p:nvPr/>
          </p:nvSpPr>
          <p:spPr bwMode="auto">
            <a:xfrm>
              <a:off x="11118245" y="2769967"/>
              <a:ext cx="513671" cy="396724"/>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chemeClr val="tx1"/>
            </a:solidFill>
            <a:ln>
              <a:noFill/>
            </a:ln>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FFFFFF"/>
                </a:solidFill>
              </a:endParaRPr>
            </a:p>
          </p:txBody>
        </p:sp>
        <p:grpSp>
          <p:nvGrpSpPr>
            <p:cNvPr id="30" name="Group 29"/>
            <p:cNvGrpSpPr/>
            <p:nvPr/>
          </p:nvGrpSpPr>
          <p:grpSpPr>
            <a:xfrm>
              <a:off x="10890381" y="2322884"/>
              <a:ext cx="437339" cy="400146"/>
              <a:chOff x="7275676" y="1017047"/>
              <a:chExt cx="625799" cy="572579"/>
            </a:xfrm>
          </p:grpSpPr>
          <p:sp>
            <p:nvSpPr>
              <p:cNvPr id="31" name="Rectangle 30"/>
              <p:cNvSpPr/>
              <p:nvPr/>
            </p:nvSpPr>
            <p:spPr bwMode="auto">
              <a:xfrm>
                <a:off x="7312822" y="1049624"/>
                <a:ext cx="554832" cy="37912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89642"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2" name="Group 4"/>
              <p:cNvGrpSpPr>
                <a:grpSpLocks noChangeAspect="1"/>
              </p:cNvGrpSpPr>
              <p:nvPr/>
            </p:nvGrpSpPr>
            <p:grpSpPr bwMode="auto">
              <a:xfrm>
                <a:off x="7275676" y="1017047"/>
                <a:ext cx="625799" cy="572579"/>
                <a:chOff x="4030" y="1558"/>
                <a:chExt cx="341" cy="312"/>
              </a:xfrm>
              <a:solidFill>
                <a:srgbClr val="00188F"/>
              </a:solidFill>
            </p:grpSpPr>
            <p:sp>
              <p:nvSpPr>
                <p:cNvPr id="33" name="Freeform 5"/>
                <p:cNvSpPr>
                  <a:spLocks noEditPoints="1"/>
                </p:cNvSpPr>
                <p:nvPr/>
              </p:nvSpPr>
              <p:spPr bwMode="auto">
                <a:xfrm>
                  <a:off x="4030" y="1558"/>
                  <a:ext cx="341" cy="312"/>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chemeClr val="tx1"/>
                </a:solidFill>
                <a:ln w="0">
                  <a:noFill/>
                  <a:prstDash val="solid"/>
                  <a:round/>
                  <a:headEnd/>
                  <a:tailEnd/>
                </a:ln>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sp>
              <p:nvSpPr>
                <p:cNvPr id="34" name="Freeform 6"/>
                <p:cNvSpPr>
                  <a:spLocks/>
                </p:cNvSpPr>
                <p:nvPr/>
              </p:nvSpPr>
              <p:spPr bwMode="auto">
                <a:xfrm>
                  <a:off x="4144" y="1615"/>
                  <a:ext cx="106" cy="61"/>
                </a:xfrm>
                <a:custGeom>
                  <a:avLst/>
                  <a:gdLst>
                    <a:gd name="T0" fmla="*/ 106 w 106"/>
                    <a:gd name="T1" fmla="*/ 30 h 61"/>
                    <a:gd name="T2" fmla="*/ 53 w 106"/>
                    <a:gd name="T3" fmla="*/ 0 h 61"/>
                    <a:gd name="T4" fmla="*/ 0 w 106"/>
                    <a:gd name="T5" fmla="*/ 30 h 61"/>
                    <a:gd name="T6" fmla="*/ 0 w 106"/>
                    <a:gd name="T7" fmla="*/ 31 h 61"/>
                    <a:gd name="T8" fmla="*/ 53 w 106"/>
                    <a:gd name="T9" fmla="*/ 61 h 61"/>
                    <a:gd name="T10" fmla="*/ 106 w 106"/>
                    <a:gd name="T11" fmla="*/ 31 h 61"/>
                    <a:gd name="T12" fmla="*/ 106 w 106"/>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106" h="61">
                      <a:moveTo>
                        <a:pt x="106" y="30"/>
                      </a:moveTo>
                      <a:lnTo>
                        <a:pt x="53" y="0"/>
                      </a:lnTo>
                      <a:lnTo>
                        <a:pt x="0" y="30"/>
                      </a:lnTo>
                      <a:lnTo>
                        <a:pt x="0" y="31"/>
                      </a:lnTo>
                      <a:lnTo>
                        <a:pt x="53" y="61"/>
                      </a:lnTo>
                      <a:lnTo>
                        <a:pt x="106" y="31"/>
                      </a:lnTo>
                      <a:lnTo>
                        <a:pt x="106"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sp>
              <p:nvSpPr>
                <p:cNvPr id="35" name="Freeform 7"/>
                <p:cNvSpPr>
                  <a:spLocks/>
                </p:cNvSpPr>
                <p:nvPr/>
              </p:nvSpPr>
              <p:spPr bwMode="auto">
                <a:xfrm>
                  <a:off x="4202" y="1655"/>
                  <a:ext cx="53" cy="90"/>
                </a:xfrm>
                <a:custGeom>
                  <a:avLst/>
                  <a:gdLst>
                    <a:gd name="T0" fmla="*/ 0 w 53"/>
                    <a:gd name="T1" fmla="*/ 30 h 90"/>
                    <a:gd name="T2" fmla="*/ 0 w 53"/>
                    <a:gd name="T3" fmla="*/ 90 h 90"/>
                    <a:gd name="T4" fmla="*/ 53 w 53"/>
                    <a:gd name="T5" fmla="*/ 60 h 90"/>
                    <a:gd name="T6" fmla="*/ 53 w 53"/>
                    <a:gd name="T7" fmla="*/ 0 h 90"/>
                    <a:gd name="T8" fmla="*/ 0 w 53"/>
                    <a:gd name="T9" fmla="*/ 30 h 90"/>
                  </a:gdLst>
                  <a:ahLst/>
                  <a:cxnLst>
                    <a:cxn ang="0">
                      <a:pos x="T0" y="T1"/>
                    </a:cxn>
                    <a:cxn ang="0">
                      <a:pos x="T2" y="T3"/>
                    </a:cxn>
                    <a:cxn ang="0">
                      <a:pos x="T4" y="T5"/>
                    </a:cxn>
                    <a:cxn ang="0">
                      <a:pos x="T6" y="T7"/>
                    </a:cxn>
                    <a:cxn ang="0">
                      <a:pos x="T8" y="T9"/>
                    </a:cxn>
                  </a:cxnLst>
                  <a:rect l="0" t="0" r="r" b="b"/>
                  <a:pathLst>
                    <a:path w="53" h="90">
                      <a:moveTo>
                        <a:pt x="0" y="30"/>
                      </a:moveTo>
                      <a:lnTo>
                        <a:pt x="0" y="90"/>
                      </a:lnTo>
                      <a:lnTo>
                        <a:pt x="53" y="60"/>
                      </a:lnTo>
                      <a:lnTo>
                        <a:pt x="53" y="0"/>
                      </a:lnTo>
                      <a:lnTo>
                        <a:pt x="0"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sp>
              <p:nvSpPr>
                <p:cNvPr id="36" name="Freeform 8"/>
                <p:cNvSpPr>
                  <a:spLocks/>
                </p:cNvSpPr>
                <p:nvPr/>
              </p:nvSpPr>
              <p:spPr bwMode="auto">
                <a:xfrm>
                  <a:off x="4139" y="1655"/>
                  <a:ext cx="53" cy="90"/>
                </a:xfrm>
                <a:custGeom>
                  <a:avLst/>
                  <a:gdLst>
                    <a:gd name="T0" fmla="*/ 53 w 53"/>
                    <a:gd name="T1" fmla="*/ 30 h 90"/>
                    <a:gd name="T2" fmla="*/ 0 w 53"/>
                    <a:gd name="T3" fmla="*/ 0 h 90"/>
                    <a:gd name="T4" fmla="*/ 0 w 53"/>
                    <a:gd name="T5" fmla="*/ 60 h 90"/>
                    <a:gd name="T6" fmla="*/ 53 w 53"/>
                    <a:gd name="T7" fmla="*/ 90 h 90"/>
                    <a:gd name="T8" fmla="*/ 53 w 53"/>
                    <a:gd name="T9" fmla="*/ 30 h 90"/>
                  </a:gdLst>
                  <a:ahLst/>
                  <a:cxnLst>
                    <a:cxn ang="0">
                      <a:pos x="T0" y="T1"/>
                    </a:cxn>
                    <a:cxn ang="0">
                      <a:pos x="T2" y="T3"/>
                    </a:cxn>
                    <a:cxn ang="0">
                      <a:pos x="T4" y="T5"/>
                    </a:cxn>
                    <a:cxn ang="0">
                      <a:pos x="T6" y="T7"/>
                    </a:cxn>
                    <a:cxn ang="0">
                      <a:pos x="T8" y="T9"/>
                    </a:cxn>
                  </a:cxnLst>
                  <a:rect l="0" t="0" r="r" b="b"/>
                  <a:pathLst>
                    <a:path w="53" h="90">
                      <a:moveTo>
                        <a:pt x="53" y="30"/>
                      </a:moveTo>
                      <a:lnTo>
                        <a:pt x="0" y="0"/>
                      </a:lnTo>
                      <a:lnTo>
                        <a:pt x="0" y="60"/>
                      </a:lnTo>
                      <a:lnTo>
                        <a:pt x="53" y="90"/>
                      </a:lnTo>
                      <a:lnTo>
                        <a:pt x="53"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grpSp>
        </p:grpSp>
        <p:grpSp>
          <p:nvGrpSpPr>
            <p:cNvPr id="37" name="Group 36"/>
            <p:cNvGrpSpPr/>
            <p:nvPr/>
          </p:nvGrpSpPr>
          <p:grpSpPr>
            <a:xfrm>
              <a:off x="11422441" y="2322884"/>
              <a:ext cx="437339" cy="400146"/>
              <a:chOff x="7275676" y="1017047"/>
              <a:chExt cx="625799" cy="572579"/>
            </a:xfrm>
          </p:grpSpPr>
          <p:sp>
            <p:nvSpPr>
              <p:cNvPr id="38" name="Rectangle 37"/>
              <p:cNvSpPr/>
              <p:nvPr/>
            </p:nvSpPr>
            <p:spPr bwMode="auto">
              <a:xfrm>
                <a:off x="7312822" y="1049624"/>
                <a:ext cx="554832" cy="37912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89642"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 name="Group 4"/>
              <p:cNvGrpSpPr>
                <a:grpSpLocks noChangeAspect="1"/>
              </p:cNvGrpSpPr>
              <p:nvPr/>
            </p:nvGrpSpPr>
            <p:grpSpPr bwMode="auto">
              <a:xfrm>
                <a:off x="7275676" y="1017047"/>
                <a:ext cx="625799" cy="572579"/>
                <a:chOff x="4030" y="1558"/>
                <a:chExt cx="341" cy="312"/>
              </a:xfrm>
              <a:solidFill>
                <a:srgbClr val="00188F"/>
              </a:solidFill>
            </p:grpSpPr>
            <p:sp>
              <p:nvSpPr>
                <p:cNvPr id="40" name="Freeform 5"/>
                <p:cNvSpPr>
                  <a:spLocks noEditPoints="1"/>
                </p:cNvSpPr>
                <p:nvPr/>
              </p:nvSpPr>
              <p:spPr bwMode="auto">
                <a:xfrm>
                  <a:off x="4030" y="1558"/>
                  <a:ext cx="341" cy="312"/>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chemeClr val="tx1"/>
                </a:solidFill>
                <a:ln w="0">
                  <a:noFill/>
                  <a:prstDash val="solid"/>
                  <a:round/>
                  <a:headEnd/>
                  <a:tailEnd/>
                </a:ln>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sp>
              <p:nvSpPr>
                <p:cNvPr id="41" name="Freeform 6"/>
                <p:cNvSpPr>
                  <a:spLocks/>
                </p:cNvSpPr>
                <p:nvPr/>
              </p:nvSpPr>
              <p:spPr bwMode="auto">
                <a:xfrm>
                  <a:off x="4144" y="1615"/>
                  <a:ext cx="106" cy="61"/>
                </a:xfrm>
                <a:custGeom>
                  <a:avLst/>
                  <a:gdLst>
                    <a:gd name="T0" fmla="*/ 106 w 106"/>
                    <a:gd name="T1" fmla="*/ 30 h 61"/>
                    <a:gd name="T2" fmla="*/ 53 w 106"/>
                    <a:gd name="T3" fmla="*/ 0 h 61"/>
                    <a:gd name="T4" fmla="*/ 0 w 106"/>
                    <a:gd name="T5" fmla="*/ 30 h 61"/>
                    <a:gd name="T6" fmla="*/ 0 w 106"/>
                    <a:gd name="T7" fmla="*/ 31 h 61"/>
                    <a:gd name="T8" fmla="*/ 53 w 106"/>
                    <a:gd name="T9" fmla="*/ 61 h 61"/>
                    <a:gd name="T10" fmla="*/ 106 w 106"/>
                    <a:gd name="T11" fmla="*/ 31 h 61"/>
                    <a:gd name="T12" fmla="*/ 106 w 106"/>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106" h="61">
                      <a:moveTo>
                        <a:pt x="106" y="30"/>
                      </a:moveTo>
                      <a:lnTo>
                        <a:pt x="53" y="0"/>
                      </a:lnTo>
                      <a:lnTo>
                        <a:pt x="0" y="30"/>
                      </a:lnTo>
                      <a:lnTo>
                        <a:pt x="0" y="31"/>
                      </a:lnTo>
                      <a:lnTo>
                        <a:pt x="53" y="61"/>
                      </a:lnTo>
                      <a:lnTo>
                        <a:pt x="106" y="31"/>
                      </a:lnTo>
                      <a:lnTo>
                        <a:pt x="106"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sp>
              <p:nvSpPr>
                <p:cNvPr id="42" name="Freeform 7"/>
                <p:cNvSpPr>
                  <a:spLocks/>
                </p:cNvSpPr>
                <p:nvPr/>
              </p:nvSpPr>
              <p:spPr bwMode="auto">
                <a:xfrm>
                  <a:off x="4202" y="1655"/>
                  <a:ext cx="53" cy="90"/>
                </a:xfrm>
                <a:custGeom>
                  <a:avLst/>
                  <a:gdLst>
                    <a:gd name="T0" fmla="*/ 0 w 53"/>
                    <a:gd name="T1" fmla="*/ 30 h 90"/>
                    <a:gd name="T2" fmla="*/ 0 w 53"/>
                    <a:gd name="T3" fmla="*/ 90 h 90"/>
                    <a:gd name="T4" fmla="*/ 53 w 53"/>
                    <a:gd name="T5" fmla="*/ 60 h 90"/>
                    <a:gd name="T6" fmla="*/ 53 w 53"/>
                    <a:gd name="T7" fmla="*/ 0 h 90"/>
                    <a:gd name="T8" fmla="*/ 0 w 53"/>
                    <a:gd name="T9" fmla="*/ 30 h 90"/>
                  </a:gdLst>
                  <a:ahLst/>
                  <a:cxnLst>
                    <a:cxn ang="0">
                      <a:pos x="T0" y="T1"/>
                    </a:cxn>
                    <a:cxn ang="0">
                      <a:pos x="T2" y="T3"/>
                    </a:cxn>
                    <a:cxn ang="0">
                      <a:pos x="T4" y="T5"/>
                    </a:cxn>
                    <a:cxn ang="0">
                      <a:pos x="T6" y="T7"/>
                    </a:cxn>
                    <a:cxn ang="0">
                      <a:pos x="T8" y="T9"/>
                    </a:cxn>
                  </a:cxnLst>
                  <a:rect l="0" t="0" r="r" b="b"/>
                  <a:pathLst>
                    <a:path w="53" h="90">
                      <a:moveTo>
                        <a:pt x="0" y="30"/>
                      </a:moveTo>
                      <a:lnTo>
                        <a:pt x="0" y="90"/>
                      </a:lnTo>
                      <a:lnTo>
                        <a:pt x="53" y="60"/>
                      </a:lnTo>
                      <a:lnTo>
                        <a:pt x="53" y="0"/>
                      </a:lnTo>
                      <a:lnTo>
                        <a:pt x="0"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sp>
              <p:nvSpPr>
                <p:cNvPr id="43" name="Freeform 8"/>
                <p:cNvSpPr>
                  <a:spLocks/>
                </p:cNvSpPr>
                <p:nvPr/>
              </p:nvSpPr>
              <p:spPr bwMode="auto">
                <a:xfrm>
                  <a:off x="4139" y="1655"/>
                  <a:ext cx="53" cy="90"/>
                </a:xfrm>
                <a:custGeom>
                  <a:avLst/>
                  <a:gdLst>
                    <a:gd name="T0" fmla="*/ 53 w 53"/>
                    <a:gd name="T1" fmla="*/ 30 h 90"/>
                    <a:gd name="T2" fmla="*/ 0 w 53"/>
                    <a:gd name="T3" fmla="*/ 0 h 90"/>
                    <a:gd name="T4" fmla="*/ 0 w 53"/>
                    <a:gd name="T5" fmla="*/ 60 h 90"/>
                    <a:gd name="T6" fmla="*/ 53 w 53"/>
                    <a:gd name="T7" fmla="*/ 90 h 90"/>
                    <a:gd name="T8" fmla="*/ 53 w 53"/>
                    <a:gd name="T9" fmla="*/ 30 h 90"/>
                  </a:gdLst>
                  <a:ahLst/>
                  <a:cxnLst>
                    <a:cxn ang="0">
                      <a:pos x="T0" y="T1"/>
                    </a:cxn>
                    <a:cxn ang="0">
                      <a:pos x="T2" y="T3"/>
                    </a:cxn>
                    <a:cxn ang="0">
                      <a:pos x="T4" y="T5"/>
                    </a:cxn>
                    <a:cxn ang="0">
                      <a:pos x="T6" y="T7"/>
                    </a:cxn>
                    <a:cxn ang="0">
                      <a:pos x="T8" y="T9"/>
                    </a:cxn>
                  </a:cxnLst>
                  <a:rect l="0" t="0" r="r" b="b"/>
                  <a:pathLst>
                    <a:path w="53" h="90">
                      <a:moveTo>
                        <a:pt x="53" y="30"/>
                      </a:moveTo>
                      <a:lnTo>
                        <a:pt x="0" y="0"/>
                      </a:lnTo>
                      <a:lnTo>
                        <a:pt x="0" y="60"/>
                      </a:lnTo>
                      <a:lnTo>
                        <a:pt x="53" y="90"/>
                      </a:lnTo>
                      <a:lnTo>
                        <a:pt x="53"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grpSp>
        </p:grpSp>
      </p:grpSp>
      <p:sp>
        <p:nvSpPr>
          <p:cNvPr id="2" name="Title 1"/>
          <p:cNvSpPr>
            <a:spLocks noGrp="1"/>
          </p:cNvSpPr>
          <p:nvPr>
            <p:ph type="title"/>
          </p:nvPr>
        </p:nvSpPr>
        <p:spPr>
          <a:xfrm>
            <a:off x="269241" y="289958"/>
            <a:ext cx="11743098" cy="899537"/>
          </a:xfrm>
        </p:spPr>
        <p:txBody>
          <a:bodyPr/>
          <a:lstStyle/>
          <a:p>
            <a:r>
              <a:rPr lang="en-US" spc="-137" dirty="0">
                <a:solidFill>
                  <a:srgbClr val="000000"/>
                </a:solidFill>
              </a:rPr>
              <a:t>Microsoft is committed to Linux and open source</a:t>
            </a:r>
          </a:p>
        </p:txBody>
      </p:sp>
      <p:sp>
        <p:nvSpPr>
          <p:cNvPr id="10" name="Pentagon 9"/>
          <p:cNvSpPr/>
          <p:nvPr/>
        </p:nvSpPr>
        <p:spPr bwMode="auto">
          <a:xfrm>
            <a:off x="484007" y="5619867"/>
            <a:ext cx="1827400" cy="772380"/>
          </a:xfrm>
          <a:prstGeom prst="homePlate">
            <a:avLst/>
          </a:prstGeom>
          <a:solidFill>
            <a:schemeClr val="bg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914030" fontAlgn="base">
              <a:spcBef>
                <a:spcPct val="0"/>
              </a:spcBef>
              <a:spcAft>
                <a:spcPct val="0"/>
              </a:spcAft>
              <a:defRPr/>
            </a:pPr>
            <a:r>
              <a:rPr lang="en-US" sz="3921" dirty="0">
                <a:gradFill>
                  <a:gsLst>
                    <a:gs pos="16814">
                      <a:srgbClr val="FFFFFF"/>
                    </a:gs>
                    <a:gs pos="46000">
                      <a:srgbClr val="FFFFFF"/>
                    </a:gs>
                  </a:gsLst>
                  <a:lin ang="5400000" scaled="0"/>
                </a:gradFill>
                <a:latin typeface="Segoe UI Light"/>
              </a:rPr>
              <a:t>Today</a:t>
            </a:r>
          </a:p>
        </p:txBody>
      </p:sp>
      <p:sp>
        <p:nvSpPr>
          <p:cNvPr id="11" name="Rectangle 10"/>
          <p:cNvSpPr/>
          <p:nvPr/>
        </p:nvSpPr>
        <p:spPr>
          <a:xfrm>
            <a:off x="462442" y="1200532"/>
            <a:ext cx="6945488" cy="633625"/>
          </a:xfrm>
          <a:prstGeom prst="rect">
            <a:avLst/>
          </a:prstGeom>
        </p:spPr>
        <p:txBody>
          <a:bodyPr wrap="none">
            <a:spAutoFit/>
          </a:bodyPr>
          <a:lstStyle/>
          <a:p>
            <a:pPr defTabSz="914367">
              <a:defRPr/>
            </a:pPr>
            <a:r>
              <a:rPr lang="en-US" sz="3529" dirty="0">
                <a:gradFill>
                  <a:gsLst>
                    <a:gs pos="18000">
                      <a:srgbClr val="505050"/>
                    </a:gs>
                    <a:gs pos="46000">
                      <a:srgbClr val="505050"/>
                    </a:gs>
                  </a:gsLst>
                  <a:lin ang="5400000" scaled="0"/>
                </a:gradFill>
                <a:latin typeface="Segoe UI Light"/>
              </a:rPr>
              <a:t>Linux is a real business for Microsoft</a:t>
            </a:r>
          </a:p>
        </p:txBody>
      </p:sp>
      <p:grpSp>
        <p:nvGrpSpPr>
          <p:cNvPr id="19" name="Group 18"/>
          <p:cNvGrpSpPr/>
          <p:nvPr/>
        </p:nvGrpSpPr>
        <p:grpSpPr>
          <a:xfrm>
            <a:off x="3404052" y="2541520"/>
            <a:ext cx="641896" cy="587306"/>
            <a:chOff x="7275676" y="1017047"/>
            <a:chExt cx="625799" cy="572579"/>
          </a:xfrm>
        </p:grpSpPr>
        <p:sp>
          <p:nvSpPr>
            <p:cNvPr id="20" name="Rectangle 19"/>
            <p:cNvSpPr/>
            <p:nvPr/>
          </p:nvSpPr>
          <p:spPr bwMode="auto">
            <a:xfrm>
              <a:off x="7312822" y="1049624"/>
              <a:ext cx="554832" cy="37912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21" name="Group 4"/>
            <p:cNvGrpSpPr>
              <a:grpSpLocks noChangeAspect="1"/>
            </p:cNvGrpSpPr>
            <p:nvPr/>
          </p:nvGrpSpPr>
          <p:grpSpPr bwMode="auto">
            <a:xfrm>
              <a:off x="7275676" y="1017047"/>
              <a:ext cx="625799" cy="572579"/>
              <a:chOff x="4030" y="1558"/>
              <a:chExt cx="341" cy="312"/>
            </a:xfrm>
            <a:solidFill>
              <a:srgbClr val="00188F"/>
            </a:solidFill>
          </p:grpSpPr>
          <p:sp>
            <p:nvSpPr>
              <p:cNvPr id="22" name="Freeform 5"/>
              <p:cNvSpPr>
                <a:spLocks noEditPoints="1"/>
              </p:cNvSpPr>
              <p:nvPr/>
            </p:nvSpPr>
            <p:spPr bwMode="auto">
              <a:xfrm>
                <a:off x="4030" y="1558"/>
                <a:ext cx="341" cy="312"/>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chemeClr val="tx1"/>
              </a:solidFill>
              <a:ln w="0">
                <a:noFill/>
                <a:prstDash val="solid"/>
                <a:round/>
                <a:headEnd/>
                <a:tailEnd/>
              </a:ln>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endParaRPr>
              </a:p>
            </p:txBody>
          </p:sp>
          <p:sp>
            <p:nvSpPr>
              <p:cNvPr id="23" name="Freeform 6"/>
              <p:cNvSpPr>
                <a:spLocks/>
              </p:cNvSpPr>
              <p:nvPr/>
            </p:nvSpPr>
            <p:spPr bwMode="auto">
              <a:xfrm>
                <a:off x="4144" y="1615"/>
                <a:ext cx="106" cy="61"/>
              </a:xfrm>
              <a:custGeom>
                <a:avLst/>
                <a:gdLst>
                  <a:gd name="T0" fmla="*/ 106 w 106"/>
                  <a:gd name="T1" fmla="*/ 30 h 61"/>
                  <a:gd name="T2" fmla="*/ 53 w 106"/>
                  <a:gd name="T3" fmla="*/ 0 h 61"/>
                  <a:gd name="T4" fmla="*/ 0 w 106"/>
                  <a:gd name="T5" fmla="*/ 30 h 61"/>
                  <a:gd name="T6" fmla="*/ 0 w 106"/>
                  <a:gd name="T7" fmla="*/ 31 h 61"/>
                  <a:gd name="T8" fmla="*/ 53 w 106"/>
                  <a:gd name="T9" fmla="*/ 61 h 61"/>
                  <a:gd name="T10" fmla="*/ 106 w 106"/>
                  <a:gd name="T11" fmla="*/ 31 h 61"/>
                  <a:gd name="T12" fmla="*/ 106 w 106"/>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106" h="61">
                    <a:moveTo>
                      <a:pt x="106" y="30"/>
                    </a:moveTo>
                    <a:lnTo>
                      <a:pt x="53" y="0"/>
                    </a:lnTo>
                    <a:lnTo>
                      <a:pt x="0" y="30"/>
                    </a:lnTo>
                    <a:lnTo>
                      <a:pt x="0" y="31"/>
                    </a:lnTo>
                    <a:lnTo>
                      <a:pt x="53" y="61"/>
                    </a:lnTo>
                    <a:lnTo>
                      <a:pt x="106" y="31"/>
                    </a:lnTo>
                    <a:lnTo>
                      <a:pt x="106"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endParaRPr>
              </a:p>
            </p:txBody>
          </p:sp>
          <p:sp>
            <p:nvSpPr>
              <p:cNvPr id="24" name="Freeform 7"/>
              <p:cNvSpPr>
                <a:spLocks/>
              </p:cNvSpPr>
              <p:nvPr/>
            </p:nvSpPr>
            <p:spPr bwMode="auto">
              <a:xfrm>
                <a:off x="4202" y="1655"/>
                <a:ext cx="53" cy="90"/>
              </a:xfrm>
              <a:custGeom>
                <a:avLst/>
                <a:gdLst>
                  <a:gd name="T0" fmla="*/ 0 w 53"/>
                  <a:gd name="T1" fmla="*/ 30 h 90"/>
                  <a:gd name="T2" fmla="*/ 0 w 53"/>
                  <a:gd name="T3" fmla="*/ 90 h 90"/>
                  <a:gd name="T4" fmla="*/ 53 w 53"/>
                  <a:gd name="T5" fmla="*/ 60 h 90"/>
                  <a:gd name="T6" fmla="*/ 53 w 53"/>
                  <a:gd name="T7" fmla="*/ 0 h 90"/>
                  <a:gd name="T8" fmla="*/ 0 w 53"/>
                  <a:gd name="T9" fmla="*/ 30 h 90"/>
                </a:gdLst>
                <a:ahLst/>
                <a:cxnLst>
                  <a:cxn ang="0">
                    <a:pos x="T0" y="T1"/>
                  </a:cxn>
                  <a:cxn ang="0">
                    <a:pos x="T2" y="T3"/>
                  </a:cxn>
                  <a:cxn ang="0">
                    <a:pos x="T4" y="T5"/>
                  </a:cxn>
                  <a:cxn ang="0">
                    <a:pos x="T6" y="T7"/>
                  </a:cxn>
                  <a:cxn ang="0">
                    <a:pos x="T8" y="T9"/>
                  </a:cxn>
                </a:cxnLst>
                <a:rect l="0" t="0" r="r" b="b"/>
                <a:pathLst>
                  <a:path w="53" h="90">
                    <a:moveTo>
                      <a:pt x="0" y="30"/>
                    </a:moveTo>
                    <a:lnTo>
                      <a:pt x="0" y="90"/>
                    </a:lnTo>
                    <a:lnTo>
                      <a:pt x="53" y="60"/>
                    </a:lnTo>
                    <a:lnTo>
                      <a:pt x="53" y="0"/>
                    </a:lnTo>
                    <a:lnTo>
                      <a:pt x="0"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endParaRPr>
              </a:p>
            </p:txBody>
          </p:sp>
          <p:sp>
            <p:nvSpPr>
              <p:cNvPr id="25" name="Freeform 8"/>
              <p:cNvSpPr>
                <a:spLocks/>
              </p:cNvSpPr>
              <p:nvPr/>
            </p:nvSpPr>
            <p:spPr bwMode="auto">
              <a:xfrm>
                <a:off x="4139" y="1655"/>
                <a:ext cx="53" cy="90"/>
              </a:xfrm>
              <a:custGeom>
                <a:avLst/>
                <a:gdLst>
                  <a:gd name="T0" fmla="*/ 53 w 53"/>
                  <a:gd name="T1" fmla="*/ 30 h 90"/>
                  <a:gd name="T2" fmla="*/ 0 w 53"/>
                  <a:gd name="T3" fmla="*/ 0 h 90"/>
                  <a:gd name="T4" fmla="*/ 0 w 53"/>
                  <a:gd name="T5" fmla="*/ 60 h 90"/>
                  <a:gd name="T6" fmla="*/ 53 w 53"/>
                  <a:gd name="T7" fmla="*/ 90 h 90"/>
                  <a:gd name="T8" fmla="*/ 53 w 53"/>
                  <a:gd name="T9" fmla="*/ 30 h 90"/>
                </a:gdLst>
                <a:ahLst/>
                <a:cxnLst>
                  <a:cxn ang="0">
                    <a:pos x="T0" y="T1"/>
                  </a:cxn>
                  <a:cxn ang="0">
                    <a:pos x="T2" y="T3"/>
                  </a:cxn>
                  <a:cxn ang="0">
                    <a:pos x="T4" y="T5"/>
                  </a:cxn>
                  <a:cxn ang="0">
                    <a:pos x="T6" y="T7"/>
                  </a:cxn>
                  <a:cxn ang="0">
                    <a:pos x="T8" y="T9"/>
                  </a:cxn>
                </a:cxnLst>
                <a:rect l="0" t="0" r="r" b="b"/>
                <a:pathLst>
                  <a:path w="53" h="90">
                    <a:moveTo>
                      <a:pt x="53" y="30"/>
                    </a:moveTo>
                    <a:lnTo>
                      <a:pt x="0" y="0"/>
                    </a:lnTo>
                    <a:lnTo>
                      <a:pt x="0" y="60"/>
                    </a:lnTo>
                    <a:lnTo>
                      <a:pt x="53" y="90"/>
                    </a:lnTo>
                    <a:lnTo>
                      <a:pt x="53"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endParaRPr>
              </a:p>
            </p:txBody>
          </p:sp>
        </p:grpSp>
      </p:grpSp>
      <p:sp>
        <p:nvSpPr>
          <p:cNvPr id="47" name="Rectangle 46"/>
          <p:cNvSpPr/>
          <p:nvPr/>
        </p:nvSpPr>
        <p:spPr bwMode="auto">
          <a:xfrm rot="10800000">
            <a:off x="451326" y="3889663"/>
            <a:ext cx="99603" cy="1332472"/>
          </a:xfrm>
          <a:prstGeom prst="rect">
            <a:avLst/>
          </a:prstGeom>
          <a:solidFill>
            <a:schemeClr val="accent1">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030" fontAlgn="base">
              <a:lnSpc>
                <a:spcPct val="95000"/>
              </a:lnSpc>
              <a:spcBef>
                <a:spcPct val="0"/>
              </a:spcBef>
              <a:spcAft>
                <a:spcPct val="0"/>
              </a:spcAft>
              <a:defRPr/>
            </a:pPr>
            <a:endParaRPr lang="en-US" sz="1765" dirty="0">
              <a:gradFill>
                <a:gsLst>
                  <a:gs pos="16814">
                    <a:srgbClr val="FFFFFF"/>
                  </a:gs>
                  <a:gs pos="46000">
                    <a:srgbClr val="FFFFFF"/>
                  </a:gs>
                </a:gsLst>
                <a:lin ang="5400000" scaled="0"/>
              </a:gradFill>
            </a:endParaRPr>
          </a:p>
        </p:txBody>
      </p:sp>
      <p:grpSp>
        <p:nvGrpSpPr>
          <p:cNvPr id="53" name="Group 52"/>
          <p:cNvGrpSpPr/>
          <p:nvPr/>
        </p:nvGrpSpPr>
        <p:grpSpPr>
          <a:xfrm>
            <a:off x="4235896" y="3889663"/>
            <a:ext cx="3720163" cy="1335673"/>
            <a:chOff x="4393405" y="3967162"/>
            <a:chExt cx="3794760" cy="1362456"/>
          </a:xfrm>
        </p:grpSpPr>
        <p:sp>
          <p:nvSpPr>
            <p:cNvPr id="8" name="Rectangle 7"/>
            <p:cNvSpPr/>
            <p:nvPr/>
          </p:nvSpPr>
          <p:spPr bwMode="auto">
            <a:xfrm>
              <a:off x="4393405" y="3967162"/>
              <a:ext cx="3794760" cy="1362456"/>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24106" tIns="143428" rIns="179285" bIns="143428" numCol="1" rtlCol="0" anchor="ctr" anchorCtr="0" compatLnSpc="1">
              <a:prstTxWarp prst="textNoShape">
                <a:avLst/>
              </a:prstTxWarp>
            </a:bodyPr>
            <a:lstStyle/>
            <a:p>
              <a:pPr defTabSz="914030" fontAlgn="base">
                <a:lnSpc>
                  <a:spcPct val="95000"/>
                </a:lnSpc>
                <a:spcBef>
                  <a:spcPct val="0"/>
                </a:spcBef>
                <a:spcAft>
                  <a:spcPct val="0"/>
                </a:spcAft>
                <a:defRPr/>
              </a:pPr>
              <a:r>
                <a:rPr lang="en-US" sz="2353" dirty="0">
                  <a:gradFill>
                    <a:gsLst>
                      <a:gs pos="16814">
                        <a:srgbClr val="FFFFFF"/>
                      </a:gs>
                      <a:gs pos="46000">
                        <a:srgbClr val="FFFFFF"/>
                      </a:gs>
                    </a:gsLst>
                    <a:lin ang="5400000" scaled="0"/>
                  </a:gradFill>
                </a:rPr>
                <a:t>Linux drivers for Hyper-V available since 2010</a:t>
              </a:r>
            </a:p>
          </p:txBody>
        </p:sp>
        <p:sp>
          <p:nvSpPr>
            <p:cNvPr id="48" name="Rectangle 47"/>
            <p:cNvSpPr/>
            <p:nvPr/>
          </p:nvSpPr>
          <p:spPr bwMode="auto">
            <a:xfrm rot="10800000">
              <a:off x="4393406" y="3967162"/>
              <a:ext cx="101600" cy="1359191"/>
            </a:xfrm>
            <a:prstGeom prst="rect">
              <a:avLst/>
            </a:prstGeom>
            <a:solidFill>
              <a:schemeClr val="accent3">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030" fontAlgn="base">
                <a:lnSpc>
                  <a:spcPct val="95000"/>
                </a:lnSpc>
                <a:spcBef>
                  <a:spcPct val="0"/>
                </a:spcBef>
                <a:spcAft>
                  <a:spcPct val="0"/>
                </a:spcAft>
                <a:defRPr/>
              </a:pPr>
              <a:endParaRPr lang="en-US" sz="1765" dirty="0">
                <a:gradFill>
                  <a:gsLst>
                    <a:gs pos="16814">
                      <a:srgbClr val="FFFFFF"/>
                    </a:gs>
                    <a:gs pos="46000">
                      <a:srgbClr val="FFFFFF"/>
                    </a:gs>
                  </a:gsLst>
                  <a:lin ang="5400000" scaled="0"/>
                </a:gradFill>
              </a:endParaRPr>
            </a:p>
          </p:txBody>
        </p:sp>
      </p:grpSp>
      <p:sp>
        <p:nvSpPr>
          <p:cNvPr id="54" name="Rectangle 53"/>
          <p:cNvSpPr/>
          <p:nvPr/>
        </p:nvSpPr>
        <p:spPr>
          <a:xfrm>
            <a:off x="448214" y="3244508"/>
            <a:ext cx="9430268" cy="633625"/>
          </a:xfrm>
          <a:prstGeom prst="rect">
            <a:avLst/>
          </a:prstGeom>
        </p:spPr>
        <p:txBody>
          <a:bodyPr wrap="none">
            <a:spAutoFit/>
          </a:bodyPr>
          <a:lstStyle/>
          <a:p>
            <a:pPr defTabSz="914367">
              <a:defRPr/>
            </a:pPr>
            <a:r>
              <a:rPr lang="en-US" sz="3529" dirty="0">
                <a:gradFill>
                  <a:gsLst>
                    <a:gs pos="18000">
                      <a:srgbClr val="505050"/>
                    </a:gs>
                    <a:gs pos="46000">
                      <a:srgbClr val="505050"/>
                    </a:gs>
                  </a:gsLst>
                  <a:lin ang="5400000" scaled="0"/>
                </a:gradFill>
                <a:latin typeface="Segoe UI Light"/>
              </a:rPr>
              <a:t>… and we’re been in a long open source journey!</a:t>
            </a:r>
          </a:p>
        </p:txBody>
      </p:sp>
      <p:sp>
        <p:nvSpPr>
          <p:cNvPr id="56" name="Rectangle 55"/>
          <p:cNvSpPr/>
          <p:nvPr/>
        </p:nvSpPr>
        <p:spPr>
          <a:xfrm>
            <a:off x="2517356" y="5463810"/>
            <a:ext cx="7971077" cy="1176733"/>
          </a:xfrm>
          <a:prstGeom prst="rect">
            <a:avLst/>
          </a:prstGeom>
        </p:spPr>
        <p:txBody>
          <a:bodyPr wrap="square">
            <a:spAutoFit/>
          </a:bodyPr>
          <a:lstStyle/>
          <a:p>
            <a:pPr defTabSz="914367">
              <a:defRPr/>
            </a:pPr>
            <a:r>
              <a:rPr lang="en-US" sz="3529" dirty="0">
                <a:gradFill>
                  <a:gsLst>
                    <a:gs pos="18000">
                      <a:srgbClr val="505050"/>
                    </a:gs>
                    <a:gs pos="46000">
                      <a:srgbClr val="505050"/>
                    </a:gs>
                  </a:gsLst>
                  <a:lin ang="5400000" scaled="0"/>
                </a:gradFill>
                <a:latin typeface="Segoe UI Light"/>
              </a:rPr>
              <a:t>Linux and open source are a fundamental part of how we do business</a:t>
            </a:r>
          </a:p>
        </p:txBody>
      </p:sp>
      <p:sp>
        <p:nvSpPr>
          <p:cNvPr id="60" name="Rectangle 59"/>
          <p:cNvSpPr/>
          <p:nvPr/>
        </p:nvSpPr>
        <p:spPr bwMode="auto">
          <a:xfrm>
            <a:off x="246069" y="1785242"/>
            <a:ext cx="3986592" cy="1497861"/>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defRPr/>
            </a:pPr>
            <a:endParaRPr lang="en-US" sz="1961" dirty="0">
              <a:gradFill>
                <a:gsLst>
                  <a:gs pos="16814">
                    <a:srgbClr val="FFFFFF"/>
                  </a:gs>
                  <a:gs pos="46000">
                    <a:srgbClr val="FFFFFF"/>
                  </a:gs>
                </a:gsLst>
                <a:lin ang="5400000" scaled="0"/>
              </a:gradFill>
            </a:endParaRPr>
          </a:p>
        </p:txBody>
      </p:sp>
      <p:sp>
        <p:nvSpPr>
          <p:cNvPr id="61" name="Rectangle 60"/>
          <p:cNvSpPr/>
          <p:nvPr/>
        </p:nvSpPr>
        <p:spPr bwMode="auto">
          <a:xfrm>
            <a:off x="269241" y="1784672"/>
            <a:ext cx="7751226" cy="1497861"/>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defRPr/>
            </a:pPr>
            <a:endParaRPr lang="en-US" sz="1961" dirty="0">
              <a:gradFill>
                <a:gsLst>
                  <a:gs pos="16814">
                    <a:srgbClr val="FFFFFF"/>
                  </a:gs>
                  <a:gs pos="46000">
                    <a:srgbClr val="FFFFFF"/>
                  </a:gs>
                </a:gsLst>
                <a:lin ang="5400000" scaled="0"/>
              </a:gradFill>
            </a:endParaRPr>
          </a:p>
        </p:txBody>
      </p:sp>
      <p:grpSp>
        <p:nvGrpSpPr>
          <p:cNvPr id="45" name="Group 44"/>
          <p:cNvGrpSpPr/>
          <p:nvPr/>
        </p:nvGrpSpPr>
        <p:grpSpPr>
          <a:xfrm>
            <a:off x="4235896" y="1846383"/>
            <a:ext cx="3720163" cy="1332472"/>
            <a:chOff x="4320834" y="1935162"/>
            <a:chExt cx="3794760" cy="1359191"/>
          </a:xfrm>
        </p:grpSpPr>
        <p:sp>
          <p:nvSpPr>
            <p:cNvPr id="5" name="Rectangle 4"/>
            <p:cNvSpPr/>
            <p:nvPr/>
          </p:nvSpPr>
          <p:spPr bwMode="auto">
            <a:xfrm>
              <a:off x="4320834" y="1935162"/>
              <a:ext cx="3794760" cy="1359190"/>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24106" tIns="89642" rIns="179285" bIns="143428" numCol="1" rtlCol="0" anchor="t" anchorCtr="0" compatLnSpc="1">
              <a:prstTxWarp prst="textNoShape">
                <a:avLst/>
              </a:prstTxWarp>
            </a:bodyPr>
            <a:lstStyle/>
            <a:p>
              <a:pPr defTabSz="914030" fontAlgn="base">
                <a:lnSpc>
                  <a:spcPct val="95000"/>
                </a:lnSpc>
                <a:spcBef>
                  <a:spcPct val="0"/>
                </a:spcBef>
                <a:spcAft>
                  <a:spcPct val="0"/>
                </a:spcAft>
                <a:defRPr/>
              </a:pPr>
              <a:r>
                <a:rPr lang="en-US" sz="1961" dirty="0">
                  <a:gradFill>
                    <a:gsLst>
                      <a:gs pos="16814">
                        <a:srgbClr val="FFFFFF"/>
                      </a:gs>
                      <a:gs pos="46000">
                        <a:srgbClr val="FFFFFF"/>
                      </a:gs>
                    </a:gsLst>
                    <a:lin ang="5400000" scaled="0"/>
                  </a:gradFill>
                </a:rPr>
                <a:t>System Center </a:t>
              </a:r>
              <a:br>
                <a:rPr lang="en-US" sz="1961" dirty="0">
                  <a:gradFill>
                    <a:gsLst>
                      <a:gs pos="16814">
                        <a:srgbClr val="FFFFFF"/>
                      </a:gs>
                      <a:gs pos="46000">
                        <a:srgbClr val="FFFFFF"/>
                      </a:gs>
                    </a:gsLst>
                    <a:lin ang="5400000" scaled="0"/>
                  </a:gradFill>
                </a:rPr>
              </a:br>
              <a:r>
                <a:rPr lang="en-US" sz="1961" dirty="0">
                  <a:gradFill>
                    <a:gsLst>
                      <a:gs pos="16814">
                        <a:srgbClr val="FFFFFF"/>
                      </a:gs>
                      <a:gs pos="46000">
                        <a:srgbClr val="FFFFFF"/>
                      </a:gs>
                    </a:gsLst>
                    <a:lin ang="5400000" scaled="0"/>
                  </a:gradFill>
                </a:rPr>
                <a:t>manages hundreds </a:t>
              </a:r>
              <a:br>
                <a:rPr lang="en-US" sz="1961" dirty="0">
                  <a:gradFill>
                    <a:gsLst>
                      <a:gs pos="16814">
                        <a:srgbClr val="FFFFFF"/>
                      </a:gs>
                      <a:gs pos="46000">
                        <a:srgbClr val="FFFFFF"/>
                      </a:gs>
                    </a:gsLst>
                    <a:lin ang="5400000" scaled="0"/>
                  </a:gradFill>
                </a:rPr>
              </a:br>
              <a:r>
                <a:rPr lang="en-US" sz="1961" dirty="0">
                  <a:gradFill>
                    <a:gsLst>
                      <a:gs pos="16814">
                        <a:srgbClr val="FFFFFF"/>
                      </a:gs>
                      <a:gs pos="46000">
                        <a:srgbClr val="FFFFFF"/>
                      </a:gs>
                    </a:gsLst>
                    <a:lin ang="5400000" scaled="0"/>
                  </a:gradFill>
                </a:rPr>
                <a:t>of thousands of </a:t>
              </a:r>
              <a:br>
                <a:rPr lang="en-US" sz="1961" dirty="0">
                  <a:gradFill>
                    <a:gsLst>
                      <a:gs pos="16814">
                        <a:srgbClr val="FFFFFF"/>
                      </a:gs>
                      <a:gs pos="46000">
                        <a:srgbClr val="FFFFFF"/>
                      </a:gs>
                    </a:gsLst>
                    <a:lin ang="5400000" scaled="0"/>
                  </a:gradFill>
                </a:rPr>
              </a:br>
              <a:r>
                <a:rPr lang="en-US" sz="1961" dirty="0">
                  <a:gradFill>
                    <a:gsLst>
                      <a:gs pos="16814">
                        <a:srgbClr val="FFFFFF"/>
                      </a:gs>
                      <a:gs pos="46000">
                        <a:srgbClr val="FFFFFF"/>
                      </a:gs>
                    </a:gsLst>
                    <a:lin ang="5400000" scaled="0"/>
                  </a:gradFill>
                </a:rPr>
                <a:t>Linux/UNIX servers</a:t>
              </a:r>
            </a:p>
          </p:txBody>
        </p:sp>
        <p:sp>
          <p:nvSpPr>
            <p:cNvPr id="13" name="Rectangle 12"/>
            <p:cNvSpPr/>
            <p:nvPr/>
          </p:nvSpPr>
          <p:spPr bwMode="auto">
            <a:xfrm rot="10800000">
              <a:off x="4320834" y="1935162"/>
              <a:ext cx="101600" cy="1359191"/>
            </a:xfrm>
            <a:prstGeom prst="rect">
              <a:avLst/>
            </a:prstGeom>
            <a:solidFill>
              <a:schemeClr val="accent3">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89642" rIns="179285" bIns="143428" numCol="1" rtlCol="0" anchor="t" anchorCtr="0" compatLnSpc="1">
              <a:prstTxWarp prst="textNoShape">
                <a:avLst/>
              </a:prstTxWarp>
            </a:bodyPr>
            <a:lstStyle/>
            <a:p>
              <a:pPr defTabSz="914030" fontAlgn="base">
                <a:lnSpc>
                  <a:spcPct val="95000"/>
                </a:lnSpc>
                <a:spcBef>
                  <a:spcPct val="0"/>
                </a:spcBef>
                <a:spcAft>
                  <a:spcPct val="0"/>
                </a:spcAft>
                <a:defRPr/>
              </a:pPr>
              <a:endParaRPr lang="en-US" sz="1765" dirty="0">
                <a:gradFill>
                  <a:gsLst>
                    <a:gs pos="16814">
                      <a:srgbClr val="FFFFFF"/>
                    </a:gs>
                    <a:gs pos="46000">
                      <a:srgbClr val="FFFFFF"/>
                    </a:gs>
                  </a:gsLst>
                  <a:lin ang="5400000" scaled="0"/>
                </a:gradFill>
              </a:endParaRPr>
            </a:p>
          </p:txBody>
        </p:sp>
        <p:sp>
          <p:nvSpPr>
            <p:cNvPr id="18" name="Freeform 5"/>
            <p:cNvSpPr>
              <a:spLocks noEditPoints="1"/>
            </p:cNvSpPr>
            <p:nvPr/>
          </p:nvSpPr>
          <p:spPr bwMode="auto">
            <a:xfrm>
              <a:off x="7165471" y="2522957"/>
              <a:ext cx="794094" cy="668113"/>
            </a:xfrm>
            <a:custGeom>
              <a:avLst/>
              <a:gdLst>
                <a:gd name="T0" fmla="*/ 4368 w 5175"/>
                <a:gd name="T1" fmla="*/ 1058 h 4354"/>
                <a:gd name="T2" fmla="*/ 3287 w 5175"/>
                <a:gd name="T3" fmla="*/ 724 h 4354"/>
                <a:gd name="T4" fmla="*/ 0 w 5175"/>
                <a:gd name="T5" fmla="*/ 845 h 4354"/>
                <a:gd name="T6" fmla="*/ 3287 w 5175"/>
                <a:gd name="T7" fmla="*/ 3623 h 4354"/>
                <a:gd name="T8" fmla="*/ 4500 w 5175"/>
                <a:gd name="T9" fmla="*/ 3117 h 4354"/>
                <a:gd name="T10" fmla="*/ 5167 w 5175"/>
                <a:gd name="T11" fmla="*/ 1479 h 4354"/>
                <a:gd name="T12" fmla="*/ 3287 w 5175"/>
                <a:gd name="T13" fmla="*/ 887 h 4354"/>
                <a:gd name="T14" fmla="*/ 2094 w 5175"/>
                <a:gd name="T15" fmla="*/ 144 h 4354"/>
                <a:gd name="T16" fmla="*/ 2035 w 5175"/>
                <a:gd name="T17" fmla="*/ 814 h 4354"/>
                <a:gd name="T18" fmla="*/ 2035 w 5175"/>
                <a:gd name="T19" fmla="*/ 1100 h 4354"/>
                <a:gd name="T20" fmla="*/ 2035 w 5175"/>
                <a:gd name="T21" fmla="*/ 1100 h 4354"/>
                <a:gd name="T22" fmla="*/ 3287 w 5175"/>
                <a:gd name="T23" fmla="*/ 1824 h 4354"/>
                <a:gd name="T24" fmla="*/ 2035 w 5175"/>
                <a:gd name="T25" fmla="*/ 1642 h 4354"/>
                <a:gd name="T26" fmla="*/ 3287 w 5175"/>
                <a:gd name="T27" fmla="*/ 2359 h 4354"/>
                <a:gd name="T28" fmla="*/ 2035 w 5175"/>
                <a:gd name="T29" fmla="*/ 2203 h 4354"/>
                <a:gd name="T30" fmla="*/ 2035 w 5175"/>
                <a:gd name="T31" fmla="*/ 3001 h 4354"/>
                <a:gd name="T32" fmla="*/ 2035 w 5175"/>
                <a:gd name="T33" fmla="*/ 3287 h 4354"/>
                <a:gd name="T34" fmla="*/ 2035 w 5175"/>
                <a:gd name="T35" fmla="*/ 3287 h 4354"/>
                <a:gd name="T36" fmla="*/ 2035 w 5175"/>
                <a:gd name="T37" fmla="*/ 3848 h 4354"/>
                <a:gd name="T38" fmla="*/ 2035 w 5175"/>
                <a:gd name="T39" fmla="*/ 4101 h 4354"/>
                <a:gd name="T40" fmla="*/ 4368 w 5175"/>
                <a:gd name="T41" fmla="*/ 1214 h 4354"/>
                <a:gd name="T42" fmla="*/ 3568 w 5175"/>
                <a:gd name="T43" fmla="*/ 724 h 4354"/>
                <a:gd name="T44" fmla="*/ 3528 w 5175"/>
                <a:gd name="T45" fmla="*/ 1183 h 4354"/>
                <a:gd name="T46" fmla="*/ 3528 w 5175"/>
                <a:gd name="T47" fmla="*/ 1382 h 4354"/>
                <a:gd name="T48" fmla="*/ 3528 w 5175"/>
                <a:gd name="T49" fmla="*/ 1382 h 4354"/>
                <a:gd name="T50" fmla="*/ 4368 w 5175"/>
                <a:gd name="T51" fmla="*/ 1872 h 4354"/>
                <a:gd name="T52" fmla="*/ 3528 w 5175"/>
                <a:gd name="T53" fmla="*/ 1751 h 4354"/>
                <a:gd name="T54" fmla="*/ 4368 w 5175"/>
                <a:gd name="T55" fmla="*/ 2246 h 4354"/>
                <a:gd name="T56" fmla="*/ 3528 w 5175"/>
                <a:gd name="T57" fmla="*/ 2137 h 4354"/>
                <a:gd name="T58" fmla="*/ 3528 w 5175"/>
                <a:gd name="T59" fmla="*/ 2688 h 4354"/>
                <a:gd name="T60" fmla="*/ 3528 w 5175"/>
                <a:gd name="T61" fmla="*/ 2885 h 4354"/>
                <a:gd name="T62" fmla="*/ 3528 w 5175"/>
                <a:gd name="T63" fmla="*/ 2885 h 4354"/>
                <a:gd name="T64" fmla="*/ 3528 w 5175"/>
                <a:gd name="T65" fmla="*/ 3273 h 4354"/>
                <a:gd name="T66" fmla="*/ 3528 w 5175"/>
                <a:gd name="T67" fmla="*/ 3443 h 4354"/>
                <a:gd name="T68" fmla="*/ 5149 w 5175"/>
                <a:gd name="T69" fmla="*/ 1436 h 4354"/>
                <a:gd name="T70" fmla="*/ 4574 w 5175"/>
                <a:gd name="T71" fmla="*/ 1074 h 4354"/>
                <a:gd name="T72" fmla="*/ 5167 w 5175"/>
                <a:gd name="T73" fmla="*/ 2579 h 4354"/>
                <a:gd name="T74" fmla="*/ 5167 w 5175"/>
                <a:gd name="T75" fmla="*/ 2489 h 4354"/>
                <a:gd name="T76" fmla="*/ 5167 w 5175"/>
                <a:gd name="T77" fmla="*/ 2489 h 4354"/>
                <a:gd name="T78" fmla="*/ 4543 w 5175"/>
                <a:gd name="T79" fmla="*/ 2456 h 4354"/>
                <a:gd name="T80" fmla="*/ 5167 w 5175"/>
                <a:gd name="T81" fmla="*/ 2319 h 4354"/>
                <a:gd name="T82" fmla="*/ 4543 w 5175"/>
                <a:gd name="T83" fmla="*/ 2071 h 4354"/>
                <a:gd name="T84" fmla="*/ 5167 w 5175"/>
                <a:gd name="T85" fmla="*/ 2144 h 4354"/>
                <a:gd name="T86" fmla="*/ 5167 w 5175"/>
                <a:gd name="T87" fmla="*/ 1891 h 4354"/>
                <a:gd name="T88" fmla="*/ 5167 w 5175"/>
                <a:gd name="T89" fmla="*/ 1798 h 4354"/>
                <a:gd name="T90" fmla="*/ 5167 w 5175"/>
                <a:gd name="T91" fmla="*/ 1798 h 4354"/>
                <a:gd name="T92" fmla="*/ 4543 w 5175"/>
                <a:gd name="T93" fmla="*/ 1406 h 4354"/>
                <a:gd name="T94" fmla="*/ 5167 w 5175"/>
                <a:gd name="T95" fmla="*/ 1626 h 4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75" h="4354">
                  <a:moveTo>
                    <a:pt x="5167" y="1479"/>
                  </a:moveTo>
                  <a:lnTo>
                    <a:pt x="5167" y="1370"/>
                  </a:lnTo>
                  <a:lnTo>
                    <a:pt x="4543" y="1008"/>
                  </a:lnTo>
                  <a:lnTo>
                    <a:pt x="4368" y="1058"/>
                  </a:lnTo>
                  <a:lnTo>
                    <a:pt x="4368" y="1100"/>
                  </a:lnTo>
                  <a:lnTo>
                    <a:pt x="3528" y="615"/>
                  </a:lnTo>
                  <a:lnTo>
                    <a:pt x="3287" y="696"/>
                  </a:lnTo>
                  <a:lnTo>
                    <a:pt x="3287" y="724"/>
                  </a:lnTo>
                  <a:lnTo>
                    <a:pt x="2028" y="0"/>
                  </a:lnTo>
                  <a:lnTo>
                    <a:pt x="90" y="615"/>
                  </a:lnTo>
                  <a:lnTo>
                    <a:pt x="90" y="821"/>
                  </a:lnTo>
                  <a:lnTo>
                    <a:pt x="0" y="845"/>
                  </a:lnTo>
                  <a:lnTo>
                    <a:pt x="0" y="3715"/>
                  </a:lnTo>
                  <a:lnTo>
                    <a:pt x="1955" y="4354"/>
                  </a:lnTo>
                  <a:lnTo>
                    <a:pt x="3287" y="3583"/>
                  </a:lnTo>
                  <a:lnTo>
                    <a:pt x="3287" y="3623"/>
                  </a:lnTo>
                  <a:lnTo>
                    <a:pt x="3469" y="3623"/>
                  </a:lnTo>
                  <a:lnTo>
                    <a:pt x="4368" y="3105"/>
                  </a:lnTo>
                  <a:lnTo>
                    <a:pt x="4368" y="3117"/>
                  </a:lnTo>
                  <a:lnTo>
                    <a:pt x="4500" y="3117"/>
                  </a:lnTo>
                  <a:lnTo>
                    <a:pt x="5175" y="2719"/>
                  </a:lnTo>
                  <a:lnTo>
                    <a:pt x="5175" y="1486"/>
                  </a:lnTo>
                  <a:lnTo>
                    <a:pt x="5167" y="1479"/>
                  </a:lnTo>
                  <a:lnTo>
                    <a:pt x="5167" y="1479"/>
                  </a:lnTo>
                  <a:lnTo>
                    <a:pt x="5167" y="1479"/>
                  </a:lnTo>
                  <a:close/>
                  <a:moveTo>
                    <a:pt x="2094" y="144"/>
                  </a:moveTo>
                  <a:lnTo>
                    <a:pt x="3287" y="797"/>
                  </a:lnTo>
                  <a:lnTo>
                    <a:pt x="3287" y="887"/>
                  </a:lnTo>
                  <a:lnTo>
                    <a:pt x="2094" y="277"/>
                  </a:lnTo>
                  <a:lnTo>
                    <a:pt x="2094" y="144"/>
                  </a:lnTo>
                  <a:lnTo>
                    <a:pt x="2094" y="144"/>
                  </a:lnTo>
                  <a:lnTo>
                    <a:pt x="2094" y="144"/>
                  </a:lnTo>
                  <a:close/>
                  <a:moveTo>
                    <a:pt x="2035" y="556"/>
                  </a:moveTo>
                  <a:lnTo>
                    <a:pt x="3287" y="1086"/>
                  </a:lnTo>
                  <a:lnTo>
                    <a:pt x="3287" y="1264"/>
                  </a:lnTo>
                  <a:lnTo>
                    <a:pt x="2035" y="814"/>
                  </a:lnTo>
                  <a:lnTo>
                    <a:pt x="2035" y="556"/>
                  </a:lnTo>
                  <a:lnTo>
                    <a:pt x="2035" y="556"/>
                  </a:lnTo>
                  <a:lnTo>
                    <a:pt x="2035" y="556"/>
                  </a:lnTo>
                  <a:close/>
                  <a:moveTo>
                    <a:pt x="2035" y="1100"/>
                  </a:moveTo>
                  <a:lnTo>
                    <a:pt x="3287" y="1455"/>
                  </a:lnTo>
                  <a:lnTo>
                    <a:pt x="3287" y="1626"/>
                  </a:lnTo>
                  <a:lnTo>
                    <a:pt x="2035" y="1370"/>
                  </a:lnTo>
                  <a:lnTo>
                    <a:pt x="2035" y="1100"/>
                  </a:lnTo>
                  <a:lnTo>
                    <a:pt x="2035" y="1100"/>
                  </a:lnTo>
                  <a:lnTo>
                    <a:pt x="2035" y="1100"/>
                  </a:lnTo>
                  <a:close/>
                  <a:moveTo>
                    <a:pt x="2035" y="1642"/>
                  </a:moveTo>
                  <a:lnTo>
                    <a:pt x="3287" y="1824"/>
                  </a:lnTo>
                  <a:lnTo>
                    <a:pt x="3287" y="1988"/>
                  </a:lnTo>
                  <a:lnTo>
                    <a:pt x="2035" y="1907"/>
                  </a:lnTo>
                  <a:lnTo>
                    <a:pt x="2035" y="1642"/>
                  </a:lnTo>
                  <a:lnTo>
                    <a:pt x="2035" y="1642"/>
                  </a:lnTo>
                  <a:lnTo>
                    <a:pt x="2035" y="1642"/>
                  </a:lnTo>
                  <a:close/>
                  <a:moveTo>
                    <a:pt x="2035" y="2203"/>
                  </a:moveTo>
                  <a:lnTo>
                    <a:pt x="3287" y="2179"/>
                  </a:lnTo>
                  <a:lnTo>
                    <a:pt x="3287" y="2359"/>
                  </a:lnTo>
                  <a:lnTo>
                    <a:pt x="2035" y="2456"/>
                  </a:lnTo>
                  <a:lnTo>
                    <a:pt x="2035" y="2203"/>
                  </a:lnTo>
                  <a:lnTo>
                    <a:pt x="2035" y="2203"/>
                  </a:lnTo>
                  <a:lnTo>
                    <a:pt x="2035" y="2203"/>
                  </a:lnTo>
                  <a:close/>
                  <a:moveTo>
                    <a:pt x="2035" y="2747"/>
                  </a:moveTo>
                  <a:lnTo>
                    <a:pt x="3287" y="2549"/>
                  </a:lnTo>
                  <a:lnTo>
                    <a:pt x="3287" y="2719"/>
                  </a:lnTo>
                  <a:lnTo>
                    <a:pt x="2035" y="3001"/>
                  </a:lnTo>
                  <a:lnTo>
                    <a:pt x="2035" y="2747"/>
                  </a:lnTo>
                  <a:lnTo>
                    <a:pt x="2035" y="2747"/>
                  </a:lnTo>
                  <a:lnTo>
                    <a:pt x="2035" y="2747"/>
                  </a:lnTo>
                  <a:close/>
                  <a:moveTo>
                    <a:pt x="2035" y="3287"/>
                  </a:moveTo>
                  <a:lnTo>
                    <a:pt x="3287" y="2918"/>
                  </a:lnTo>
                  <a:lnTo>
                    <a:pt x="3287" y="3081"/>
                  </a:lnTo>
                  <a:lnTo>
                    <a:pt x="2035" y="3557"/>
                  </a:lnTo>
                  <a:lnTo>
                    <a:pt x="2035" y="3287"/>
                  </a:lnTo>
                  <a:lnTo>
                    <a:pt x="2035" y="3287"/>
                  </a:lnTo>
                  <a:lnTo>
                    <a:pt x="2035" y="3287"/>
                  </a:lnTo>
                  <a:close/>
                  <a:moveTo>
                    <a:pt x="2035" y="4101"/>
                  </a:moveTo>
                  <a:lnTo>
                    <a:pt x="2035" y="3848"/>
                  </a:lnTo>
                  <a:lnTo>
                    <a:pt x="3287" y="3273"/>
                  </a:lnTo>
                  <a:lnTo>
                    <a:pt x="3287" y="3453"/>
                  </a:lnTo>
                  <a:lnTo>
                    <a:pt x="2035" y="4101"/>
                  </a:lnTo>
                  <a:lnTo>
                    <a:pt x="2035" y="4101"/>
                  </a:lnTo>
                  <a:lnTo>
                    <a:pt x="2035" y="4101"/>
                  </a:lnTo>
                  <a:close/>
                  <a:moveTo>
                    <a:pt x="3568" y="724"/>
                  </a:moveTo>
                  <a:lnTo>
                    <a:pt x="4368" y="1159"/>
                  </a:lnTo>
                  <a:lnTo>
                    <a:pt x="4368" y="1214"/>
                  </a:lnTo>
                  <a:lnTo>
                    <a:pt x="3568" y="814"/>
                  </a:lnTo>
                  <a:lnTo>
                    <a:pt x="3568" y="724"/>
                  </a:lnTo>
                  <a:lnTo>
                    <a:pt x="3568" y="724"/>
                  </a:lnTo>
                  <a:lnTo>
                    <a:pt x="3568" y="724"/>
                  </a:lnTo>
                  <a:close/>
                  <a:moveTo>
                    <a:pt x="3528" y="1001"/>
                  </a:moveTo>
                  <a:lnTo>
                    <a:pt x="4368" y="1354"/>
                  </a:lnTo>
                  <a:lnTo>
                    <a:pt x="4368" y="1486"/>
                  </a:lnTo>
                  <a:lnTo>
                    <a:pt x="3528" y="1183"/>
                  </a:lnTo>
                  <a:lnTo>
                    <a:pt x="3528" y="1001"/>
                  </a:lnTo>
                  <a:lnTo>
                    <a:pt x="3528" y="1001"/>
                  </a:lnTo>
                  <a:lnTo>
                    <a:pt x="3528" y="1001"/>
                  </a:lnTo>
                  <a:close/>
                  <a:moveTo>
                    <a:pt x="3528" y="1382"/>
                  </a:moveTo>
                  <a:lnTo>
                    <a:pt x="4368" y="1619"/>
                  </a:lnTo>
                  <a:lnTo>
                    <a:pt x="4368" y="1732"/>
                  </a:lnTo>
                  <a:lnTo>
                    <a:pt x="3528" y="1559"/>
                  </a:lnTo>
                  <a:lnTo>
                    <a:pt x="3528" y="1382"/>
                  </a:lnTo>
                  <a:lnTo>
                    <a:pt x="3528" y="1382"/>
                  </a:lnTo>
                  <a:lnTo>
                    <a:pt x="3528" y="1382"/>
                  </a:lnTo>
                  <a:close/>
                  <a:moveTo>
                    <a:pt x="3528" y="1751"/>
                  </a:moveTo>
                  <a:lnTo>
                    <a:pt x="4368" y="1872"/>
                  </a:lnTo>
                  <a:lnTo>
                    <a:pt x="4368" y="1988"/>
                  </a:lnTo>
                  <a:lnTo>
                    <a:pt x="3528" y="1931"/>
                  </a:lnTo>
                  <a:lnTo>
                    <a:pt x="3528" y="1751"/>
                  </a:lnTo>
                  <a:lnTo>
                    <a:pt x="3528" y="1751"/>
                  </a:lnTo>
                  <a:lnTo>
                    <a:pt x="3528" y="1751"/>
                  </a:lnTo>
                  <a:close/>
                  <a:moveTo>
                    <a:pt x="3528" y="2137"/>
                  </a:moveTo>
                  <a:lnTo>
                    <a:pt x="4368" y="2120"/>
                  </a:lnTo>
                  <a:lnTo>
                    <a:pt x="4368" y="2246"/>
                  </a:lnTo>
                  <a:lnTo>
                    <a:pt x="3528" y="2307"/>
                  </a:lnTo>
                  <a:lnTo>
                    <a:pt x="3528" y="2137"/>
                  </a:lnTo>
                  <a:lnTo>
                    <a:pt x="3528" y="2137"/>
                  </a:lnTo>
                  <a:lnTo>
                    <a:pt x="3528" y="2137"/>
                  </a:lnTo>
                  <a:close/>
                  <a:moveTo>
                    <a:pt x="3528" y="2513"/>
                  </a:moveTo>
                  <a:lnTo>
                    <a:pt x="4368" y="2385"/>
                  </a:lnTo>
                  <a:lnTo>
                    <a:pt x="4368" y="2499"/>
                  </a:lnTo>
                  <a:lnTo>
                    <a:pt x="3528" y="2688"/>
                  </a:lnTo>
                  <a:lnTo>
                    <a:pt x="3528" y="2513"/>
                  </a:lnTo>
                  <a:lnTo>
                    <a:pt x="3528" y="2513"/>
                  </a:lnTo>
                  <a:lnTo>
                    <a:pt x="3528" y="2513"/>
                  </a:lnTo>
                  <a:close/>
                  <a:moveTo>
                    <a:pt x="3528" y="2885"/>
                  </a:moveTo>
                  <a:lnTo>
                    <a:pt x="4368" y="2631"/>
                  </a:lnTo>
                  <a:lnTo>
                    <a:pt x="4368" y="2755"/>
                  </a:lnTo>
                  <a:lnTo>
                    <a:pt x="3528" y="3074"/>
                  </a:lnTo>
                  <a:lnTo>
                    <a:pt x="3528" y="2885"/>
                  </a:lnTo>
                  <a:lnTo>
                    <a:pt x="3528" y="2885"/>
                  </a:lnTo>
                  <a:lnTo>
                    <a:pt x="3528" y="2885"/>
                  </a:lnTo>
                  <a:close/>
                  <a:moveTo>
                    <a:pt x="3528" y="3443"/>
                  </a:moveTo>
                  <a:lnTo>
                    <a:pt x="3528" y="3273"/>
                  </a:lnTo>
                  <a:lnTo>
                    <a:pt x="4368" y="2885"/>
                  </a:lnTo>
                  <a:lnTo>
                    <a:pt x="4368" y="3008"/>
                  </a:lnTo>
                  <a:lnTo>
                    <a:pt x="3528" y="3443"/>
                  </a:lnTo>
                  <a:lnTo>
                    <a:pt x="3528" y="3443"/>
                  </a:lnTo>
                  <a:lnTo>
                    <a:pt x="3528" y="3443"/>
                  </a:lnTo>
                  <a:close/>
                  <a:moveTo>
                    <a:pt x="4574" y="1074"/>
                  </a:moveTo>
                  <a:lnTo>
                    <a:pt x="5149" y="1396"/>
                  </a:lnTo>
                  <a:lnTo>
                    <a:pt x="5149" y="1436"/>
                  </a:lnTo>
                  <a:lnTo>
                    <a:pt x="4574" y="1141"/>
                  </a:lnTo>
                  <a:lnTo>
                    <a:pt x="4574" y="1074"/>
                  </a:lnTo>
                  <a:lnTo>
                    <a:pt x="4574" y="1074"/>
                  </a:lnTo>
                  <a:lnTo>
                    <a:pt x="4574" y="1074"/>
                  </a:lnTo>
                  <a:close/>
                  <a:moveTo>
                    <a:pt x="5167" y="2669"/>
                  </a:moveTo>
                  <a:lnTo>
                    <a:pt x="4543" y="2991"/>
                  </a:lnTo>
                  <a:lnTo>
                    <a:pt x="4543" y="2868"/>
                  </a:lnTo>
                  <a:lnTo>
                    <a:pt x="5167" y="2579"/>
                  </a:lnTo>
                  <a:lnTo>
                    <a:pt x="5167" y="2669"/>
                  </a:lnTo>
                  <a:lnTo>
                    <a:pt x="5167" y="2669"/>
                  </a:lnTo>
                  <a:lnTo>
                    <a:pt x="5167" y="2669"/>
                  </a:lnTo>
                  <a:close/>
                  <a:moveTo>
                    <a:pt x="5167" y="2489"/>
                  </a:moveTo>
                  <a:lnTo>
                    <a:pt x="4543" y="2729"/>
                  </a:lnTo>
                  <a:lnTo>
                    <a:pt x="4543" y="2596"/>
                  </a:lnTo>
                  <a:lnTo>
                    <a:pt x="5167" y="2409"/>
                  </a:lnTo>
                  <a:lnTo>
                    <a:pt x="5167" y="2489"/>
                  </a:lnTo>
                  <a:lnTo>
                    <a:pt x="5167" y="2489"/>
                  </a:lnTo>
                  <a:lnTo>
                    <a:pt x="5167" y="2489"/>
                  </a:lnTo>
                  <a:close/>
                  <a:moveTo>
                    <a:pt x="5167" y="2319"/>
                  </a:moveTo>
                  <a:lnTo>
                    <a:pt x="4543" y="2456"/>
                  </a:lnTo>
                  <a:lnTo>
                    <a:pt x="4543" y="2331"/>
                  </a:lnTo>
                  <a:lnTo>
                    <a:pt x="5167" y="2234"/>
                  </a:lnTo>
                  <a:lnTo>
                    <a:pt x="5167" y="2319"/>
                  </a:lnTo>
                  <a:lnTo>
                    <a:pt x="5167" y="2319"/>
                  </a:lnTo>
                  <a:lnTo>
                    <a:pt x="5167" y="2319"/>
                  </a:lnTo>
                  <a:close/>
                  <a:moveTo>
                    <a:pt x="5167" y="2144"/>
                  </a:moveTo>
                  <a:lnTo>
                    <a:pt x="4543" y="2194"/>
                  </a:lnTo>
                  <a:lnTo>
                    <a:pt x="4543" y="2071"/>
                  </a:lnTo>
                  <a:lnTo>
                    <a:pt x="5167" y="2064"/>
                  </a:lnTo>
                  <a:lnTo>
                    <a:pt x="5167" y="2144"/>
                  </a:lnTo>
                  <a:lnTo>
                    <a:pt x="5167" y="2144"/>
                  </a:lnTo>
                  <a:lnTo>
                    <a:pt x="5167" y="2144"/>
                  </a:lnTo>
                  <a:close/>
                  <a:moveTo>
                    <a:pt x="5167" y="1974"/>
                  </a:moveTo>
                  <a:lnTo>
                    <a:pt x="4543" y="1931"/>
                  </a:lnTo>
                  <a:lnTo>
                    <a:pt x="4543" y="1806"/>
                  </a:lnTo>
                  <a:lnTo>
                    <a:pt x="5167" y="1891"/>
                  </a:lnTo>
                  <a:lnTo>
                    <a:pt x="5167" y="1974"/>
                  </a:lnTo>
                  <a:lnTo>
                    <a:pt x="5167" y="1974"/>
                  </a:lnTo>
                  <a:lnTo>
                    <a:pt x="5167" y="1974"/>
                  </a:lnTo>
                  <a:close/>
                  <a:moveTo>
                    <a:pt x="5167" y="1798"/>
                  </a:moveTo>
                  <a:lnTo>
                    <a:pt x="4543" y="1666"/>
                  </a:lnTo>
                  <a:lnTo>
                    <a:pt x="4543" y="1545"/>
                  </a:lnTo>
                  <a:lnTo>
                    <a:pt x="5167" y="1716"/>
                  </a:lnTo>
                  <a:lnTo>
                    <a:pt x="5167" y="1798"/>
                  </a:lnTo>
                  <a:lnTo>
                    <a:pt x="5167" y="1798"/>
                  </a:lnTo>
                  <a:lnTo>
                    <a:pt x="5167" y="1798"/>
                  </a:lnTo>
                  <a:close/>
                  <a:moveTo>
                    <a:pt x="5167" y="1626"/>
                  </a:moveTo>
                  <a:lnTo>
                    <a:pt x="4543" y="1406"/>
                  </a:lnTo>
                  <a:lnTo>
                    <a:pt x="4543" y="1280"/>
                  </a:lnTo>
                  <a:lnTo>
                    <a:pt x="5167" y="1545"/>
                  </a:lnTo>
                  <a:lnTo>
                    <a:pt x="5167" y="1626"/>
                  </a:lnTo>
                  <a:lnTo>
                    <a:pt x="5167" y="1626"/>
                  </a:lnTo>
                  <a:lnTo>
                    <a:pt x="5167" y="1626"/>
                  </a:lnTo>
                  <a:close/>
                </a:path>
              </a:pathLst>
            </a:custGeom>
            <a:solidFill>
              <a:schemeClr val="tx1"/>
            </a:solidFill>
            <a:ln>
              <a:noFill/>
            </a:ln>
          </p:spPr>
          <p:txBody>
            <a:bodyPr vert="horz" wrap="square" lIns="89642" tIns="89642" rIns="89642" bIns="44821" numCol="1" anchor="t" anchorCtr="0" compatLnSpc="1">
              <a:prstTxWarp prst="textNoShape">
                <a:avLst/>
              </a:prstTxWarp>
            </a:bodyPr>
            <a:lstStyle/>
            <a:p>
              <a:pPr defTabSz="914367">
                <a:defRPr/>
              </a:pPr>
              <a:endParaRPr lang="en-US" sz="1765">
                <a:solidFill>
                  <a:srgbClr val="FFFFFF"/>
                </a:solidFill>
              </a:endParaRPr>
            </a:p>
          </p:txBody>
        </p:sp>
      </p:grpSp>
      <p:sp>
        <p:nvSpPr>
          <p:cNvPr id="66" name="Rectangle 65"/>
          <p:cNvSpPr/>
          <p:nvPr/>
        </p:nvSpPr>
        <p:spPr bwMode="auto">
          <a:xfrm>
            <a:off x="-9461" y="3779981"/>
            <a:ext cx="4242121" cy="1533241"/>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defRPr/>
            </a:pPr>
            <a:endParaRPr lang="en-US" sz="1961" dirty="0">
              <a:gradFill>
                <a:gsLst>
                  <a:gs pos="16814">
                    <a:srgbClr val="FFFFFF"/>
                  </a:gs>
                  <a:gs pos="46000">
                    <a:srgbClr val="FFFFFF"/>
                  </a:gs>
                </a:gsLst>
                <a:lin ang="5400000" scaled="0"/>
              </a:gradFill>
            </a:endParaRPr>
          </a:p>
        </p:txBody>
      </p:sp>
      <p:grpSp>
        <p:nvGrpSpPr>
          <p:cNvPr id="69" name="Group 68"/>
          <p:cNvGrpSpPr/>
          <p:nvPr/>
        </p:nvGrpSpPr>
        <p:grpSpPr>
          <a:xfrm>
            <a:off x="451325" y="3889663"/>
            <a:ext cx="3720163" cy="1335673"/>
            <a:chOff x="460375" y="3967162"/>
            <a:chExt cx="3794760" cy="1362456"/>
          </a:xfrm>
        </p:grpSpPr>
        <p:sp>
          <p:nvSpPr>
            <p:cNvPr id="7" name="Rectangle 6"/>
            <p:cNvSpPr/>
            <p:nvPr/>
          </p:nvSpPr>
          <p:spPr bwMode="auto">
            <a:xfrm>
              <a:off x="460375" y="3967162"/>
              <a:ext cx="3794760" cy="1362456"/>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24106" tIns="143428" rIns="179285" bIns="143428" numCol="1" rtlCol="0" anchor="ctr" anchorCtr="0" compatLnSpc="1">
              <a:prstTxWarp prst="textNoShape">
                <a:avLst/>
              </a:prstTxWarp>
            </a:bodyPr>
            <a:lstStyle/>
            <a:p>
              <a:pPr defTabSz="914030" fontAlgn="base">
                <a:lnSpc>
                  <a:spcPct val="95000"/>
                </a:lnSpc>
                <a:spcBef>
                  <a:spcPct val="0"/>
                </a:spcBef>
                <a:spcAft>
                  <a:spcPct val="0"/>
                </a:spcAft>
                <a:defRPr/>
              </a:pPr>
              <a:r>
                <a:rPr lang="en-US" sz="2353" dirty="0">
                  <a:gradFill>
                    <a:gsLst>
                      <a:gs pos="16814">
                        <a:srgbClr val="FFFFFF"/>
                      </a:gs>
                      <a:gs pos="46000">
                        <a:srgbClr val="FFFFFF"/>
                      </a:gs>
                    </a:gsLst>
                    <a:lin ang="5400000" scaled="0"/>
                  </a:gradFill>
                </a:rPr>
                <a:t>System Center has managed Linux and</a:t>
              </a:r>
            </a:p>
            <a:p>
              <a:pPr defTabSz="914030" fontAlgn="base">
                <a:lnSpc>
                  <a:spcPct val="95000"/>
                </a:lnSpc>
                <a:spcBef>
                  <a:spcPct val="0"/>
                </a:spcBef>
                <a:spcAft>
                  <a:spcPct val="0"/>
                </a:spcAft>
                <a:defRPr/>
              </a:pPr>
              <a:r>
                <a:rPr lang="en-US" sz="2353" dirty="0">
                  <a:gradFill>
                    <a:gsLst>
                      <a:gs pos="16814">
                        <a:srgbClr val="FFFFFF"/>
                      </a:gs>
                      <a:gs pos="46000">
                        <a:srgbClr val="FFFFFF"/>
                      </a:gs>
                    </a:gsLst>
                    <a:lin ang="5400000" scaled="0"/>
                  </a:gradFill>
                </a:rPr>
                <a:t>UNIX servers since 2009</a:t>
              </a:r>
            </a:p>
          </p:txBody>
        </p:sp>
        <p:sp>
          <p:nvSpPr>
            <p:cNvPr id="68" name="Rectangle 67"/>
            <p:cNvSpPr/>
            <p:nvPr/>
          </p:nvSpPr>
          <p:spPr bwMode="auto">
            <a:xfrm rot="10800000">
              <a:off x="460376" y="3967162"/>
              <a:ext cx="101600" cy="1359191"/>
            </a:xfrm>
            <a:prstGeom prst="rect">
              <a:avLst/>
            </a:prstGeom>
            <a:solidFill>
              <a:schemeClr val="accent1">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t" anchorCtr="0" compatLnSpc="1">
              <a:prstTxWarp prst="textNoShape">
                <a:avLst/>
              </a:prstTxWarp>
            </a:bodyPr>
            <a:lstStyle/>
            <a:p>
              <a:pPr defTabSz="914030" fontAlgn="base">
                <a:lnSpc>
                  <a:spcPct val="95000"/>
                </a:lnSpc>
                <a:spcBef>
                  <a:spcPct val="0"/>
                </a:spcBef>
                <a:spcAft>
                  <a:spcPct val="0"/>
                </a:spcAft>
                <a:defRPr/>
              </a:pPr>
              <a:endParaRPr lang="en-US" sz="1765" dirty="0">
                <a:gradFill>
                  <a:gsLst>
                    <a:gs pos="16814">
                      <a:srgbClr val="FFFFFF"/>
                    </a:gs>
                    <a:gs pos="46000">
                      <a:srgbClr val="FFFFFF"/>
                    </a:gs>
                  </a:gsLst>
                  <a:lin ang="5400000" scaled="0"/>
                </a:gradFill>
              </a:endParaRPr>
            </a:p>
          </p:txBody>
        </p:sp>
      </p:grpSp>
      <p:sp>
        <p:nvSpPr>
          <p:cNvPr id="67" name="Rectangle 66"/>
          <p:cNvSpPr/>
          <p:nvPr/>
        </p:nvSpPr>
        <p:spPr bwMode="auto">
          <a:xfrm>
            <a:off x="-15806" y="3775802"/>
            <a:ext cx="460783" cy="1497861"/>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defRPr/>
            </a:pPr>
            <a:endParaRPr lang="en-US" sz="1961" dirty="0">
              <a:gradFill>
                <a:gsLst>
                  <a:gs pos="16814">
                    <a:srgbClr val="FFFFFF"/>
                  </a:gs>
                  <a:gs pos="46000">
                    <a:srgbClr val="FFFFFF"/>
                  </a:gs>
                </a:gsLst>
                <a:lin ang="5400000" scaled="0"/>
              </a:gradFill>
            </a:endParaRPr>
          </a:p>
        </p:txBody>
      </p:sp>
      <p:sp>
        <p:nvSpPr>
          <p:cNvPr id="70" name="Rectangle 69"/>
          <p:cNvSpPr/>
          <p:nvPr/>
        </p:nvSpPr>
        <p:spPr bwMode="auto">
          <a:xfrm>
            <a:off x="8738" y="5222135"/>
            <a:ext cx="460783" cy="1497861"/>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defRPr/>
            </a:pPr>
            <a:endParaRPr lang="en-US" sz="1961" dirty="0">
              <a:gradFill>
                <a:gsLst>
                  <a:gs pos="16814">
                    <a:srgbClr val="FFFFFF"/>
                  </a:gs>
                  <a:gs pos="46000">
                    <a:srgbClr val="FFFFFF"/>
                  </a:gs>
                </a:gsLst>
                <a:lin ang="5400000" scaled="0"/>
              </a:gradFill>
            </a:endParaRPr>
          </a:p>
        </p:txBody>
      </p:sp>
      <p:grpSp>
        <p:nvGrpSpPr>
          <p:cNvPr id="89" name="Group 88"/>
          <p:cNvGrpSpPr/>
          <p:nvPr/>
        </p:nvGrpSpPr>
        <p:grpSpPr>
          <a:xfrm>
            <a:off x="451325" y="1846382"/>
            <a:ext cx="3720163" cy="1332472"/>
            <a:chOff x="460375" y="1882909"/>
            <a:chExt cx="3794760" cy="1359191"/>
          </a:xfrm>
        </p:grpSpPr>
        <p:grpSp>
          <p:nvGrpSpPr>
            <p:cNvPr id="55" name="Group 54"/>
            <p:cNvGrpSpPr/>
            <p:nvPr/>
          </p:nvGrpSpPr>
          <p:grpSpPr>
            <a:xfrm>
              <a:off x="460375" y="1882909"/>
              <a:ext cx="3794760" cy="1359191"/>
              <a:chOff x="460375" y="1882909"/>
              <a:chExt cx="3794760" cy="1359191"/>
            </a:xfrm>
          </p:grpSpPr>
          <p:sp>
            <p:nvSpPr>
              <p:cNvPr id="4" name="Rectangle 3"/>
              <p:cNvSpPr/>
              <p:nvPr/>
            </p:nvSpPr>
            <p:spPr bwMode="auto">
              <a:xfrm>
                <a:off x="460375" y="1882909"/>
                <a:ext cx="3794760" cy="1359191"/>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24106" tIns="89642" rIns="179285" bIns="143428" numCol="1" rtlCol="0" anchor="ctr" anchorCtr="0" compatLnSpc="1">
                <a:prstTxWarp prst="textNoShape">
                  <a:avLst/>
                </a:prstTxWarp>
              </a:bodyPr>
              <a:lstStyle/>
              <a:p>
                <a:pPr defTabSz="914030" fontAlgn="base">
                  <a:lnSpc>
                    <a:spcPct val="95000"/>
                  </a:lnSpc>
                  <a:spcBef>
                    <a:spcPct val="0"/>
                  </a:spcBef>
                  <a:spcAft>
                    <a:spcPct val="0"/>
                  </a:spcAft>
                  <a:defRPr/>
                </a:pPr>
                <a:r>
                  <a:rPr lang="en-US" sz="1961" dirty="0">
                    <a:gradFill>
                      <a:gsLst>
                        <a:gs pos="16814">
                          <a:srgbClr val="FFFFFF"/>
                        </a:gs>
                        <a:gs pos="46000">
                          <a:srgbClr val="FFFFFF"/>
                        </a:gs>
                      </a:gsLst>
                      <a:lin ang="5400000" scaled="0"/>
                    </a:gradFill>
                  </a:rPr>
                  <a:t>25% of IaaS VMs </a:t>
                </a:r>
                <a:br>
                  <a:rPr lang="en-US" sz="1961" dirty="0">
                    <a:gradFill>
                      <a:gsLst>
                        <a:gs pos="16814">
                          <a:srgbClr val="FFFFFF"/>
                        </a:gs>
                        <a:gs pos="46000">
                          <a:srgbClr val="FFFFFF"/>
                        </a:gs>
                      </a:gsLst>
                      <a:lin ang="5400000" scaled="0"/>
                    </a:gradFill>
                  </a:rPr>
                </a:br>
                <a:r>
                  <a:rPr lang="en-US" sz="1961" dirty="0">
                    <a:gradFill>
                      <a:gsLst>
                        <a:gs pos="16814">
                          <a:srgbClr val="FFFFFF"/>
                        </a:gs>
                        <a:gs pos="46000">
                          <a:srgbClr val="FFFFFF"/>
                        </a:gs>
                      </a:gsLst>
                      <a:lin ang="5400000" scaled="0"/>
                    </a:gradFill>
                  </a:rPr>
                  <a:t>in Azure are Linux</a:t>
                </a:r>
              </a:p>
            </p:txBody>
          </p:sp>
          <p:sp>
            <p:nvSpPr>
              <p:cNvPr id="12" name="Rectangle 11"/>
              <p:cNvSpPr/>
              <p:nvPr/>
            </p:nvSpPr>
            <p:spPr bwMode="auto">
              <a:xfrm rot="10800000">
                <a:off x="460375" y="1882909"/>
                <a:ext cx="101600" cy="1359191"/>
              </a:xfrm>
              <a:prstGeom prst="rect">
                <a:avLst/>
              </a:prstGeom>
              <a:solidFill>
                <a:schemeClr val="accent1">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89642" rIns="179285" bIns="143428" numCol="1" rtlCol="0" anchor="t" anchorCtr="0" compatLnSpc="1">
                <a:prstTxWarp prst="textNoShape">
                  <a:avLst/>
                </a:prstTxWarp>
              </a:bodyPr>
              <a:lstStyle/>
              <a:p>
                <a:pPr defTabSz="914030" fontAlgn="base">
                  <a:lnSpc>
                    <a:spcPct val="95000"/>
                  </a:lnSpc>
                  <a:spcBef>
                    <a:spcPct val="0"/>
                  </a:spcBef>
                  <a:spcAft>
                    <a:spcPct val="0"/>
                  </a:spcAft>
                  <a:defRPr/>
                </a:pPr>
                <a:endParaRPr lang="en-US" sz="1765" dirty="0">
                  <a:gradFill>
                    <a:gsLst>
                      <a:gs pos="16814">
                        <a:srgbClr val="FFFFFF"/>
                      </a:gs>
                      <a:gs pos="46000">
                        <a:srgbClr val="FFFFFF"/>
                      </a:gs>
                    </a:gsLst>
                    <a:lin ang="5400000" scaled="0"/>
                  </a:gradFill>
                </a:endParaRPr>
              </a:p>
            </p:txBody>
          </p:sp>
        </p:grpSp>
        <p:grpSp>
          <p:nvGrpSpPr>
            <p:cNvPr id="75" name="Group 74"/>
            <p:cNvGrpSpPr/>
            <p:nvPr/>
          </p:nvGrpSpPr>
          <p:grpSpPr>
            <a:xfrm>
              <a:off x="3387002" y="2515722"/>
              <a:ext cx="675178" cy="617758"/>
              <a:chOff x="7275676" y="1017047"/>
              <a:chExt cx="625799" cy="572579"/>
            </a:xfrm>
          </p:grpSpPr>
          <p:sp>
            <p:nvSpPr>
              <p:cNvPr id="83" name="Rectangle 82"/>
              <p:cNvSpPr/>
              <p:nvPr/>
            </p:nvSpPr>
            <p:spPr bwMode="auto">
              <a:xfrm>
                <a:off x="7312822" y="1049624"/>
                <a:ext cx="554832" cy="37912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89642"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84" name="Group 4"/>
              <p:cNvGrpSpPr>
                <a:grpSpLocks noChangeAspect="1"/>
              </p:cNvGrpSpPr>
              <p:nvPr/>
            </p:nvGrpSpPr>
            <p:grpSpPr bwMode="auto">
              <a:xfrm>
                <a:off x="7275676" y="1017047"/>
                <a:ext cx="625799" cy="572579"/>
                <a:chOff x="4030" y="1558"/>
                <a:chExt cx="341" cy="312"/>
              </a:xfrm>
              <a:solidFill>
                <a:srgbClr val="00188F"/>
              </a:solidFill>
            </p:grpSpPr>
            <p:sp>
              <p:nvSpPr>
                <p:cNvPr id="85" name="Freeform 5"/>
                <p:cNvSpPr>
                  <a:spLocks noEditPoints="1"/>
                </p:cNvSpPr>
                <p:nvPr/>
              </p:nvSpPr>
              <p:spPr bwMode="auto">
                <a:xfrm>
                  <a:off x="4030" y="1558"/>
                  <a:ext cx="341" cy="312"/>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chemeClr val="tx1"/>
                </a:solidFill>
                <a:ln w="0">
                  <a:noFill/>
                  <a:prstDash val="solid"/>
                  <a:round/>
                  <a:headEnd/>
                  <a:tailEnd/>
                </a:ln>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sp>
              <p:nvSpPr>
                <p:cNvPr id="86" name="Freeform 6"/>
                <p:cNvSpPr>
                  <a:spLocks/>
                </p:cNvSpPr>
                <p:nvPr/>
              </p:nvSpPr>
              <p:spPr bwMode="auto">
                <a:xfrm>
                  <a:off x="4144" y="1615"/>
                  <a:ext cx="106" cy="61"/>
                </a:xfrm>
                <a:custGeom>
                  <a:avLst/>
                  <a:gdLst>
                    <a:gd name="T0" fmla="*/ 106 w 106"/>
                    <a:gd name="T1" fmla="*/ 30 h 61"/>
                    <a:gd name="T2" fmla="*/ 53 w 106"/>
                    <a:gd name="T3" fmla="*/ 0 h 61"/>
                    <a:gd name="T4" fmla="*/ 0 w 106"/>
                    <a:gd name="T5" fmla="*/ 30 h 61"/>
                    <a:gd name="T6" fmla="*/ 0 w 106"/>
                    <a:gd name="T7" fmla="*/ 31 h 61"/>
                    <a:gd name="T8" fmla="*/ 53 w 106"/>
                    <a:gd name="T9" fmla="*/ 61 h 61"/>
                    <a:gd name="T10" fmla="*/ 106 w 106"/>
                    <a:gd name="T11" fmla="*/ 31 h 61"/>
                    <a:gd name="T12" fmla="*/ 106 w 106"/>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106" h="61">
                      <a:moveTo>
                        <a:pt x="106" y="30"/>
                      </a:moveTo>
                      <a:lnTo>
                        <a:pt x="53" y="0"/>
                      </a:lnTo>
                      <a:lnTo>
                        <a:pt x="0" y="30"/>
                      </a:lnTo>
                      <a:lnTo>
                        <a:pt x="0" y="31"/>
                      </a:lnTo>
                      <a:lnTo>
                        <a:pt x="53" y="61"/>
                      </a:lnTo>
                      <a:lnTo>
                        <a:pt x="106" y="31"/>
                      </a:lnTo>
                      <a:lnTo>
                        <a:pt x="106"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sp>
              <p:nvSpPr>
                <p:cNvPr id="87" name="Freeform 7"/>
                <p:cNvSpPr>
                  <a:spLocks/>
                </p:cNvSpPr>
                <p:nvPr/>
              </p:nvSpPr>
              <p:spPr bwMode="auto">
                <a:xfrm>
                  <a:off x="4202" y="1655"/>
                  <a:ext cx="53" cy="90"/>
                </a:xfrm>
                <a:custGeom>
                  <a:avLst/>
                  <a:gdLst>
                    <a:gd name="T0" fmla="*/ 0 w 53"/>
                    <a:gd name="T1" fmla="*/ 30 h 90"/>
                    <a:gd name="T2" fmla="*/ 0 w 53"/>
                    <a:gd name="T3" fmla="*/ 90 h 90"/>
                    <a:gd name="T4" fmla="*/ 53 w 53"/>
                    <a:gd name="T5" fmla="*/ 60 h 90"/>
                    <a:gd name="T6" fmla="*/ 53 w 53"/>
                    <a:gd name="T7" fmla="*/ 0 h 90"/>
                    <a:gd name="T8" fmla="*/ 0 w 53"/>
                    <a:gd name="T9" fmla="*/ 30 h 90"/>
                  </a:gdLst>
                  <a:ahLst/>
                  <a:cxnLst>
                    <a:cxn ang="0">
                      <a:pos x="T0" y="T1"/>
                    </a:cxn>
                    <a:cxn ang="0">
                      <a:pos x="T2" y="T3"/>
                    </a:cxn>
                    <a:cxn ang="0">
                      <a:pos x="T4" y="T5"/>
                    </a:cxn>
                    <a:cxn ang="0">
                      <a:pos x="T6" y="T7"/>
                    </a:cxn>
                    <a:cxn ang="0">
                      <a:pos x="T8" y="T9"/>
                    </a:cxn>
                  </a:cxnLst>
                  <a:rect l="0" t="0" r="r" b="b"/>
                  <a:pathLst>
                    <a:path w="53" h="90">
                      <a:moveTo>
                        <a:pt x="0" y="30"/>
                      </a:moveTo>
                      <a:lnTo>
                        <a:pt x="0" y="90"/>
                      </a:lnTo>
                      <a:lnTo>
                        <a:pt x="53" y="60"/>
                      </a:lnTo>
                      <a:lnTo>
                        <a:pt x="53" y="0"/>
                      </a:lnTo>
                      <a:lnTo>
                        <a:pt x="0"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sp>
              <p:nvSpPr>
                <p:cNvPr id="88" name="Freeform 8"/>
                <p:cNvSpPr>
                  <a:spLocks/>
                </p:cNvSpPr>
                <p:nvPr/>
              </p:nvSpPr>
              <p:spPr bwMode="auto">
                <a:xfrm>
                  <a:off x="4139" y="1655"/>
                  <a:ext cx="53" cy="90"/>
                </a:xfrm>
                <a:custGeom>
                  <a:avLst/>
                  <a:gdLst>
                    <a:gd name="T0" fmla="*/ 53 w 53"/>
                    <a:gd name="T1" fmla="*/ 30 h 90"/>
                    <a:gd name="T2" fmla="*/ 0 w 53"/>
                    <a:gd name="T3" fmla="*/ 0 h 90"/>
                    <a:gd name="T4" fmla="*/ 0 w 53"/>
                    <a:gd name="T5" fmla="*/ 60 h 90"/>
                    <a:gd name="T6" fmla="*/ 53 w 53"/>
                    <a:gd name="T7" fmla="*/ 90 h 90"/>
                    <a:gd name="T8" fmla="*/ 53 w 53"/>
                    <a:gd name="T9" fmla="*/ 30 h 90"/>
                  </a:gdLst>
                  <a:ahLst/>
                  <a:cxnLst>
                    <a:cxn ang="0">
                      <a:pos x="T0" y="T1"/>
                    </a:cxn>
                    <a:cxn ang="0">
                      <a:pos x="T2" y="T3"/>
                    </a:cxn>
                    <a:cxn ang="0">
                      <a:pos x="T4" y="T5"/>
                    </a:cxn>
                    <a:cxn ang="0">
                      <a:pos x="T6" y="T7"/>
                    </a:cxn>
                    <a:cxn ang="0">
                      <a:pos x="T8" y="T9"/>
                    </a:cxn>
                  </a:cxnLst>
                  <a:rect l="0" t="0" r="r" b="b"/>
                  <a:pathLst>
                    <a:path w="53" h="90">
                      <a:moveTo>
                        <a:pt x="53" y="30"/>
                      </a:moveTo>
                      <a:lnTo>
                        <a:pt x="0" y="0"/>
                      </a:lnTo>
                      <a:lnTo>
                        <a:pt x="0" y="60"/>
                      </a:lnTo>
                      <a:lnTo>
                        <a:pt x="53" y="90"/>
                      </a:lnTo>
                      <a:lnTo>
                        <a:pt x="53" y="3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89642" rIns="89642" bIns="44821" numCol="1" anchor="t" anchorCtr="0" compatLnSpc="1">
                  <a:prstTxWarp prst="textNoShape">
                    <a:avLst/>
                  </a:prstTxWarp>
                </a:bodyPr>
                <a:lstStyle/>
                <a:p>
                  <a:pPr defTabSz="914367">
                    <a:defRPr/>
                  </a:pPr>
                  <a:endParaRPr lang="en-US" sz="1765">
                    <a:solidFill>
                      <a:srgbClr val="505050"/>
                    </a:solidFill>
                  </a:endParaRPr>
                </a:p>
              </p:txBody>
            </p:sp>
          </p:grpSp>
        </p:grpSp>
      </p:grpSp>
      <p:sp>
        <p:nvSpPr>
          <p:cNvPr id="59" name="Rectangle 58"/>
          <p:cNvSpPr/>
          <p:nvPr/>
        </p:nvSpPr>
        <p:spPr bwMode="auto">
          <a:xfrm>
            <a:off x="-9460" y="1746648"/>
            <a:ext cx="460783" cy="1497861"/>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defRPr/>
            </a:pPr>
            <a:endParaRPr lang="en-US" sz="1961" dirty="0">
              <a:gradFill>
                <a:gsLst>
                  <a:gs pos="16814">
                    <a:srgbClr val="FFFFFF"/>
                  </a:gs>
                  <a:gs pos="46000">
                    <a:srgbClr val="FFFFFF"/>
                  </a:gs>
                </a:gsLst>
                <a:lin ang="5400000" scaled="0"/>
              </a:gradFill>
            </a:endParaRPr>
          </a:p>
        </p:txBody>
      </p:sp>
    </p:spTree>
    <p:extLst>
      <p:ext uri="{BB962C8B-B14F-4D97-AF65-F5344CB8AC3E}">
        <p14:creationId xmlns:p14="http://schemas.microsoft.com/office/powerpoint/2010/main" val="10552225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decel="100000" fill="hold" nodeType="clickEffect">
                                  <p:stCondLst>
                                    <p:cond delay="0"/>
                                  </p:stCondLst>
                                  <p:childTnLst>
                                    <p:set>
                                      <p:cBhvr>
                                        <p:cTn id="11" dur="1" fill="hold">
                                          <p:stCondLst>
                                            <p:cond delay="0"/>
                                          </p:stCondLst>
                                        </p:cTn>
                                        <p:tgtEl>
                                          <p:spTgt spid="89"/>
                                        </p:tgtEl>
                                        <p:attrNameLst>
                                          <p:attrName>style.visibility</p:attrName>
                                        </p:attrNameLst>
                                      </p:cBhvr>
                                      <p:to>
                                        <p:strVal val="visible"/>
                                      </p:to>
                                    </p:set>
                                    <p:anim calcmode="lin" valueType="num">
                                      <p:cBhvr additive="base">
                                        <p:cTn id="12" dur="650" fill="hold"/>
                                        <p:tgtEl>
                                          <p:spTgt spid="89"/>
                                        </p:tgtEl>
                                        <p:attrNameLst>
                                          <p:attrName>ppt_x</p:attrName>
                                        </p:attrNameLst>
                                      </p:cBhvr>
                                      <p:tavLst>
                                        <p:tav tm="0">
                                          <p:val>
                                            <p:strVal val="0-#ppt_w/2"/>
                                          </p:val>
                                        </p:tav>
                                        <p:tav tm="100000">
                                          <p:val>
                                            <p:strVal val="#ppt_x"/>
                                          </p:val>
                                        </p:tav>
                                      </p:tavLst>
                                    </p:anim>
                                    <p:anim calcmode="lin" valueType="num">
                                      <p:cBhvr additive="base">
                                        <p:cTn id="13" dur="650" fill="hold"/>
                                        <p:tgtEl>
                                          <p:spTgt spid="89"/>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decel="100000" fill="hold" nodeType="clickEffect">
                                  <p:stCondLst>
                                    <p:cond delay="0"/>
                                  </p:stCondLst>
                                  <p:childTnLst>
                                    <p:set>
                                      <p:cBhvr>
                                        <p:cTn id="17" dur="1" fill="hold">
                                          <p:stCondLst>
                                            <p:cond delay="0"/>
                                          </p:stCondLst>
                                        </p:cTn>
                                        <p:tgtEl>
                                          <p:spTgt spid="45"/>
                                        </p:tgtEl>
                                        <p:attrNameLst>
                                          <p:attrName>style.visibility</p:attrName>
                                        </p:attrNameLst>
                                      </p:cBhvr>
                                      <p:to>
                                        <p:strVal val="visible"/>
                                      </p:to>
                                    </p:set>
                                    <p:anim calcmode="lin" valueType="num">
                                      <p:cBhvr additive="base">
                                        <p:cTn id="18" dur="750" fill="hold"/>
                                        <p:tgtEl>
                                          <p:spTgt spid="45"/>
                                        </p:tgtEl>
                                        <p:attrNameLst>
                                          <p:attrName>ppt_x</p:attrName>
                                        </p:attrNameLst>
                                      </p:cBhvr>
                                      <p:tavLst>
                                        <p:tav tm="0">
                                          <p:val>
                                            <p:strVal val="0-#ppt_w/2"/>
                                          </p:val>
                                        </p:tav>
                                        <p:tav tm="100000">
                                          <p:val>
                                            <p:strVal val="#ppt_x"/>
                                          </p:val>
                                        </p:tav>
                                      </p:tavLst>
                                    </p:anim>
                                    <p:anim calcmode="lin" valueType="num">
                                      <p:cBhvr additive="base">
                                        <p:cTn id="19" dur="750" fill="hold"/>
                                        <p:tgtEl>
                                          <p:spTgt spid="45"/>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decel="100000" fill="hold" nodeType="clickEffect">
                                  <p:stCondLst>
                                    <p:cond delay="0"/>
                                  </p:stCondLst>
                                  <p:childTnLst>
                                    <p:set>
                                      <p:cBhvr>
                                        <p:cTn id="23" dur="1" fill="hold">
                                          <p:stCondLst>
                                            <p:cond delay="0"/>
                                          </p:stCondLst>
                                        </p:cTn>
                                        <p:tgtEl>
                                          <p:spTgt spid="46"/>
                                        </p:tgtEl>
                                        <p:attrNameLst>
                                          <p:attrName>style.visibility</p:attrName>
                                        </p:attrNameLst>
                                      </p:cBhvr>
                                      <p:to>
                                        <p:strVal val="visible"/>
                                      </p:to>
                                    </p:set>
                                    <p:anim calcmode="lin" valueType="num">
                                      <p:cBhvr additive="base">
                                        <p:cTn id="24" dur="850" fill="hold"/>
                                        <p:tgtEl>
                                          <p:spTgt spid="46"/>
                                        </p:tgtEl>
                                        <p:attrNameLst>
                                          <p:attrName>ppt_x</p:attrName>
                                        </p:attrNameLst>
                                      </p:cBhvr>
                                      <p:tavLst>
                                        <p:tav tm="0">
                                          <p:val>
                                            <p:strVal val="0-#ppt_w/2"/>
                                          </p:val>
                                        </p:tav>
                                        <p:tav tm="100000">
                                          <p:val>
                                            <p:strVal val="#ppt_x"/>
                                          </p:val>
                                        </p:tav>
                                      </p:tavLst>
                                    </p:anim>
                                    <p:anim calcmode="lin" valueType="num">
                                      <p:cBhvr additive="base">
                                        <p:cTn id="25" dur="850" fill="hold"/>
                                        <p:tgtEl>
                                          <p:spTgt spid="46"/>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4"/>
                                        </p:tgtEl>
                                        <p:attrNameLst>
                                          <p:attrName>style.visibility</p:attrName>
                                        </p:attrNameLst>
                                      </p:cBhvr>
                                      <p:to>
                                        <p:strVal val="visible"/>
                                      </p:to>
                                    </p:set>
                                    <p:animEffect transition="in" filter="fade">
                                      <p:cBhvr>
                                        <p:cTn id="30" dur="500"/>
                                        <p:tgtEl>
                                          <p:spTgt spid="54"/>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8" decel="100000" fill="hold" nodeType="clickEffect">
                                  <p:stCondLst>
                                    <p:cond delay="0"/>
                                  </p:stCondLst>
                                  <p:childTnLst>
                                    <p:set>
                                      <p:cBhvr>
                                        <p:cTn id="34" dur="1" fill="hold">
                                          <p:stCondLst>
                                            <p:cond delay="0"/>
                                          </p:stCondLst>
                                        </p:cTn>
                                        <p:tgtEl>
                                          <p:spTgt spid="69"/>
                                        </p:tgtEl>
                                        <p:attrNameLst>
                                          <p:attrName>style.visibility</p:attrName>
                                        </p:attrNameLst>
                                      </p:cBhvr>
                                      <p:to>
                                        <p:strVal val="visible"/>
                                      </p:to>
                                    </p:set>
                                    <p:anim calcmode="lin" valueType="num">
                                      <p:cBhvr additive="base">
                                        <p:cTn id="35" dur="650" fill="hold"/>
                                        <p:tgtEl>
                                          <p:spTgt spid="69"/>
                                        </p:tgtEl>
                                        <p:attrNameLst>
                                          <p:attrName>ppt_x</p:attrName>
                                        </p:attrNameLst>
                                      </p:cBhvr>
                                      <p:tavLst>
                                        <p:tav tm="0">
                                          <p:val>
                                            <p:strVal val="0-#ppt_w/2"/>
                                          </p:val>
                                        </p:tav>
                                        <p:tav tm="100000">
                                          <p:val>
                                            <p:strVal val="#ppt_x"/>
                                          </p:val>
                                        </p:tav>
                                      </p:tavLst>
                                    </p:anim>
                                    <p:anim calcmode="lin" valueType="num">
                                      <p:cBhvr additive="base">
                                        <p:cTn id="36" dur="650" fill="hold"/>
                                        <p:tgtEl>
                                          <p:spTgt spid="69"/>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decel="100000" fill="hold" nodeType="clickEffect">
                                  <p:stCondLst>
                                    <p:cond delay="0"/>
                                  </p:stCondLst>
                                  <p:childTnLst>
                                    <p:set>
                                      <p:cBhvr>
                                        <p:cTn id="40" dur="1" fill="hold">
                                          <p:stCondLst>
                                            <p:cond delay="0"/>
                                          </p:stCondLst>
                                        </p:cTn>
                                        <p:tgtEl>
                                          <p:spTgt spid="53"/>
                                        </p:tgtEl>
                                        <p:attrNameLst>
                                          <p:attrName>style.visibility</p:attrName>
                                        </p:attrNameLst>
                                      </p:cBhvr>
                                      <p:to>
                                        <p:strVal val="visible"/>
                                      </p:to>
                                    </p:set>
                                    <p:anim calcmode="lin" valueType="num">
                                      <p:cBhvr additive="base">
                                        <p:cTn id="41" dur="750" fill="hold"/>
                                        <p:tgtEl>
                                          <p:spTgt spid="53"/>
                                        </p:tgtEl>
                                        <p:attrNameLst>
                                          <p:attrName>ppt_x</p:attrName>
                                        </p:attrNameLst>
                                      </p:cBhvr>
                                      <p:tavLst>
                                        <p:tav tm="0">
                                          <p:val>
                                            <p:strVal val="0-#ppt_w/2"/>
                                          </p:val>
                                        </p:tav>
                                        <p:tav tm="100000">
                                          <p:val>
                                            <p:strVal val="#ppt_x"/>
                                          </p:val>
                                        </p:tav>
                                      </p:tavLst>
                                    </p:anim>
                                    <p:anim calcmode="lin" valueType="num">
                                      <p:cBhvr additive="base">
                                        <p:cTn id="42" dur="750" fill="hold"/>
                                        <p:tgtEl>
                                          <p:spTgt spid="53"/>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decel="100000" fill="hold" nodeType="clickEffect">
                                  <p:stCondLst>
                                    <p:cond delay="0"/>
                                  </p:stCondLst>
                                  <p:childTnLst>
                                    <p:set>
                                      <p:cBhvr>
                                        <p:cTn id="46" dur="1" fill="hold">
                                          <p:stCondLst>
                                            <p:cond delay="0"/>
                                          </p:stCondLst>
                                        </p:cTn>
                                        <p:tgtEl>
                                          <p:spTgt spid="50"/>
                                        </p:tgtEl>
                                        <p:attrNameLst>
                                          <p:attrName>style.visibility</p:attrName>
                                        </p:attrNameLst>
                                      </p:cBhvr>
                                      <p:to>
                                        <p:strVal val="visible"/>
                                      </p:to>
                                    </p:set>
                                    <p:anim calcmode="lin" valueType="num">
                                      <p:cBhvr additive="base">
                                        <p:cTn id="47" dur="850" fill="hold"/>
                                        <p:tgtEl>
                                          <p:spTgt spid="50"/>
                                        </p:tgtEl>
                                        <p:attrNameLst>
                                          <p:attrName>ppt_x</p:attrName>
                                        </p:attrNameLst>
                                      </p:cBhvr>
                                      <p:tavLst>
                                        <p:tav tm="0">
                                          <p:val>
                                            <p:strVal val="0-#ppt_w/2"/>
                                          </p:val>
                                        </p:tav>
                                        <p:tav tm="100000">
                                          <p:val>
                                            <p:strVal val="#ppt_x"/>
                                          </p:val>
                                        </p:tav>
                                      </p:tavLst>
                                    </p:anim>
                                    <p:anim calcmode="lin" valueType="num">
                                      <p:cBhvr additive="base">
                                        <p:cTn id="48" dur="850" fill="hold"/>
                                        <p:tgtEl>
                                          <p:spTgt spid="50"/>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decel="100000" fill="hold" grpId="0" nodeType="click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additive="base">
                                        <p:cTn id="53" dur="650" fill="hold"/>
                                        <p:tgtEl>
                                          <p:spTgt spid="10"/>
                                        </p:tgtEl>
                                        <p:attrNameLst>
                                          <p:attrName>ppt_x</p:attrName>
                                        </p:attrNameLst>
                                      </p:cBhvr>
                                      <p:tavLst>
                                        <p:tav tm="0">
                                          <p:val>
                                            <p:strVal val="0-#ppt_w/2"/>
                                          </p:val>
                                        </p:tav>
                                        <p:tav tm="100000">
                                          <p:val>
                                            <p:strVal val="#ppt_x"/>
                                          </p:val>
                                        </p:tav>
                                      </p:tavLst>
                                    </p:anim>
                                    <p:anim calcmode="lin" valueType="num">
                                      <p:cBhvr additive="base">
                                        <p:cTn id="54" dur="650" fill="hold"/>
                                        <p:tgtEl>
                                          <p:spTgt spid="10"/>
                                        </p:tgtEl>
                                        <p:attrNameLst>
                                          <p:attrName>ppt_y</p:attrName>
                                        </p:attrNameLst>
                                      </p:cBhvr>
                                      <p:tavLst>
                                        <p:tav tm="0">
                                          <p:val>
                                            <p:strVal val="#ppt_y"/>
                                          </p:val>
                                        </p:tav>
                                        <p:tav tm="100000">
                                          <p:val>
                                            <p:strVal val="#ppt_y"/>
                                          </p:val>
                                        </p:tav>
                                      </p:tavLst>
                                    </p:anim>
                                  </p:childTnLst>
                                </p:cTn>
                              </p:par>
                            </p:childTnLst>
                          </p:cTn>
                        </p:par>
                        <p:par>
                          <p:cTn id="55" fill="hold">
                            <p:stCondLst>
                              <p:cond delay="650"/>
                            </p:stCondLst>
                            <p:childTnLst>
                              <p:par>
                                <p:cTn id="56" presetID="10" presetClass="entr" presetSubtype="0" fill="hold" grpId="0" nodeType="afterEffect">
                                  <p:stCondLst>
                                    <p:cond delay="0"/>
                                  </p:stCondLst>
                                  <p:childTnLst>
                                    <p:set>
                                      <p:cBhvr>
                                        <p:cTn id="57" dur="1" fill="hold">
                                          <p:stCondLst>
                                            <p:cond delay="0"/>
                                          </p:stCondLst>
                                        </p:cTn>
                                        <p:tgtEl>
                                          <p:spTgt spid="56"/>
                                        </p:tgtEl>
                                        <p:attrNameLst>
                                          <p:attrName>style.visibility</p:attrName>
                                        </p:attrNameLst>
                                      </p:cBhvr>
                                      <p:to>
                                        <p:strVal val="visible"/>
                                      </p:to>
                                    </p:set>
                                    <p:animEffect transition="in" filter="fade">
                                      <p:cBhvr>
                                        <p:cTn id="58"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54" grpId="0"/>
      <p:bldP spid="5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started</a:t>
              </a: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Picture 86"/>
          <p:cNvPicPr>
            <a:picLocks noChangeAspect="1"/>
          </p:cNvPicPr>
          <p:nvPr/>
        </p:nvPicPr>
        <p:blipFill>
          <a:blip r:embed="rId3"/>
          <a:stretch>
            <a:fillRect/>
          </a:stretch>
        </p:blipFill>
        <p:spPr>
          <a:xfrm>
            <a:off x="817909" y="5127634"/>
            <a:ext cx="2116260" cy="1833272"/>
          </a:xfrm>
          <a:prstGeom prst="rect">
            <a:avLst/>
          </a:prstGeom>
        </p:spPr>
      </p:pic>
      <p:pic>
        <p:nvPicPr>
          <p:cNvPr id="88" name="Picture 87"/>
          <p:cNvPicPr>
            <a:picLocks noChangeAspect="1"/>
          </p:cNvPicPr>
          <p:nvPr/>
        </p:nvPicPr>
        <p:blipFill>
          <a:blip r:embed="rId3"/>
          <a:stretch>
            <a:fillRect/>
          </a:stretch>
        </p:blipFill>
        <p:spPr>
          <a:xfrm>
            <a:off x="830294" y="-283367"/>
            <a:ext cx="2101809" cy="1820754"/>
          </a:xfrm>
          <a:prstGeom prst="rect">
            <a:avLst/>
          </a:prstGeom>
        </p:spPr>
      </p:pic>
      <p:pic>
        <p:nvPicPr>
          <p:cNvPr id="89" name="Picture 88"/>
          <p:cNvPicPr>
            <a:picLocks noChangeAspect="1"/>
          </p:cNvPicPr>
          <p:nvPr/>
        </p:nvPicPr>
        <p:blipFill>
          <a:blip r:embed="rId3"/>
          <a:stretch>
            <a:fillRect/>
          </a:stretch>
        </p:blipFill>
        <p:spPr>
          <a:xfrm>
            <a:off x="2399276" y="585013"/>
            <a:ext cx="2140301" cy="1854098"/>
          </a:xfrm>
          <a:prstGeom prst="rect">
            <a:avLst/>
          </a:prstGeom>
        </p:spPr>
      </p:pic>
      <p:pic>
        <p:nvPicPr>
          <p:cNvPr id="90" name="Picture 89"/>
          <p:cNvPicPr>
            <a:picLocks noChangeAspect="1"/>
          </p:cNvPicPr>
          <p:nvPr/>
        </p:nvPicPr>
        <p:blipFill>
          <a:blip r:embed="rId3"/>
          <a:stretch>
            <a:fillRect/>
          </a:stretch>
        </p:blipFill>
        <p:spPr>
          <a:xfrm>
            <a:off x="3968018" y="1492110"/>
            <a:ext cx="2140301" cy="1854098"/>
          </a:xfrm>
          <a:prstGeom prst="rect">
            <a:avLst/>
          </a:prstGeom>
        </p:spPr>
      </p:pic>
      <p:pic>
        <p:nvPicPr>
          <p:cNvPr id="91" name="Picture 90"/>
          <p:cNvPicPr>
            <a:picLocks noChangeAspect="1"/>
          </p:cNvPicPr>
          <p:nvPr/>
        </p:nvPicPr>
        <p:blipFill>
          <a:blip r:embed="rId3"/>
          <a:stretch>
            <a:fillRect/>
          </a:stretch>
        </p:blipFill>
        <p:spPr>
          <a:xfrm>
            <a:off x="3968018" y="3327647"/>
            <a:ext cx="2140301" cy="1854098"/>
          </a:xfrm>
          <a:prstGeom prst="rect">
            <a:avLst/>
          </a:prstGeom>
        </p:spPr>
      </p:pic>
      <p:pic>
        <p:nvPicPr>
          <p:cNvPr id="92" name="Picture 91"/>
          <p:cNvPicPr>
            <a:picLocks noChangeAspect="1"/>
          </p:cNvPicPr>
          <p:nvPr/>
        </p:nvPicPr>
        <p:blipFill>
          <a:blip r:embed="rId3"/>
          <a:stretch>
            <a:fillRect/>
          </a:stretch>
        </p:blipFill>
        <p:spPr>
          <a:xfrm>
            <a:off x="2399276" y="4224071"/>
            <a:ext cx="2140301" cy="1854098"/>
          </a:xfrm>
          <a:prstGeom prst="rect">
            <a:avLst/>
          </a:prstGeom>
        </p:spPr>
      </p:pic>
      <p:sp>
        <p:nvSpPr>
          <p:cNvPr id="45" name="Hexagon 44"/>
          <p:cNvSpPr/>
          <p:nvPr/>
        </p:nvSpPr>
        <p:spPr bwMode="auto">
          <a:xfrm>
            <a:off x="6415486" y="917133"/>
            <a:ext cx="2029679" cy="1749721"/>
          </a:xfrm>
          <a:prstGeom prst="hexagon">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741" eaLnBrk="0" fontAlgn="base" hangingPunct="0">
              <a:lnSpc>
                <a:spcPct val="90000"/>
              </a:lnSpc>
              <a:spcBef>
                <a:spcPct val="0"/>
              </a:spcBef>
              <a:spcAft>
                <a:spcPct val="0"/>
              </a:spcAft>
              <a:defRPr/>
            </a:pPr>
            <a:endParaRPr lang="en-US" sz="1469" dirty="0">
              <a:solidFill>
                <a:srgbClr val="FFFFFF"/>
              </a:solidFill>
              <a:latin typeface="Segoe UI Semibold" panose="020B0702040204020203" pitchFamily="34" charset="0"/>
              <a:cs typeface="Segoe UI Semibold" panose="020B0702040204020203" pitchFamily="34" charset="0"/>
            </a:endParaRPr>
          </a:p>
        </p:txBody>
      </p:sp>
      <p:pic>
        <p:nvPicPr>
          <p:cNvPr id="63" name="Picture 62"/>
          <p:cNvPicPr>
            <a:picLocks noChangeAspect="1"/>
          </p:cNvPicPr>
          <p:nvPr/>
        </p:nvPicPr>
        <p:blipFill>
          <a:blip r:embed="rId3"/>
          <a:stretch>
            <a:fillRect/>
          </a:stretch>
        </p:blipFill>
        <p:spPr>
          <a:xfrm>
            <a:off x="-738184" y="607087"/>
            <a:ext cx="2101809" cy="1820754"/>
          </a:xfrm>
          <a:prstGeom prst="rect">
            <a:avLst/>
          </a:prstGeom>
        </p:spPr>
      </p:pic>
      <p:pic>
        <p:nvPicPr>
          <p:cNvPr id="73" name="Picture 72"/>
          <p:cNvPicPr>
            <a:picLocks noChangeAspect="1"/>
          </p:cNvPicPr>
          <p:nvPr/>
        </p:nvPicPr>
        <p:blipFill>
          <a:blip r:embed="rId3"/>
          <a:stretch>
            <a:fillRect/>
          </a:stretch>
        </p:blipFill>
        <p:spPr>
          <a:xfrm>
            <a:off x="-738183" y="-1185762"/>
            <a:ext cx="2101809" cy="1820754"/>
          </a:xfrm>
          <a:prstGeom prst="rect">
            <a:avLst/>
          </a:prstGeom>
        </p:spPr>
      </p:pic>
      <p:pic>
        <p:nvPicPr>
          <p:cNvPr id="74" name="Picture 73"/>
          <p:cNvPicPr>
            <a:picLocks noChangeAspect="1"/>
          </p:cNvPicPr>
          <p:nvPr/>
        </p:nvPicPr>
        <p:blipFill>
          <a:blip r:embed="rId3"/>
          <a:stretch>
            <a:fillRect/>
          </a:stretch>
        </p:blipFill>
        <p:spPr>
          <a:xfrm>
            <a:off x="-732125" y="4236143"/>
            <a:ext cx="2101809" cy="1820754"/>
          </a:xfrm>
          <a:prstGeom prst="rect">
            <a:avLst/>
          </a:prstGeom>
        </p:spPr>
      </p:pic>
      <p:pic>
        <p:nvPicPr>
          <p:cNvPr id="75" name="Picture 74"/>
          <p:cNvPicPr>
            <a:picLocks noChangeAspect="1"/>
          </p:cNvPicPr>
          <p:nvPr/>
        </p:nvPicPr>
        <p:blipFill>
          <a:blip r:embed="rId3"/>
          <a:stretch>
            <a:fillRect/>
          </a:stretch>
        </p:blipFill>
        <p:spPr>
          <a:xfrm>
            <a:off x="-732125" y="2414061"/>
            <a:ext cx="2101809" cy="1830166"/>
          </a:xfrm>
          <a:prstGeom prst="rect">
            <a:avLst/>
          </a:prstGeom>
        </p:spPr>
      </p:pic>
      <p:sp>
        <p:nvSpPr>
          <p:cNvPr id="76" name="Rectangle 75"/>
          <p:cNvSpPr/>
          <p:nvPr/>
        </p:nvSpPr>
        <p:spPr bwMode="auto">
          <a:xfrm>
            <a:off x="0" y="487"/>
            <a:ext cx="7612497" cy="6857027"/>
          </a:xfrm>
          <a:prstGeom prst="rect">
            <a:avLst/>
          </a:prstGeom>
          <a:gradFill flip="none" rotWithShape="1">
            <a:gsLst>
              <a:gs pos="0">
                <a:schemeClr val="bg2">
                  <a:alpha val="0"/>
                </a:schemeClr>
              </a:gs>
              <a:gs pos="100000">
                <a:schemeClr val="bg2"/>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77" name="Group 76"/>
          <p:cNvGrpSpPr/>
          <p:nvPr/>
        </p:nvGrpSpPr>
        <p:grpSpPr>
          <a:xfrm>
            <a:off x="2402582" y="2408090"/>
            <a:ext cx="2114661" cy="1828662"/>
            <a:chOff x="2450758" y="2455881"/>
            <a:chExt cx="2157064" cy="1865330"/>
          </a:xfrm>
        </p:grpSpPr>
        <p:pic>
          <p:nvPicPr>
            <p:cNvPr id="78" name="Picture 77"/>
            <p:cNvPicPr>
              <a:picLocks noChangeAspect="1"/>
            </p:cNvPicPr>
            <p:nvPr/>
          </p:nvPicPr>
          <p:blipFill>
            <a:blip r:embed="rId4"/>
            <a:stretch>
              <a:fillRect/>
            </a:stretch>
          </p:blipFill>
          <p:spPr>
            <a:xfrm>
              <a:off x="2450758" y="2455881"/>
              <a:ext cx="2157064" cy="1865330"/>
            </a:xfrm>
            <a:prstGeom prst="rect">
              <a:avLst/>
            </a:prstGeom>
          </p:spPr>
        </p:pic>
        <p:sp>
          <p:nvSpPr>
            <p:cNvPr id="79" name="Rectangle 78"/>
            <p:cNvSpPr/>
            <p:nvPr/>
          </p:nvSpPr>
          <p:spPr>
            <a:xfrm>
              <a:off x="2806867" y="3045748"/>
              <a:ext cx="1343766" cy="648303"/>
            </a:xfrm>
            <a:prstGeom prst="rect">
              <a:avLst/>
            </a:prstGeom>
          </p:spPr>
          <p:txBody>
            <a:bodyPr wrap="square">
              <a:spAutoFit/>
            </a:bodyPr>
            <a:lstStyle/>
            <a:p>
              <a:pPr algn="ctr" defTabSz="914004">
                <a:spcAft>
                  <a:spcPts val="1175"/>
                </a:spcAft>
                <a:defRPr/>
              </a:pPr>
              <a:r>
                <a:rPr lang="en-US" sz="1765" dirty="0">
                  <a:solidFill>
                    <a:srgbClr val="002050"/>
                  </a:solidFill>
                  <a:latin typeface="Segoe UI Semibold" panose="020B0702040204020203" pitchFamily="34" charset="0"/>
                  <a:cs typeface="Segoe UI Semibold" panose="020B0702040204020203" pitchFamily="34" charset="0"/>
                </a:rPr>
                <a:t>Enterprise proven</a:t>
              </a:r>
            </a:p>
          </p:txBody>
        </p:sp>
      </p:grpSp>
      <p:grpSp>
        <p:nvGrpSpPr>
          <p:cNvPr id="80" name="Group 79"/>
          <p:cNvGrpSpPr/>
          <p:nvPr/>
        </p:nvGrpSpPr>
        <p:grpSpPr>
          <a:xfrm>
            <a:off x="830339" y="3322661"/>
            <a:ext cx="2114661" cy="1828662"/>
            <a:chOff x="846989" y="3388791"/>
            <a:chExt cx="2157064" cy="1865330"/>
          </a:xfrm>
        </p:grpSpPr>
        <p:pic>
          <p:nvPicPr>
            <p:cNvPr id="81" name="Picture 80"/>
            <p:cNvPicPr>
              <a:picLocks noChangeAspect="1"/>
            </p:cNvPicPr>
            <p:nvPr/>
          </p:nvPicPr>
          <p:blipFill>
            <a:blip r:embed="rId4"/>
            <a:stretch>
              <a:fillRect/>
            </a:stretch>
          </p:blipFill>
          <p:spPr>
            <a:xfrm>
              <a:off x="846989" y="3388791"/>
              <a:ext cx="2157064" cy="1865330"/>
            </a:xfrm>
            <a:prstGeom prst="rect">
              <a:avLst/>
            </a:prstGeom>
          </p:spPr>
        </p:pic>
        <p:sp>
          <p:nvSpPr>
            <p:cNvPr id="82" name="Rectangle 81"/>
            <p:cNvSpPr/>
            <p:nvPr/>
          </p:nvSpPr>
          <p:spPr>
            <a:xfrm>
              <a:off x="1410016" y="4156018"/>
              <a:ext cx="896399" cy="341632"/>
            </a:xfrm>
            <a:prstGeom prst="rect">
              <a:avLst/>
            </a:prstGeom>
          </p:spPr>
          <p:txBody>
            <a:bodyPr wrap="none">
              <a:spAutoFit/>
            </a:bodyPr>
            <a:lstStyle/>
            <a:p>
              <a:pPr algn="ctr" defTabSz="913741">
                <a:lnSpc>
                  <a:spcPct val="90000"/>
                </a:lnSpc>
                <a:defRPr/>
              </a:pPr>
              <a:r>
                <a:rPr lang="en-US" sz="1765" dirty="0">
                  <a:solidFill>
                    <a:srgbClr val="002050"/>
                  </a:solidFill>
                  <a:latin typeface="Segoe UI Semibold" panose="020B0702040204020203" pitchFamily="34" charset="0"/>
                  <a:cs typeface="Segoe UI Semibold" panose="020B0702040204020203" pitchFamily="34" charset="0"/>
                </a:rPr>
                <a:t>Hybrid</a:t>
              </a:r>
            </a:p>
          </p:txBody>
        </p:sp>
      </p:grpSp>
      <p:grpSp>
        <p:nvGrpSpPr>
          <p:cNvPr id="83" name="Group 82"/>
          <p:cNvGrpSpPr/>
          <p:nvPr/>
        </p:nvGrpSpPr>
        <p:grpSpPr>
          <a:xfrm>
            <a:off x="823663" y="1517292"/>
            <a:ext cx="2114661" cy="1828662"/>
            <a:chOff x="840179" y="1547221"/>
            <a:chExt cx="2157064" cy="1865330"/>
          </a:xfrm>
        </p:grpSpPr>
        <p:pic>
          <p:nvPicPr>
            <p:cNvPr id="84" name="Picture 83"/>
            <p:cNvPicPr>
              <a:picLocks noChangeAspect="1"/>
            </p:cNvPicPr>
            <p:nvPr/>
          </p:nvPicPr>
          <p:blipFill>
            <a:blip r:embed="rId4"/>
            <a:stretch>
              <a:fillRect/>
            </a:stretch>
          </p:blipFill>
          <p:spPr>
            <a:xfrm>
              <a:off x="840179" y="1547221"/>
              <a:ext cx="2157064" cy="1865330"/>
            </a:xfrm>
            <a:prstGeom prst="rect">
              <a:avLst/>
            </a:prstGeom>
          </p:spPr>
        </p:pic>
        <p:sp>
          <p:nvSpPr>
            <p:cNvPr id="85" name="Rectangle 84"/>
            <p:cNvSpPr/>
            <p:nvPr/>
          </p:nvSpPr>
          <p:spPr>
            <a:xfrm>
              <a:off x="1202617" y="2309070"/>
              <a:ext cx="1425390" cy="341632"/>
            </a:xfrm>
            <a:prstGeom prst="rect">
              <a:avLst/>
            </a:prstGeom>
          </p:spPr>
          <p:txBody>
            <a:bodyPr wrap="none">
              <a:spAutoFit/>
            </a:bodyPr>
            <a:lstStyle/>
            <a:p>
              <a:pPr algn="ctr" defTabSz="913741">
                <a:lnSpc>
                  <a:spcPct val="90000"/>
                </a:lnSpc>
                <a:defRPr/>
              </a:pPr>
              <a:r>
                <a:rPr lang="en-US" sz="1765" dirty="0">
                  <a:solidFill>
                    <a:srgbClr val="002050"/>
                  </a:solidFill>
                  <a:latin typeface="Segoe UI Semibold" panose="020B0702040204020203" pitchFamily="34" charset="0"/>
                  <a:cs typeface="Segoe UI Semibold" panose="020B0702040204020203" pitchFamily="34" charset="0"/>
                </a:rPr>
                <a:t>Hyper-scale</a:t>
              </a:r>
            </a:p>
          </p:txBody>
        </p:sp>
      </p:grpSp>
      <p:pic>
        <p:nvPicPr>
          <p:cNvPr id="86" name="Picture 85"/>
          <p:cNvPicPr>
            <a:picLocks noChangeAspect="1"/>
          </p:cNvPicPr>
          <p:nvPr/>
        </p:nvPicPr>
        <p:blipFill>
          <a:blip r:embed="rId3"/>
          <a:stretch>
            <a:fillRect/>
          </a:stretch>
        </p:blipFill>
        <p:spPr>
          <a:xfrm>
            <a:off x="-734123" y="6034259"/>
            <a:ext cx="2101809" cy="1820754"/>
          </a:xfrm>
          <a:prstGeom prst="rect">
            <a:avLst/>
          </a:prstGeom>
        </p:spPr>
      </p:pic>
      <p:sp>
        <p:nvSpPr>
          <p:cNvPr id="32" name="TextBox 31"/>
          <p:cNvSpPr txBox="1"/>
          <p:nvPr/>
        </p:nvSpPr>
        <p:spPr>
          <a:xfrm>
            <a:off x="6742887" y="2264165"/>
            <a:ext cx="5190114" cy="2163378"/>
          </a:xfrm>
          <a:prstGeom prst="rect">
            <a:avLst/>
          </a:prstGeom>
          <a:noFill/>
        </p:spPr>
        <p:txBody>
          <a:bodyPr wrap="square" lIns="179285" tIns="143428" rIns="179285" bIns="143428" rtlCol="0">
            <a:spAutoFit/>
          </a:bodyPr>
          <a:lstStyle/>
          <a:p>
            <a:pPr defTabSz="914004" eaLnBrk="0" fontAlgn="base" hangingPunct="0">
              <a:lnSpc>
                <a:spcPct val="90000"/>
              </a:lnSpc>
              <a:spcBef>
                <a:spcPct val="0"/>
              </a:spcBef>
              <a:spcAft>
                <a:spcPts val="588"/>
              </a:spcAft>
              <a:defRPr/>
            </a:pPr>
            <a:r>
              <a:rPr lang="en-US" sz="13528" dirty="0">
                <a:latin typeface="Segoe UI Light"/>
                <a:ea typeface="MS PGothic" panose="020B0600070205080204" pitchFamily="34" charset="-128"/>
              </a:rPr>
              <a:t>Azure</a:t>
            </a:r>
          </a:p>
        </p:txBody>
      </p:sp>
    </p:spTree>
    <p:extLst>
      <p:ext uri="{BB962C8B-B14F-4D97-AF65-F5344CB8AC3E}">
        <p14:creationId xmlns:p14="http://schemas.microsoft.com/office/powerpoint/2010/main" val="23229724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500"/>
                                        <p:tgtEl>
                                          <p:spTgt spid="8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0"/>
                                        </p:tgtEl>
                                        <p:attrNameLst>
                                          <p:attrName>style.visibility</p:attrName>
                                        </p:attrNameLst>
                                      </p:cBhvr>
                                      <p:to>
                                        <p:strVal val="visible"/>
                                      </p:to>
                                    </p:set>
                                    <p:animEffect transition="in" filter="fade">
                                      <p:cBhvr>
                                        <p:cTn id="15" dur="500"/>
                                        <p:tgtEl>
                                          <p:spTgt spid="8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7"/>
                                        </p:tgtEl>
                                        <p:attrNameLst>
                                          <p:attrName>style.visibility</p:attrName>
                                        </p:attrNameLst>
                                      </p:cBhvr>
                                      <p:to>
                                        <p:strVal val="visible"/>
                                      </p:to>
                                    </p:set>
                                    <p:animEffect transition="in" filter="fade">
                                      <p:cBhvr>
                                        <p:cTn id="19" dur="500"/>
                                        <p:tgtEl>
                                          <p:spTgt spid="7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9"/>
                                        </p:tgtEl>
                                        <p:attrNameLst>
                                          <p:attrName>style.visibility</p:attrName>
                                        </p:attrNameLst>
                                      </p:cBhvr>
                                      <p:to>
                                        <p:strVal val="visible"/>
                                      </p:to>
                                    </p:set>
                                    <p:animEffect transition="in" filter="fade">
                                      <p:cBhvr>
                                        <p:cTn id="23" dur="500"/>
                                        <p:tgtEl>
                                          <p:spTgt spid="89"/>
                                        </p:tgtEl>
                                      </p:cBhvr>
                                    </p:animEffect>
                                  </p:childTnLst>
                                </p:cTn>
                              </p:par>
                              <p:par>
                                <p:cTn id="24" presetID="10" presetClass="entr" presetSubtype="0" fill="hold" nodeType="withEffect">
                                  <p:stCondLst>
                                    <p:cond delay="0"/>
                                  </p:stCondLst>
                                  <p:childTnLst>
                                    <p:set>
                                      <p:cBhvr>
                                        <p:cTn id="25" dur="1" fill="hold">
                                          <p:stCondLst>
                                            <p:cond delay="0"/>
                                          </p:stCondLst>
                                        </p:cTn>
                                        <p:tgtEl>
                                          <p:spTgt spid="63"/>
                                        </p:tgtEl>
                                        <p:attrNameLst>
                                          <p:attrName>style.visibility</p:attrName>
                                        </p:attrNameLst>
                                      </p:cBhvr>
                                      <p:to>
                                        <p:strVal val="visible"/>
                                      </p:to>
                                    </p:set>
                                    <p:animEffect transition="in" filter="fade">
                                      <p:cBhvr>
                                        <p:cTn id="26" dur="250"/>
                                        <p:tgtEl>
                                          <p:spTgt spid="63"/>
                                        </p:tgtEl>
                                      </p:cBhvr>
                                    </p:animEffect>
                                  </p:childTnLst>
                                </p:cTn>
                              </p:par>
                              <p:par>
                                <p:cTn id="27" presetID="10" presetClass="entr" presetSubtype="0" fill="hold" nodeType="withEffect">
                                  <p:stCondLst>
                                    <p:cond delay="50"/>
                                  </p:stCondLst>
                                  <p:childTnLst>
                                    <p:set>
                                      <p:cBhvr>
                                        <p:cTn id="28" dur="1" fill="hold">
                                          <p:stCondLst>
                                            <p:cond delay="0"/>
                                          </p:stCondLst>
                                        </p:cTn>
                                        <p:tgtEl>
                                          <p:spTgt spid="92"/>
                                        </p:tgtEl>
                                        <p:attrNameLst>
                                          <p:attrName>style.visibility</p:attrName>
                                        </p:attrNameLst>
                                      </p:cBhvr>
                                      <p:to>
                                        <p:strVal val="visible"/>
                                      </p:to>
                                    </p:set>
                                    <p:animEffect transition="in" filter="fade">
                                      <p:cBhvr>
                                        <p:cTn id="29" dur="250"/>
                                        <p:tgtEl>
                                          <p:spTgt spid="92"/>
                                        </p:tgtEl>
                                      </p:cBhvr>
                                    </p:animEffect>
                                  </p:childTnLst>
                                </p:cTn>
                              </p:par>
                              <p:par>
                                <p:cTn id="30" presetID="10" presetClass="entr" presetSubtype="0" fill="hold" nodeType="withEffect">
                                  <p:stCondLst>
                                    <p:cond delay="100"/>
                                  </p:stCondLst>
                                  <p:childTnLst>
                                    <p:set>
                                      <p:cBhvr>
                                        <p:cTn id="31" dur="1" fill="hold">
                                          <p:stCondLst>
                                            <p:cond delay="0"/>
                                          </p:stCondLst>
                                        </p:cTn>
                                        <p:tgtEl>
                                          <p:spTgt spid="90"/>
                                        </p:tgtEl>
                                        <p:attrNameLst>
                                          <p:attrName>style.visibility</p:attrName>
                                        </p:attrNameLst>
                                      </p:cBhvr>
                                      <p:to>
                                        <p:strVal val="visible"/>
                                      </p:to>
                                    </p:set>
                                    <p:animEffect transition="in" filter="fade">
                                      <p:cBhvr>
                                        <p:cTn id="32" dur="250"/>
                                        <p:tgtEl>
                                          <p:spTgt spid="90"/>
                                        </p:tgtEl>
                                      </p:cBhvr>
                                    </p:animEffect>
                                  </p:childTnLst>
                                </p:cTn>
                              </p:par>
                              <p:par>
                                <p:cTn id="33" presetID="10" presetClass="entr" presetSubtype="0" fill="hold" nodeType="withEffect">
                                  <p:stCondLst>
                                    <p:cond delay="15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250"/>
                                        <p:tgtEl>
                                          <p:spTgt spid="75"/>
                                        </p:tgtEl>
                                      </p:cBhvr>
                                    </p:animEffect>
                                  </p:childTnLst>
                                </p:cTn>
                              </p:par>
                              <p:par>
                                <p:cTn id="36" presetID="10" presetClass="entr" presetSubtype="0" fill="hold" nodeType="withEffect">
                                  <p:stCondLst>
                                    <p:cond delay="200"/>
                                  </p:stCondLst>
                                  <p:childTnLst>
                                    <p:set>
                                      <p:cBhvr>
                                        <p:cTn id="37" dur="1" fill="hold">
                                          <p:stCondLst>
                                            <p:cond delay="0"/>
                                          </p:stCondLst>
                                        </p:cTn>
                                        <p:tgtEl>
                                          <p:spTgt spid="74"/>
                                        </p:tgtEl>
                                        <p:attrNameLst>
                                          <p:attrName>style.visibility</p:attrName>
                                        </p:attrNameLst>
                                      </p:cBhvr>
                                      <p:to>
                                        <p:strVal val="visible"/>
                                      </p:to>
                                    </p:set>
                                    <p:animEffect transition="in" filter="fade">
                                      <p:cBhvr>
                                        <p:cTn id="38" dur="250"/>
                                        <p:tgtEl>
                                          <p:spTgt spid="74"/>
                                        </p:tgtEl>
                                      </p:cBhvr>
                                    </p:animEffect>
                                  </p:childTnLst>
                                </p:cTn>
                              </p:par>
                              <p:par>
                                <p:cTn id="39" presetID="10" presetClass="entr" presetSubtype="0" fill="hold" nodeType="withEffect">
                                  <p:stCondLst>
                                    <p:cond delay="250"/>
                                  </p:stCondLst>
                                  <p:childTnLst>
                                    <p:set>
                                      <p:cBhvr>
                                        <p:cTn id="40" dur="1" fill="hold">
                                          <p:stCondLst>
                                            <p:cond delay="0"/>
                                          </p:stCondLst>
                                        </p:cTn>
                                        <p:tgtEl>
                                          <p:spTgt spid="91"/>
                                        </p:tgtEl>
                                        <p:attrNameLst>
                                          <p:attrName>style.visibility</p:attrName>
                                        </p:attrNameLst>
                                      </p:cBhvr>
                                      <p:to>
                                        <p:strVal val="visible"/>
                                      </p:to>
                                    </p:set>
                                    <p:animEffect transition="in" filter="fade">
                                      <p:cBhvr>
                                        <p:cTn id="41" dur="250"/>
                                        <p:tgtEl>
                                          <p:spTgt spid="91"/>
                                        </p:tgtEl>
                                      </p:cBhvr>
                                    </p:animEffect>
                                  </p:childTnLst>
                                </p:cTn>
                              </p:par>
                              <p:par>
                                <p:cTn id="42" presetID="10" presetClass="entr" presetSubtype="0" fill="hold" nodeType="withEffect">
                                  <p:stCondLst>
                                    <p:cond delay="300"/>
                                  </p:stCondLst>
                                  <p:childTnLst>
                                    <p:set>
                                      <p:cBhvr>
                                        <p:cTn id="43" dur="1" fill="hold">
                                          <p:stCondLst>
                                            <p:cond delay="0"/>
                                          </p:stCondLst>
                                        </p:cTn>
                                        <p:tgtEl>
                                          <p:spTgt spid="87"/>
                                        </p:tgtEl>
                                        <p:attrNameLst>
                                          <p:attrName>style.visibility</p:attrName>
                                        </p:attrNameLst>
                                      </p:cBhvr>
                                      <p:to>
                                        <p:strVal val="visible"/>
                                      </p:to>
                                    </p:set>
                                    <p:animEffect transition="in" filter="fade">
                                      <p:cBhvr>
                                        <p:cTn id="44" dur="250"/>
                                        <p:tgtEl>
                                          <p:spTgt spid="87"/>
                                        </p:tgtEl>
                                      </p:cBhvr>
                                    </p:animEffect>
                                  </p:childTnLst>
                                </p:cTn>
                              </p:par>
                              <p:par>
                                <p:cTn id="45" presetID="10" presetClass="entr" presetSubtype="0" fill="hold" nodeType="withEffect">
                                  <p:stCondLst>
                                    <p:cond delay="350"/>
                                  </p:stCondLst>
                                  <p:childTnLst>
                                    <p:set>
                                      <p:cBhvr>
                                        <p:cTn id="46" dur="1" fill="hold">
                                          <p:stCondLst>
                                            <p:cond delay="0"/>
                                          </p:stCondLst>
                                        </p:cTn>
                                        <p:tgtEl>
                                          <p:spTgt spid="88"/>
                                        </p:tgtEl>
                                        <p:attrNameLst>
                                          <p:attrName>style.visibility</p:attrName>
                                        </p:attrNameLst>
                                      </p:cBhvr>
                                      <p:to>
                                        <p:strVal val="visible"/>
                                      </p:to>
                                    </p:set>
                                    <p:animEffect transition="in" filter="fade">
                                      <p:cBhvr>
                                        <p:cTn id="47" dur="250"/>
                                        <p:tgtEl>
                                          <p:spTgt spid="88"/>
                                        </p:tgtEl>
                                      </p:cBhvr>
                                    </p:animEffect>
                                  </p:childTnLst>
                                </p:cTn>
                              </p:par>
                              <p:par>
                                <p:cTn id="48" presetID="10" presetClass="entr" presetSubtype="0" fill="hold" nodeType="withEffect">
                                  <p:stCondLst>
                                    <p:cond delay="400"/>
                                  </p:stCondLst>
                                  <p:childTnLst>
                                    <p:set>
                                      <p:cBhvr>
                                        <p:cTn id="49" dur="1" fill="hold">
                                          <p:stCondLst>
                                            <p:cond delay="0"/>
                                          </p:stCondLst>
                                        </p:cTn>
                                        <p:tgtEl>
                                          <p:spTgt spid="73"/>
                                        </p:tgtEl>
                                        <p:attrNameLst>
                                          <p:attrName>style.visibility</p:attrName>
                                        </p:attrNameLst>
                                      </p:cBhvr>
                                      <p:to>
                                        <p:strVal val="visible"/>
                                      </p:to>
                                    </p:set>
                                    <p:animEffect transition="in" filter="fade">
                                      <p:cBhvr>
                                        <p:cTn id="50" dur="250"/>
                                        <p:tgtEl>
                                          <p:spTgt spid="73"/>
                                        </p:tgtEl>
                                      </p:cBhvr>
                                    </p:animEffect>
                                  </p:childTnLst>
                                </p:cTn>
                              </p:par>
                              <p:par>
                                <p:cTn id="51" presetID="10" presetClass="entr" presetSubtype="0" fill="hold" nodeType="withEffect">
                                  <p:stCondLst>
                                    <p:cond delay="450"/>
                                  </p:stCondLst>
                                  <p:childTnLst>
                                    <p:set>
                                      <p:cBhvr>
                                        <p:cTn id="52" dur="1" fill="hold">
                                          <p:stCondLst>
                                            <p:cond delay="0"/>
                                          </p:stCondLst>
                                        </p:cTn>
                                        <p:tgtEl>
                                          <p:spTgt spid="86"/>
                                        </p:tgtEl>
                                        <p:attrNameLst>
                                          <p:attrName>style.visibility</p:attrName>
                                        </p:attrNameLst>
                                      </p:cBhvr>
                                      <p:to>
                                        <p:strVal val="visible"/>
                                      </p:to>
                                    </p:set>
                                    <p:animEffect transition="in" filter="fade">
                                      <p:cBhvr>
                                        <p:cTn id="53" dur="25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 y="471996"/>
            <a:ext cx="4110834" cy="2015490"/>
          </a:xfrm>
          <a:prstGeom prst="rect">
            <a:avLst/>
          </a:prstGeom>
          <a:noFill/>
        </p:spPr>
        <p:txBody>
          <a:bodyPr wrap="square" lIns="179259" tIns="143407" rIns="179259" bIns="143407" rtlCol="0">
            <a:spAutoFit/>
          </a:bodyPr>
          <a:lstStyle/>
          <a:p>
            <a:pPr algn="ctr" defTabSz="914367">
              <a:lnSpc>
                <a:spcPct val="90000"/>
              </a:lnSpc>
              <a:spcAft>
                <a:spcPts val="1176"/>
              </a:spcAft>
              <a:defRPr/>
            </a:pPr>
            <a:r>
              <a:rPr lang="en-US" sz="7842" dirty="0">
                <a:solidFill>
                  <a:schemeClr val="bg1"/>
                </a:solidFill>
                <a:latin typeface="Segoe UI Light"/>
                <a:ea typeface="MS PGothic" panose="020B0600070205080204" pitchFamily="34" charset="-128"/>
                <a:cs typeface="Segoe UI Semibold" panose="020B0702040204020203" pitchFamily="34" charset="0"/>
              </a:rPr>
              <a:t>&gt;90,000</a:t>
            </a:r>
          </a:p>
          <a:p>
            <a:pPr algn="ctr" defTabSz="914367">
              <a:lnSpc>
                <a:spcPct val="90000"/>
              </a:lnSpc>
              <a:spcAft>
                <a:spcPts val="1176"/>
              </a:spcAft>
              <a:defRPr/>
            </a:pPr>
            <a:r>
              <a:rPr lang="en-US" sz="1765" dirty="0">
                <a:solidFill>
                  <a:srgbClr val="0072CC"/>
                </a:solidFill>
                <a:latin typeface="Segoe UI Semibold" panose="020B0702040204020203" pitchFamily="34" charset="0"/>
                <a:cs typeface="Segoe UI Semibold" panose="020B0702040204020203" pitchFamily="34" charset="0"/>
              </a:rPr>
              <a:t>New Azure customer subscriptions/month</a:t>
            </a:r>
          </a:p>
        </p:txBody>
      </p:sp>
      <p:cxnSp>
        <p:nvCxnSpPr>
          <p:cNvPr id="10" name="Straight Connector 9"/>
          <p:cNvCxnSpPr/>
          <p:nvPr/>
        </p:nvCxnSpPr>
        <p:spPr>
          <a:xfrm>
            <a:off x="4153746" y="4037505"/>
            <a:ext cx="0" cy="3460529"/>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8038254" y="4037505"/>
            <a:ext cx="0" cy="3460529"/>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165726" y="4514133"/>
            <a:ext cx="3775884" cy="2015490"/>
          </a:xfrm>
          <a:prstGeom prst="rect">
            <a:avLst/>
          </a:prstGeom>
          <a:noFill/>
        </p:spPr>
        <p:txBody>
          <a:bodyPr wrap="square" lIns="179259" tIns="143407" rIns="179259" bIns="143407" rtlCol="0">
            <a:spAutoFit/>
          </a:bodyPr>
          <a:lstStyle/>
          <a:p>
            <a:pPr algn="ctr" defTabSz="914367">
              <a:lnSpc>
                <a:spcPct val="90000"/>
              </a:lnSpc>
              <a:spcAft>
                <a:spcPts val="1176"/>
              </a:spcAft>
              <a:defRPr/>
            </a:pPr>
            <a:r>
              <a:rPr lang="en-US" sz="7842" dirty="0">
                <a:solidFill>
                  <a:schemeClr val="bg1"/>
                </a:solidFill>
                <a:latin typeface="Segoe UI Light"/>
                <a:ea typeface="MS PGothic" panose="020B0600070205080204" pitchFamily="34" charset="-128"/>
                <a:cs typeface="Segoe UI Semibold" panose="020B0702040204020203" pitchFamily="34" charset="0"/>
              </a:rPr>
              <a:t>1.5</a:t>
            </a:r>
            <a:r>
              <a:rPr lang="en-US" sz="3529" dirty="0">
                <a:solidFill>
                  <a:schemeClr val="bg1"/>
                </a:solidFill>
                <a:latin typeface="Segoe UI Semilight" panose="020B0402040204020203" pitchFamily="34" charset="0"/>
                <a:cs typeface="Segoe UI Semilight" panose="020B0402040204020203" pitchFamily="34" charset="0"/>
              </a:rPr>
              <a:t>Trillion</a:t>
            </a:r>
            <a:endParaRPr lang="en-US" sz="5294" dirty="0">
              <a:solidFill>
                <a:schemeClr val="bg1"/>
              </a:solidFill>
              <a:latin typeface="Segoe UI Semilight" panose="020B0402040204020203" pitchFamily="34" charset="0"/>
              <a:cs typeface="Segoe UI Semilight" panose="020B0402040204020203" pitchFamily="34" charset="0"/>
            </a:endParaRPr>
          </a:p>
          <a:p>
            <a:pPr algn="ctr" defTabSz="914367">
              <a:lnSpc>
                <a:spcPct val="90000"/>
              </a:lnSpc>
              <a:spcAft>
                <a:spcPts val="1176"/>
              </a:spcAft>
              <a:defRPr/>
            </a:pPr>
            <a:r>
              <a:rPr lang="en-US" sz="1765" dirty="0">
                <a:solidFill>
                  <a:srgbClr val="0072CC"/>
                </a:solidFill>
                <a:latin typeface="Segoe UI Semibold" panose="020B0702040204020203" pitchFamily="34" charset="0"/>
                <a:cs typeface="Segoe UI Semibold" panose="020B0702040204020203" pitchFamily="34" charset="0"/>
              </a:rPr>
              <a:t>Messages per month </a:t>
            </a:r>
            <a:br>
              <a:rPr lang="en-US" sz="1765" dirty="0">
                <a:solidFill>
                  <a:srgbClr val="0072CC"/>
                </a:solidFill>
                <a:latin typeface="Segoe UI Semibold" panose="020B0702040204020203" pitchFamily="34" charset="0"/>
                <a:cs typeface="Segoe UI Semibold" panose="020B0702040204020203" pitchFamily="34" charset="0"/>
              </a:rPr>
            </a:br>
            <a:r>
              <a:rPr lang="en-US" sz="1765" dirty="0">
                <a:solidFill>
                  <a:srgbClr val="0072CC"/>
                </a:solidFill>
                <a:latin typeface="Segoe UI Semibold" panose="020B0702040204020203" pitchFamily="34" charset="0"/>
                <a:cs typeface="Segoe UI Semibold" panose="020B0702040204020203" pitchFamily="34" charset="0"/>
              </a:rPr>
              <a:t>processed by Azure </a:t>
            </a:r>
            <a:r>
              <a:rPr lang="en-US" sz="1765" dirty="0" err="1">
                <a:solidFill>
                  <a:srgbClr val="0072CC"/>
                </a:solidFill>
                <a:latin typeface="Segoe UI Semibold" panose="020B0702040204020203" pitchFamily="34" charset="0"/>
                <a:cs typeface="Segoe UI Semibold" panose="020B0702040204020203" pitchFamily="34" charset="0"/>
              </a:rPr>
              <a:t>IoT</a:t>
            </a:r>
            <a:endParaRPr lang="en-US" sz="1765" dirty="0">
              <a:solidFill>
                <a:srgbClr val="0072CC"/>
              </a:solidFill>
              <a:latin typeface="Segoe UI Semibold" panose="020B0702040204020203" pitchFamily="34" charset="0"/>
              <a:cs typeface="Segoe UI Semibold" panose="020B0702040204020203" pitchFamily="34" charset="0"/>
            </a:endParaRPr>
          </a:p>
        </p:txBody>
      </p:sp>
      <p:cxnSp>
        <p:nvCxnSpPr>
          <p:cNvPr id="20" name="Straight Connector 19"/>
          <p:cNvCxnSpPr/>
          <p:nvPr/>
        </p:nvCxnSpPr>
        <p:spPr>
          <a:xfrm>
            <a:off x="1" y="2842320"/>
            <a:ext cx="12192000" cy="0"/>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153746" y="-556721"/>
            <a:ext cx="0" cy="3396498"/>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8038254" y="-556721"/>
            <a:ext cx="0" cy="3396498"/>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8038254" y="471996"/>
            <a:ext cx="4153747" cy="2015490"/>
          </a:xfrm>
          <a:prstGeom prst="rect">
            <a:avLst/>
          </a:prstGeom>
          <a:noFill/>
        </p:spPr>
        <p:txBody>
          <a:bodyPr wrap="square" lIns="179259" tIns="143407" rIns="179259" bIns="143407" rtlCol="0">
            <a:spAutoFit/>
          </a:bodyPr>
          <a:lstStyle/>
          <a:p>
            <a:pPr algn="ctr" defTabSz="914367">
              <a:lnSpc>
                <a:spcPct val="90000"/>
              </a:lnSpc>
              <a:spcAft>
                <a:spcPts val="1176"/>
              </a:spcAft>
              <a:defRPr/>
            </a:pPr>
            <a:r>
              <a:rPr lang="en-US" sz="7842" dirty="0">
                <a:solidFill>
                  <a:schemeClr val="bg1"/>
                </a:solidFill>
                <a:latin typeface="Segoe UI Light"/>
                <a:cs typeface="Segoe UI Semibold" panose="020B0702040204020203" pitchFamily="34" charset="0"/>
              </a:rPr>
              <a:t>&gt;500</a:t>
            </a:r>
            <a:r>
              <a:rPr lang="en-US" sz="3529" dirty="0">
                <a:solidFill>
                  <a:schemeClr val="bg1"/>
                </a:solidFill>
                <a:latin typeface="Segoe UI Semilight" panose="020B0402040204020203" pitchFamily="34" charset="0"/>
                <a:cs typeface="Segoe UI Semilight" panose="020B0402040204020203" pitchFamily="34" charset="0"/>
              </a:rPr>
              <a:t>Million</a:t>
            </a:r>
            <a:endParaRPr lang="en-US" sz="8627" dirty="0">
              <a:solidFill>
                <a:schemeClr val="bg1"/>
              </a:solidFill>
              <a:latin typeface="Segoe UI Semilight" panose="020B0402040204020203" pitchFamily="34" charset="0"/>
              <a:cs typeface="Segoe UI Semilight" panose="020B0402040204020203" pitchFamily="34" charset="0"/>
            </a:endParaRPr>
          </a:p>
          <a:p>
            <a:pPr algn="ctr" defTabSz="914367">
              <a:lnSpc>
                <a:spcPct val="90000"/>
              </a:lnSpc>
              <a:spcAft>
                <a:spcPts val="1176"/>
              </a:spcAft>
              <a:defRPr/>
            </a:pPr>
            <a:r>
              <a:rPr lang="en-US" sz="1765" dirty="0">
                <a:solidFill>
                  <a:srgbClr val="0072CC"/>
                </a:solidFill>
                <a:latin typeface="Segoe UI Semibold" panose="020B0702040204020203" pitchFamily="34" charset="0"/>
                <a:cs typeface="Segoe UI Semibold" panose="020B0702040204020203" pitchFamily="34" charset="0"/>
              </a:rPr>
              <a:t>Users in </a:t>
            </a:r>
            <a:br>
              <a:rPr lang="en-US" sz="1765" dirty="0">
                <a:solidFill>
                  <a:srgbClr val="0072CC"/>
                </a:solidFill>
                <a:latin typeface="Segoe UI Semibold" panose="020B0702040204020203" pitchFamily="34" charset="0"/>
                <a:cs typeface="Segoe UI Semibold" panose="020B0702040204020203" pitchFamily="34" charset="0"/>
              </a:rPr>
            </a:br>
            <a:r>
              <a:rPr lang="en-US" sz="1765" dirty="0">
                <a:solidFill>
                  <a:srgbClr val="0072CC"/>
                </a:solidFill>
                <a:latin typeface="Segoe UI Semibold" panose="020B0702040204020203" pitchFamily="34" charset="0"/>
                <a:cs typeface="Segoe UI Semibold" panose="020B0702040204020203" pitchFamily="34" charset="0"/>
              </a:rPr>
              <a:t>Azure Active Directory</a:t>
            </a:r>
          </a:p>
        </p:txBody>
      </p:sp>
      <p:sp>
        <p:nvSpPr>
          <p:cNvPr id="26" name="TextBox 25"/>
          <p:cNvSpPr txBox="1"/>
          <p:nvPr/>
        </p:nvSpPr>
        <p:spPr>
          <a:xfrm>
            <a:off x="4215177" y="4541225"/>
            <a:ext cx="3775884" cy="2259889"/>
          </a:xfrm>
          <a:prstGeom prst="rect">
            <a:avLst/>
          </a:prstGeom>
          <a:noFill/>
        </p:spPr>
        <p:txBody>
          <a:bodyPr wrap="square" lIns="179259" tIns="143407" rIns="179259" bIns="143407" rtlCol="0">
            <a:spAutoFit/>
          </a:bodyPr>
          <a:lstStyle/>
          <a:p>
            <a:pPr algn="ctr" defTabSz="914367">
              <a:lnSpc>
                <a:spcPct val="90000"/>
              </a:lnSpc>
              <a:spcAft>
                <a:spcPts val="1176"/>
              </a:spcAft>
              <a:defRPr/>
            </a:pPr>
            <a:r>
              <a:rPr lang="en-US" sz="7842" spc="-206" dirty="0">
                <a:solidFill>
                  <a:schemeClr val="bg1"/>
                </a:solidFill>
                <a:latin typeface="Segoe UI Light"/>
                <a:ea typeface="MS PGothic" panose="020B0600070205080204" pitchFamily="34" charset="-128"/>
                <a:cs typeface="Segoe UI Semibold" panose="020B0702040204020203" pitchFamily="34" charset="0"/>
              </a:rPr>
              <a:t>777</a:t>
            </a:r>
            <a:r>
              <a:rPr lang="en-US" sz="3529" spc="-206" dirty="0">
                <a:solidFill>
                  <a:schemeClr val="bg1"/>
                </a:solidFill>
                <a:latin typeface="Segoe UI Semilight" panose="020B0402040204020203" pitchFamily="34" charset="0"/>
                <a:cs typeface="Segoe UI Semilight" panose="020B0402040204020203" pitchFamily="34" charset="0"/>
              </a:rPr>
              <a:t>Trillion</a:t>
            </a:r>
            <a:endParaRPr lang="en-US" sz="7842" dirty="0">
              <a:solidFill>
                <a:schemeClr val="bg1"/>
              </a:solidFill>
              <a:latin typeface="Segoe UI Semilight" panose="020B0402040204020203" pitchFamily="34" charset="0"/>
              <a:cs typeface="Segoe UI Semilight" panose="020B0402040204020203" pitchFamily="34" charset="0"/>
            </a:endParaRPr>
          </a:p>
          <a:p>
            <a:pPr algn="ctr" defTabSz="914367">
              <a:lnSpc>
                <a:spcPct val="90000"/>
              </a:lnSpc>
              <a:spcAft>
                <a:spcPts val="1176"/>
              </a:spcAft>
              <a:defRPr/>
            </a:pPr>
            <a:r>
              <a:rPr lang="en-US" sz="1765" dirty="0">
                <a:solidFill>
                  <a:srgbClr val="0072CC"/>
                </a:solidFill>
                <a:latin typeface="Segoe UI Semibold" panose="020B0702040204020203" pitchFamily="34" charset="0"/>
                <a:cs typeface="Segoe UI Semibold" panose="020B0702040204020203" pitchFamily="34" charset="0"/>
              </a:rPr>
              <a:t>Storage Transactions</a:t>
            </a:r>
            <a:br>
              <a:rPr lang="en-US" sz="1765" dirty="0">
                <a:solidFill>
                  <a:srgbClr val="0072CC"/>
                </a:solidFill>
                <a:latin typeface="Segoe UI Semibold" panose="020B0702040204020203" pitchFamily="34" charset="0"/>
                <a:cs typeface="Segoe UI Semibold" panose="020B0702040204020203" pitchFamily="34" charset="0"/>
              </a:rPr>
            </a:br>
            <a:r>
              <a:rPr lang="en-US" sz="1765" dirty="0">
                <a:solidFill>
                  <a:srgbClr val="0072CC"/>
                </a:solidFill>
                <a:latin typeface="Segoe UI Semibold" panose="020B0702040204020203" pitchFamily="34" charset="0"/>
                <a:cs typeface="Segoe UI Semibold" panose="020B0702040204020203" pitchFamily="34" charset="0"/>
              </a:rPr>
              <a:t>per day</a:t>
            </a:r>
            <a:br>
              <a:rPr lang="en-US" sz="1765" dirty="0">
                <a:solidFill>
                  <a:srgbClr val="0072CC"/>
                </a:solidFill>
                <a:latin typeface="Segoe UI Semibold" panose="020B0702040204020203" pitchFamily="34" charset="0"/>
                <a:cs typeface="Segoe UI Semibold" panose="020B0702040204020203" pitchFamily="34" charset="0"/>
              </a:rPr>
            </a:br>
            <a:endParaRPr lang="en-US" sz="1765" dirty="0">
              <a:solidFill>
                <a:srgbClr val="0072CC"/>
              </a:solidFill>
              <a:latin typeface="Segoe UI Semibold" panose="020B0702040204020203" pitchFamily="34" charset="0"/>
              <a:cs typeface="Segoe UI Semibold" panose="020B0702040204020203" pitchFamily="34" charset="0"/>
            </a:endParaRPr>
          </a:p>
        </p:txBody>
      </p:sp>
      <p:sp>
        <p:nvSpPr>
          <p:cNvPr id="27" name="TextBox 26"/>
          <p:cNvSpPr txBox="1"/>
          <p:nvPr/>
        </p:nvSpPr>
        <p:spPr>
          <a:xfrm>
            <a:off x="4215177" y="471996"/>
            <a:ext cx="3775884" cy="2015490"/>
          </a:xfrm>
          <a:prstGeom prst="rect">
            <a:avLst/>
          </a:prstGeom>
          <a:noFill/>
        </p:spPr>
        <p:txBody>
          <a:bodyPr wrap="square" lIns="179259" tIns="143407" rIns="179259" bIns="143407" rtlCol="0">
            <a:spAutoFit/>
          </a:bodyPr>
          <a:lstStyle/>
          <a:p>
            <a:pPr algn="ctr" defTabSz="914367">
              <a:lnSpc>
                <a:spcPct val="90000"/>
              </a:lnSpc>
              <a:spcAft>
                <a:spcPts val="1176"/>
              </a:spcAft>
              <a:defRPr/>
            </a:pPr>
            <a:r>
              <a:rPr lang="en-US" sz="7842" spc="-206" dirty="0">
                <a:solidFill>
                  <a:schemeClr val="bg1"/>
                </a:solidFill>
                <a:latin typeface="Segoe UI Light"/>
                <a:ea typeface="MS PGothic" panose="020B0600070205080204" pitchFamily="34" charset="-128"/>
                <a:cs typeface="Segoe UI Semibold" panose="020B0702040204020203" pitchFamily="34" charset="0"/>
              </a:rPr>
              <a:t>&gt;1.5</a:t>
            </a:r>
            <a:r>
              <a:rPr lang="en-US" sz="3529" dirty="0">
                <a:solidFill>
                  <a:schemeClr val="bg1"/>
                </a:solidFill>
                <a:latin typeface="Segoe UI Semilight" panose="020B0402040204020203" pitchFamily="34" charset="0"/>
                <a:cs typeface="Segoe UI Semilight" panose="020B0402040204020203" pitchFamily="34" charset="0"/>
              </a:rPr>
              <a:t>Million</a:t>
            </a:r>
            <a:endParaRPr lang="en-US" sz="7842" dirty="0">
              <a:solidFill>
                <a:schemeClr val="bg1"/>
              </a:solidFill>
              <a:latin typeface="Segoe UI Semilight" panose="020B0402040204020203" pitchFamily="34" charset="0"/>
              <a:cs typeface="Segoe UI Semilight" panose="020B0402040204020203" pitchFamily="34" charset="0"/>
            </a:endParaRPr>
          </a:p>
          <a:p>
            <a:pPr algn="ctr" defTabSz="914367">
              <a:lnSpc>
                <a:spcPct val="90000"/>
              </a:lnSpc>
              <a:spcAft>
                <a:spcPts val="1176"/>
              </a:spcAft>
              <a:defRPr/>
            </a:pPr>
            <a:r>
              <a:rPr lang="en-US" sz="1765" dirty="0">
                <a:solidFill>
                  <a:srgbClr val="0072CC"/>
                </a:solidFill>
                <a:latin typeface="Segoe UI Semibold" panose="020B0702040204020203" pitchFamily="34" charset="0"/>
                <a:cs typeface="Segoe UI Semibold" panose="020B0702040204020203" pitchFamily="34" charset="0"/>
              </a:rPr>
              <a:t>SQL Databases </a:t>
            </a:r>
            <a:br>
              <a:rPr lang="en-US" sz="1765" dirty="0">
                <a:solidFill>
                  <a:srgbClr val="0072CC"/>
                </a:solidFill>
                <a:latin typeface="Segoe UI Semibold" panose="020B0702040204020203" pitchFamily="34" charset="0"/>
                <a:cs typeface="Segoe UI Semibold" panose="020B0702040204020203" pitchFamily="34" charset="0"/>
              </a:rPr>
            </a:br>
            <a:r>
              <a:rPr lang="en-US" sz="1765" dirty="0">
                <a:solidFill>
                  <a:srgbClr val="0072CC"/>
                </a:solidFill>
                <a:latin typeface="Segoe UI Semibold" panose="020B0702040204020203" pitchFamily="34" charset="0"/>
                <a:cs typeface="Segoe UI Semibold" panose="020B0702040204020203" pitchFamily="34" charset="0"/>
              </a:rPr>
              <a:t>running on Azure</a:t>
            </a:r>
          </a:p>
        </p:txBody>
      </p:sp>
      <p:sp>
        <p:nvSpPr>
          <p:cNvPr id="29" name="TextBox 28"/>
          <p:cNvSpPr txBox="1"/>
          <p:nvPr/>
        </p:nvSpPr>
        <p:spPr>
          <a:xfrm>
            <a:off x="8014126" y="4541289"/>
            <a:ext cx="4102845" cy="2015490"/>
          </a:xfrm>
          <a:prstGeom prst="rect">
            <a:avLst/>
          </a:prstGeom>
          <a:noFill/>
        </p:spPr>
        <p:txBody>
          <a:bodyPr wrap="square" lIns="179259" tIns="143407" rIns="179259" bIns="143407" rtlCol="0">
            <a:spAutoFit/>
          </a:bodyPr>
          <a:lstStyle/>
          <a:p>
            <a:pPr algn="ctr" defTabSz="914367">
              <a:lnSpc>
                <a:spcPct val="90000"/>
              </a:lnSpc>
              <a:spcAft>
                <a:spcPts val="1176"/>
              </a:spcAft>
              <a:defRPr/>
            </a:pPr>
            <a:r>
              <a:rPr lang="en-US" sz="7842" spc="-206" dirty="0">
                <a:solidFill>
                  <a:schemeClr val="bg1"/>
                </a:solidFill>
                <a:latin typeface="Segoe UI Light"/>
                <a:ea typeface="MS PGothic" panose="020B0600070205080204" pitchFamily="34" charset="-128"/>
                <a:cs typeface="Segoe UI Semibold" panose="020B0702040204020203" pitchFamily="34" charset="0"/>
              </a:rPr>
              <a:t>&gt;40</a:t>
            </a:r>
            <a:r>
              <a:rPr lang="en-US" sz="4313" spc="-206" dirty="0">
                <a:solidFill>
                  <a:schemeClr val="bg1"/>
                </a:solidFill>
                <a:latin typeface="Segoe UI Semilight" panose="020B0402040204020203" pitchFamily="34" charset="0"/>
                <a:cs typeface="Segoe UI Semilight" panose="020B0402040204020203" pitchFamily="34" charset="0"/>
              </a:rPr>
              <a:t>%</a:t>
            </a:r>
            <a:endParaRPr lang="en-US" sz="7842" dirty="0">
              <a:solidFill>
                <a:schemeClr val="bg1"/>
              </a:solidFill>
              <a:latin typeface="Segoe UI Semilight" panose="020B0402040204020203" pitchFamily="34" charset="0"/>
              <a:cs typeface="Segoe UI Semilight" panose="020B0402040204020203" pitchFamily="34" charset="0"/>
            </a:endParaRPr>
          </a:p>
          <a:p>
            <a:pPr algn="ctr" defTabSz="914367">
              <a:lnSpc>
                <a:spcPct val="90000"/>
              </a:lnSpc>
              <a:spcAft>
                <a:spcPts val="1176"/>
              </a:spcAft>
              <a:defRPr/>
            </a:pPr>
            <a:r>
              <a:rPr lang="en-US" sz="1765" dirty="0">
                <a:solidFill>
                  <a:srgbClr val="0072CC"/>
                </a:solidFill>
                <a:latin typeface="Segoe UI Semibold" panose="020B0702040204020203" pitchFamily="34" charset="0"/>
                <a:cs typeface="Segoe UI Semibold" panose="020B0702040204020203" pitchFamily="34" charset="0"/>
              </a:rPr>
              <a:t>Revenue from </a:t>
            </a:r>
            <a:br>
              <a:rPr lang="en-US" sz="1765" dirty="0">
                <a:solidFill>
                  <a:srgbClr val="0072CC"/>
                </a:solidFill>
                <a:latin typeface="Segoe UI Semibold" panose="020B0702040204020203" pitchFamily="34" charset="0"/>
                <a:cs typeface="Segoe UI Semibold" panose="020B0702040204020203" pitchFamily="34" charset="0"/>
              </a:rPr>
            </a:br>
            <a:r>
              <a:rPr lang="en-US" sz="1765" dirty="0">
                <a:solidFill>
                  <a:srgbClr val="0072CC"/>
                </a:solidFill>
                <a:latin typeface="Segoe UI Semibold" panose="020B0702040204020203" pitchFamily="34" charset="0"/>
                <a:cs typeface="Segoe UI Semibold" panose="020B0702040204020203" pitchFamily="34" charset="0"/>
              </a:rPr>
              <a:t>Start-ups and ISVs</a:t>
            </a:r>
          </a:p>
        </p:txBody>
      </p:sp>
      <p:cxnSp>
        <p:nvCxnSpPr>
          <p:cNvPr id="19" name="Straight Connector 18"/>
          <p:cNvCxnSpPr/>
          <p:nvPr/>
        </p:nvCxnSpPr>
        <p:spPr>
          <a:xfrm>
            <a:off x="1" y="4037553"/>
            <a:ext cx="12192000" cy="0"/>
          </a:xfrm>
          <a:prstGeom prst="line">
            <a:avLst/>
          </a:prstGeom>
          <a:ln w="12700">
            <a:solidFill>
              <a:schemeClr val="tx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3062786" y="2877127"/>
            <a:ext cx="6968684" cy="1185785"/>
          </a:xfrm>
          <a:prstGeom prst="rect">
            <a:avLst/>
          </a:prstGeom>
          <a:noFill/>
        </p:spPr>
        <p:txBody>
          <a:bodyPr wrap="none" lIns="179285" tIns="143428" rIns="179285" bIns="143428" rtlCol="0">
            <a:spAutoFit/>
          </a:bodyPr>
          <a:lstStyle/>
          <a:p>
            <a:pPr algn="ctr">
              <a:lnSpc>
                <a:spcPct val="90000"/>
              </a:lnSpc>
              <a:spcAft>
                <a:spcPts val="588"/>
              </a:spcAft>
            </a:pPr>
            <a:r>
              <a:rPr lang="en-US" sz="6470" dirty="0">
                <a:solidFill>
                  <a:schemeClr val="bg1"/>
                </a:solidFill>
              </a:rPr>
              <a:t>Azure momentum</a:t>
            </a:r>
          </a:p>
        </p:txBody>
      </p:sp>
    </p:spTree>
    <p:extLst>
      <p:ext uri="{BB962C8B-B14F-4D97-AF65-F5344CB8AC3E}">
        <p14:creationId xmlns:p14="http://schemas.microsoft.com/office/powerpoint/2010/main" val="15421335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up)">
                                      <p:cBhvr>
                                        <p:cTn id="11" dur="500"/>
                                        <p:tgtEl>
                                          <p:spTgt spid="10"/>
                                        </p:tgtEl>
                                      </p:cBhvr>
                                    </p:animEffect>
                                  </p:childTnLst>
                                </p:cTn>
                              </p:par>
                              <p:par>
                                <p:cTn id="12" presetID="22" presetClass="entr" presetSubtype="4" fill="hold" nodeType="withEffect">
                                  <p:stCondLst>
                                    <p:cond delay="200"/>
                                  </p:stCondLst>
                                  <p:childTnLst>
                                    <p:set>
                                      <p:cBhvr>
                                        <p:cTn id="13" dur="1" fill="hold">
                                          <p:stCondLst>
                                            <p:cond delay="0"/>
                                          </p:stCondLst>
                                        </p:cTn>
                                        <p:tgtEl>
                                          <p:spTgt spid="25"/>
                                        </p:tgtEl>
                                        <p:attrNameLst>
                                          <p:attrName>style.visibility</p:attrName>
                                        </p:attrNameLst>
                                      </p:cBhvr>
                                      <p:to>
                                        <p:strVal val="visible"/>
                                      </p:to>
                                    </p:set>
                                    <p:animEffect transition="in" filter="wipe(down)">
                                      <p:cBhvr>
                                        <p:cTn id="14" dur="500"/>
                                        <p:tgtEl>
                                          <p:spTgt spid="25"/>
                                        </p:tgtEl>
                                      </p:cBhvr>
                                    </p:animEffect>
                                  </p:childTnLst>
                                </p:cTn>
                              </p:par>
                              <p:par>
                                <p:cTn id="15" presetID="22" presetClass="entr" presetSubtype="4" fill="hold" nodeType="withEffect">
                                  <p:stCondLst>
                                    <p:cond delay="400"/>
                                  </p:stCondLst>
                                  <p:childTnLst>
                                    <p:set>
                                      <p:cBhvr>
                                        <p:cTn id="16" dur="1" fill="hold">
                                          <p:stCondLst>
                                            <p:cond delay="0"/>
                                          </p:stCondLst>
                                        </p:cTn>
                                        <p:tgtEl>
                                          <p:spTgt spid="23"/>
                                        </p:tgtEl>
                                        <p:attrNameLst>
                                          <p:attrName>style.visibility</p:attrName>
                                        </p:attrNameLst>
                                      </p:cBhvr>
                                      <p:to>
                                        <p:strVal val="visible"/>
                                      </p:to>
                                    </p:set>
                                    <p:animEffect transition="in" filter="wipe(down)">
                                      <p:cBhvr>
                                        <p:cTn id="17" dur="500"/>
                                        <p:tgtEl>
                                          <p:spTgt spid="23"/>
                                        </p:tgtEl>
                                      </p:cBhvr>
                                    </p:animEffect>
                                  </p:childTnLst>
                                </p:cTn>
                              </p:par>
                              <p:par>
                                <p:cTn id="18" presetID="22" presetClass="entr" presetSubtype="1" fill="hold" nodeType="withEffect">
                                  <p:stCondLst>
                                    <p:cond delay="600"/>
                                  </p:stCondLst>
                                  <p:childTnLst>
                                    <p:set>
                                      <p:cBhvr>
                                        <p:cTn id="19" dur="1" fill="hold">
                                          <p:stCondLst>
                                            <p:cond delay="0"/>
                                          </p:stCondLst>
                                        </p:cTn>
                                        <p:tgtEl>
                                          <p:spTgt spid="32"/>
                                        </p:tgtEl>
                                        <p:attrNameLst>
                                          <p:attrName>style.visibility</p:attrName>
                                        </p:attrNameLst>
                                      </p:cBhvr>
                                      <p:to>
                                        <p:strVal val="visible"/>
                                      </p:to>
                                    </p:set>
                                    <p:animEffect transition="in" filter="wipe(up)">
                                      <p:cBhvr>
                                        <p:cTn id="20" dur="500"/>
                                        <p:tgtEl>
                                          <p:spTgt spid="32"/>
                                        </p:tgtEl>
                                      </p:cBhvr>
                                    </p:animEffect>
                                  </p:childTnLst>
                                </p:cTn>
                              </p:par>
                              <p:par>
                                <p:cTn id="21" presetID="10" presetClass="entr" presetSubtype="0" fill="hold" grpId="0" nodeType="withEffect">
                                  <p:stCondLst>
                                    <p:cond delay="40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par>
                                <p:cTn id="33" presetID="10" presetClass="entr" presetSubtype="0" fill="hold" grpId="0" nodeType="withEffect">
                                  <p:stCondLst>
                                    <p:cond delay="120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grpId="0" nodeType="withEffect">
                                  <p:stCondLst>
                                    <p:cond delay="1400"/>
                                  </p:stCondLst>
                                  <p:childTnLst>
                                    <p:set>
                                      <p:cBhvr>
                                        <p:cTn id="37" dur="1" fill="hold">
                                          <p:stCondLst>
                                            <p:cond delay="0"/>
                                          </p:stCondLst>
                                        </p:cTn>
                                        <p:tgtEl>
                                          <p:spTgt spid="29"/>
                                        </p:tgtEl>
                                        <p:attrNameLst>
                                          <p:attrName>style.visibility</p:attrName>
                                        </p:attrNameLst>
                                      </p:cBhvr>
                                      <p:to>
                                        <p:strVal val="visible"/>
                                      </p:to>
                                    </p:set>
                                    <p:animEffect transition="in" filter="fade">
                                      <p:cBhvr>
                                        <p:cTn id="38" dur="500"/>
                                        <p:tgtEl>
                                          <p:spTgt spid="29"/>
                                        </p:tgtEl>
                                      </p:cBhvr>
                                    </p:animEffect>
                                  </p:childTnLst>
                                </p:cTn>
                              </p:par>
                              <p:par>
                                <p:cTn id="39" presetID="22" presetClass="entr" presetSubtype="8"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wipe(left)">
                                      <p:cBhvr>
                                        <p:cTn id="4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4" grpId="0"/>
      <p:bldP spid="17" grpId="0"/>
      <p:bldP spid="26" grpId="0"/>
      <p:bldP spid="27" grpId="0"/>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p:cNvSpPr/>
          <p:nvPr/>
        </p:nvSpPr>
        <p:spPr bwMode="auto">
          <a:xfrm>
            <a:off x="0" y="487"/>
            <a:ext cx="4148906" cy="6857027"/>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4" name="TextBox 133"/>
          <p:cNvSpPr txBox="1"/>
          <p:nvPr/>
        </p:nvSpPr>
        <p:spPr>
          <a:xfrm>
            <a:off x="134797" y="1654586"/>
            <a:ext cx="3879312" cy="3382352"/>
          </a:xfrm>
          <a:prstGeom prst="rect">
            <a:avLst/>
          </a:prstGeom>
          <a:noFill/>
        </p:spPr>
        <p:txBody>
          <a:bodyPr wrap="square" lIns="179285" tIns="143428" rIns="179285" bIns="143428" rtlCol="0">
            <a:spAutoFit/>
          </a:bodyPr>
          <a:lstStyle/>
          <a:p>
            <a:pPr defTabSz="914367">
              <a:spcAft>
                <a:spcPts val="588"/>
              </a:spcAft>
              <a:defRPr/>
            </a:pPr>
            <a:r>
              <a:rPr lang="en-US" sz="9411" dirty="0">
                <a:solidFill>
                  <a:srgbClr val="FFFFFF"/>
                </a:solidFill>
                <a:latin typeface="Segoe UI Light" panose="020B0502040204020203" pitchFamily="34" charset="0"/>
                <a:cs typeface="Segoe UI Light" panose="020B0502040204020203" pitchFamily="34" charset="0"/>
              </a:rPr>
              <a:t>&gt;80% </a:t>
            </a:r>
            <a:br>
              <a:rPr lang="en-US" sz="5882" dirty="0">
                <a:solidFill>
                  <a:srgbClr val="FFFFFF"/>
                </a:solidFill>
                <a:latin typeface="Segoe UI Semilight"/>
                <a:cs typeface="Segoe UI Semibold" panose="020B0702040204020203" pitchFamily="34" charset="0"/>
              </a:rPr>
            </a:br>
            <a:r>
              <a:rPr lang="en-US" sz="3137" dirty="0">
                <a:solidFill>
                  <a:srgbClr val="FFFFFF"/>
                </a:solidFill>
                <a:latin typeface="+mj-lt"/>
                <a:cs typeface="Segoe UI Semibold" panose="020B0702040204020203" pitchFamily="34" charset="0"/>
              </a:rPr>
              <a:t>of Fortune 500 use the Microsoft Cloud</a:t>
            </a:r>
            <a:endParaRPr lang="en-US" sz="3921" dirty="0">
              <a:solidFill>
                <a:srgbClr val="FFFFFF"/>
              </a:solidFill>
              <a:latin typeface="+mj-lt"/>
            </a:endParaRPr>
          </a:p>
          <a:p>
            <a:pPr defTabSz="914367">
              <a:spcAft>
                <a:spcPts val="588"/>
              </a:spcAft>
              <a:defRPr/>
            </a:pPr>
            <a:endParaRPr lang="en-US" sz="3921" dirty="0">
              <a:solidFill>
                <a:srgbClr val="FFFFFF"/>
              </a:solidFill>
              <a:latin typeface="Segoe UI Semilight"/>
            </a:endParaRPr>
          </a:p>
        </p:txBody>
      </p:sp>
      <p:grpSp>
        <p:nvGrpSpPr>
          <p:cNvPr id="5" name="Group 4"/>
          <p:cNvGrpSpPr/>
          <p:nvPr/>
        </p:nvGrpSpPr>
        <p:grpSpPr>
          <a:xfrm>
            <a:off x="4380517" y="309774"/>
            <a:ext cx="7542244" cy="6214548"/>
            <a:chOff x="4468355" y="315488"/>
            <a:chExt cx="7693482" cy="6339163"/>
          </a:xfrm>
        </p:grpSpPr>
        <p:grpSp>
          <p:nvGrpSpPr>
            <p:cNvPr id="9" name="Group 8"/>
            <p:cNvGrpSpPr/>
            <p:nvPr/>
          </p:nvGrpSpPr>
          <p:grpSpPr>
            <a:xfrm>
              <a:off x="4468355" y="315488"/>
              <a:ext cx="7693482" cy="6339163"/>
              <a:chOff x="4468355" y="315488"/>
              <a:chExt cx="7693482" cy="6339163"/>
            </a:xfrm>
          </p:grpSpPr>
          <p:grpSp>
            <p:nvGrpSpPr>
              <p:cNvPr id="3" name="Group 2"/>
              <p:cNvGrpSpPr/>
              <p:nvPr/>
            </p:nvGrpSpPr>
            <p:grpSpPr>
              <a:xfrm>
                <a:off x="4468355" y="315488"/>
                <a:ext cx="7693482" cy="6339163"/>
                <a:chOff x="4468355" y="315488"/>
                <a:chExt cx="7693482" cy="6339163"/>
              </a:xfrm>
            </p:grpSpPr>
            <p:grpSp>
              <p:nvGrpSpPr>
                <p:cNvPr id="26" name="Group 25"/>
                <p:cNvGrpSpPr/>
                <p:nvPr/>
              </p:nvGrpSpPr>
              <p:grpSpPr>
                <a:xfrm>
                  <a:off x="4468355" y="315488"/>
                  <a:ext cx="7693482" cy="6339163"/>
                  <a:chOff x="2517635" y="315488"/>
                  <a:chExt cx="9787030" cy="8064175"/>
                </a:xfrm>
                <a:solidFill>
                  <a:schemeClr val="bg1"/>
                </a:solidFill>
              </p:grpSpPr>
              <p:sp>
                <p:nvSpPr>
                  <p:cNvPr id="24" name="Rectangle 23"/>
                  <p:cNvSpPr/>
                  <p:nvPr/>
                </p:nvSpPr>
                <p:spPr bwMode="auto">
                  <a:xfrm>
                    <a:off x="4156266" y="315488"/>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2" name="Rectangle 51"/>
                  <p:cNvSpPr/>
                  <p:nvPr/>
                </p:nvSpPr>
                <p:spPr bwMode="auto">
                  <a:xfrm>
                    <a:off x="4156266" y="1939751"/>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3" name="Rectangle 52"/>
                  <p:cNvSpPr/>
                  <p:nvPr/>
                </p:nvSpPr>
                <p:spPr bwMode="auto">
                  <a:xfrm>
                    <a:off x="4156266" y="3564014"/>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 name="Rectangle 53"/>
                  <p:cNvSpPr/>
                  <p:nvPr/>
                </p:nvSpPr>
                <p:spPr bwMode="auto">
                  <a:xfrm>
                    <a:off x="4156266" y="5188277"/>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5" name="Rectangle 54"/>
                  <p:cNvSpPr/>
                  <p:nvPr/>
                </p:nvSpPr>
                <p:spPr bwMode="auto">
                  <a:xfrm>
                    <a:off x="5804593" y="315488"/>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6" name="Rectangle 55"/>
                  <p:cNvSpPr/>
                  <p:nvPr/>
                </p:nvSpPr>
                <p:spPr bwMode="auto">
                  <a:xfrm>
                    <a:off x="5804593" y="1939751"/>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7" name="Rectangle 56"/>
                  <p:cNvSpPr/>
                  <p:nvPr/>
                </p:nvSpPr>
                <p:spPr bwMode="auto">
                  <a:xfrm>
                    <a:off x="5804593" y="3564014"/>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8" name="Rectangle 57"/>
                  <p:cNvSpPr/>
                  <p:nvPr/>
                </p:nvSpPr>
                <p:spPr bwMode="auto">
                  <a:xfrm>
                    <a:off x="5804593" y="5188277"/>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9" name="Rectangle 58"/>
                  <p:cNvSpPr/>
                  <p:nvPr/>
                </p:nvSpPr>
                <p:spPr bwMode="auto">
                  <a:xfrm>
                    <a:off x="7452920" y="315488"/>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0" name="Rectangle 59"/>
                  <p:cNvSpPr/>
                  <p:nvPr/>
                </p:nvSpPr>
                <p:spPr bwMode="auto">
                  <a:xfrm>
                    <a:off x="7452920" y="1939751"/>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1" name="Rectangle 60"/>
                  <p:cNvSpPr/>
                  <p:nvPr/>
                </p:nvSpPr>
                <p:spPr bwMode="auto">
                  <a:xfrm>
                    <a:off x="7452920" y="3564014"/>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2" name="Rectangle 61"/>
                  <p:cNvSpPr/>
                  <p:nvPr/>
                </p:nvSpPr>
                <p:spPr bwMode="auto">
                  <a:xfrm>
                    <a:off x="7452920" y="5188277"/>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3" name="Rectangle 62"/>
                  <p:cNvSpPr/>
                  <p:nvPr/>
                </p:nvSpPr>
                <p:spPr bwMode="auto">
                  <a:xfrm>
                    <a:off x="9101247" y="315488"/>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4" name="Rectangle 63"/>
                  <p:cNvSpPr/>
                  <p:nvPr/>
                </p:nvSpPr>
                <p:spPr bwMode="auto">
                  <a:xfrm>
                    <a:off x="9101247" y="1939751"/>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5" name="Rectangle 64"/>
                  <p:cNvSpPr/>
                  <p:nvPr/>
                </p:nvSpPr>
                <p:spPr bwMode="auto">
                  <a:xfrm>
                    <a:off x="9101247" y="3564014"/>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6" name="Rectangle 65"/>
                  <p:cNvSpPr/>
                  <p:nvPr/>
                </p:nvSpPr>
                <p:spPr bwMode="auto">
                  <a:xfrm>
                    <a:off x="9101247" y="5188277"/>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a:lnSpc>
                        <a:spcPct val="90000"/>
                      </a:lnSpc>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7" name="Rectangle 66"/>
                  <p:cNvSpPr/>
                  <p:nvPr/>
                </p:nvSpPr>
                <p:spPr bwMode="auto">
                  <a:xfrm>
                    <a:off x="10749574" y="315488"/>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8" name="Rectangle 67"/>
                  <p:cNvSpPr/>
                  <p:nvPr/>
                </p:nvSpPr>
                <p:spPr bwMode="auto">
                  <a:xfrm>
                    <a:off x="10749574" y="1939751"/>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9" name="Rectangle 68"/>
                  <p:cNvSpPr/>
                  <p:nvPr/>
                </p:nvSpPr>
                <p:spPr bwMode="auto">
                  <a:xfrm>
                    <a:off x="10749574" y="3564014"/>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0" name="Rectangle 69"/>
                  <p:cNvSpPr/>
                  <p:nvPr/>
                </p:nvSpPr>
                <p:spPr bwMode="auto">
                  <a:xfrm>
                    <a:off x="10749574" y="5188277"/>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1" name="Rectangle 70"/>
                  <p:cNvSpPr/>
                  <p:nvPr/>
                </p:nvSpPr>
                <p:spPr bwMode="auto">
                  <a:xfrm>
                    <a:off x="4156266" y="6824572"/>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2" name="Rectangle 71"/>
                  <p:cNvSpPr/>
                  <p:nvPr/>
                </p:nvSpPr>
                <p:spPr bwMode="auto">
                  <a:xfrm>
                    <a:off x="5804593" y="6824572"/>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3" name="Rectangle 72"/>
                  <p:cNvSpPr/>
                  <p:nvPr/>
                </p:nvSpPr>
                <p:spPr bwMode="auto">
                  <a:xfrm>
                    <a:off x="7452920" y="6824572"/>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4" name="Rectangle 73"/>
                  <p:cNvSpPr/>
                  <p:nvPr/>
                </p:nvSpPr>
                <p:spPr bwMode="auto">
                  <a:xfrm>
                    <a:off x="9101247" y="6824572"/>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5" name="Rectangle 74"/>
                  <p:cNvSpPr/>
                  <p:nvPr/>
                </p:nvSpPr>
                <p:spPr bwMode="auto">
                  <a:xfrm>
                    <a:off x="10749574" y="6824572"/>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4" name="Rectangle 123"/>
                  <p:cNvSpPr/>
                  <p:nvPr/>
                </p:nvSpPr>
                <p:spPr bwMode="auto">
                  <a:xfrm>
                    <a:off x="2517635" y="315488"/>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5" name="Rectangle 124"/>
                  <p:cNvSpPr/>
                  <p:nvPr/>
                </p:nvSpPr>
                <p:spPr bwMode="auto">
                  <a:xfrm>
                    <a:off x="2517635" y="1939751"/>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6" name="Rectangle 125"/>
                  <p:cNvSpPr/>
                  <p:nvPr/>
                </p:nvSpPr>
                <p:spPr bwMode="auto">
                  <a:xfrm>
                    <a:off x="2517635" y="3564014"/>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7" name="Rectangle 126"/>
                  <p:cNvSpPr/>
                  <p:nvPr/>
                </p:nvSpPr>
                <p:spPr bwMode="auto">
                  <a:xfrm>
                    <a:off x="2517635" y="5188277"/>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8" name="Rectangle 127"/>
                  <p:cNvSpPr/>
                  <p:nvPr/>
                </p:nvSpPr>
                <p:spPr bwMode="auto">
                  <a:xfrm>
                    <a:off x="2517635" y="6824572"/>
                    <a:ext cx="1555091" cy="1555091"/>
                  </a:xfrm>
                  <a:prstGeom prst="rect">
                    <a:avLst/>
                  </a:prstGeom>
                  <a:grpFill/>
                  <a:ln>
                    <a:solidFill>
                      <a:schemeClr val="bg2">
                        <a:lumMod val="9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endParaRPr lang="en-US" sz="1961" dirty="0">
                      <a:solidFill>
                        <a:srgbClr val="505050">
                          <a:lumMod val="60000"/>
                          <a:lumOff val="40000"/>
                        </a:srgbClr>
                      </a:solidFill>
                      <a:latin typeface="Segoe UI Semilight"/>
                      <a:ea typeface="Segoe UI" pitchFamily="34" charset="0"/>
                      <a:cs typeface="Segoe UI" pitchFamily="34" charset="0"/>
                    </a:endParaRPr>
                  </a:p>
                </p:txBody>
              </p:sp>
            </p:grpSp>
            <p:pic>
              <p:nvPicPr>
                <p:cNvPr id="112" name="Picture 111"/>
                <p:cNvPicPr>
                  <a:picLocks noChangeAspect="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t="22854" b="19231"/>
                <a:stretch/>
              </p:blipFill>
              <p:spPr>
                <a:xfrm>
                  <a:off x="7153034" y="5768760"/>
                  <a:ext cx="921000" cy="533401"/>
                </a:xfrm>
                <a:prstGeom prst="rect">
                  <a:avLst/>
                </a:prstGeom>
              </p:spPr>
            </p:pic>
            <p:pic>
              <p:nvPicPr>
                <p:cNvPr id="151" name="Picture 15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89789" y="683705"/>
                  <a:ext cx="952779" cy="476390"/>
                </a:xfrm>
                <a:prstGeom prst="rect">
                  <a:avLst/>
                </a:prstGeom>
              </p:spPr>
            </p:pic>
            <p:pic>
              <p:nvPicPr>
                <p:cNvPr id="77" name="Picture 76"/>
                <p:cNvPicPr>
                  <a:picLocks noChangeAspect="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l="4783" r="5023"/>
                <a:stretch/>
              </p:blipFill>
              <p:spPr>
                <a:xfrm>
                  <a:off x="11033465" y="3256297"/>
                  <a:ext cx="1034297" cy="496687"/>
                </a:xfrm>
                <a:prstGeom prst="rect">
                  <a:avLst/>
                </a:prstGeom>
              </p:spPr>
            </p:pic>
            <p:pic>
              <p:nvPicPr>
                <p:cNvPr id="86" name="Picture 8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472120" y="4418824"/>
                  <a:ext cx="1013790" cy="550389"/>
                </a:xfrm>
                <a:prstGeom prst="rect">
                  <a:avLst/>
                </a:prstGeom>
              </p:spPr>
            </p:pic>
            <p:pic>
              <p:nvPicPr>
                <p:cNvPr id="92" name="Picture 91"/>
                <p:cNvPicPr>
                  <a:picLocks noChangeAspect="1"/>
                </p:cNvPicPr>
                <p:nvPr/>
              </p:nvPicPr>
              <p:blipFill>
                <a:blip r:embed="rId7"/>
                <a:stretch>
                  <a:fillRect/>
                </a:stretch>
              </p:blipFill>
              <p:spPr>
                <a:xfrm>
                  <a:off x="4670713" y="5750352"/>
                  <a:ext cx="867323" cy="580169"/>
                </a:xfrm>
                <a:prstGeom prst="rect">
                  <a:avLst/>
                </a:prstGeom>
              </p:spPr>
            </p:pic>
            <p:pic>
              <p:nvPicPr>
                <p:cNvPr id="94" name="Picture 28" descr="http://www.zebravisual.com/wp-content/uploads/2014/01/skanska.jpg"/>
                <p:cNvPicPr>
                  <a:picLocks noChangeAspect="1" noChangeArrowheads="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136621" y="3349531"/>
                  <a:ext cx="1059842" cy="363228"/>
                </a:xfrm>
                <a:prstGeom prst="rect">
                  <a:avLst/>
                </a:prstGeom>
                <a:noFill/>
                <a:extLst>
                  <a:ext uri="{909E8E84-426E-40DD-AFC4-6F175D3DCCD1}">
                    <a14:hiddenFill xmlns:a14="http://schemas.microsoft.com/office/drawing/2010/main">
                      <a:solidFill>
                        <a:srgbClr val="FFFFFF"/>
                      </a:solidFill>
                    </a14:hiddenFill>
                  </a:ext>
                </a:extLst>
              </p:spPr>
            </p:pic>
            <p:pic>
              <p:nvPicPr>
                <p:cNvPr id="95" name="Picture 24" descr="http://refineicd.com/img/ge.png"/>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522569" y="715034"/>
                  <a:ext cx="1107360" cy="435682"/>
                </a:xfrm>
                <a:prstGeom prst="rect">
                  <a:avLst/>
                </a:prstGeom>
                <a:noFill/>
                <a:extLst>
                  <a:ext uri="{909E8E84-426E-40DD-AFC4-6F175D3DCCD1}">
                    <a14:hiddenFill xmlns:a14="http://schemas.microsoft.com/office/drawing/2010/main">
                      <a:solidFill>
                        <a:srgbClr val="FFFFFF"/>
                      </a:solidFill>
                    </a14:hiddenFill>
                  </a:ext>
                </a:extLst>
              </p:spPr>
            </p:pic>
            <p:pic>
              <p:nvPicPr>
                <p:cNvPr id="96" name="Picture 95"/>
                <p:cNvPicPr>
                  <a:picLocks noChangeAspect="1"/>
                </p:cNvPicPr>
                <p:nvPr/>
              </p:nvPicPr>
              <p:blipFill>
                <a:blip r:embed="rId10">
                  <a:clrChange>
                    <a:clrFrom>
                      <a:srgbClr val="FFFFFF"/>
                    </a:clrFrom>
                    <a:clrTo>
                      <a:srgbClr val="FFFFFF">
                        <a:alpha val="0"/>
                      </a:srgbClr>
                    </a:clrTo>
                  </a:clrChange>
                </a:blip>
                <a:stretch>
                  <a:fillRect/>
                </a:stretch>
              </p:blipFill>
              <p:spPr>
                <a:xfrm>
                  <a:off x="5990941" y="3098195"/>
                  <a:ext cx="650284" cy="704680"/>
                </a:xfrm>
                <a:prstGeom prst="rect">
                  <a:avLst/>
                </a:prstGeom>
              </p:spPr>
            </p:pic>
            <p:pic>
              <p:nvPicPr>
                <p:cNvPr id="97" name="Picture 96"/>
                <p:cNvPicPr>
                  <a:picLocks noChangeAspect="1"/>
                </p:cNvPicPr>
                <p:nvPr/>
              </p:nvPicPr>
              <p:blipFill>
                <a:blip r:embed="rId11">
                  <a:clrChange>
                    <a:clrFrom>
                      <a:srgbClr val="FFFFFF"/>
                    </a:clrFrom>
                    <a:clrTo>
                      <a:srgbClr val="FFFFFF">
                        <a:alpha val="0"/>
                      </a:srgbClr>
                    </a:clrTo>
                  </a:clrChange>
                </a:blip>
                <a:stretch>
                  <a:fillRect/>
                </a:stretch>
              </p:blipFill>
              <p:spPr>
                <a:xfrm>
                  <a:off x="8642502" y="708240"/>
                  <a:ext cx="646522" cy="376334"/>
                </a:xfrm>
                <a:prstGeom prst="rect">
                  <a:avLst/>
                </a:prstGeom>
              </p:spPr>
            </p:pic>
            <p:pic>
              <p:nvPicPr>
                <p:cNvPr id="99" name="Picture 98"/>
                <p:cNvPicPr>
                  <a:picLocks noChangeAspect="1"/>
                </p:cNvPicPr>
                <p:nvPr/>
              </p:nvPicPr>
              <p:blipFill>
                <a:blip r:embed="rId12">
                  <a:clrChange>
                    <a:clrFrom>
                      <a:srgbClr val="FFFFFF"/>
                    </a:clrFrom>
                    <a:clrTo>
                      <a:srgbClr val="FFFFFF">
                        <a:alpha val="0"/>
                      </a:srgbClr>
                    </a:clrTo>
                  </a:clrChange>
                </a:blip>
                <a:stretch>
                  <a:fillRect/>
                </a:stretch>
              </p:blipFill>
              <p:spPr>
                <a:xfrm>
                  <a:off x="4541837" y="2051905"/>
                  <a:ext cx="990571" cy="254449"/>
                </a:xfrm>
                <a:prstGeom prst="rect">
                  <a:avLst/>
                </a:prstGeom>
              </p:spPr>
            </p:pic>
            <p:pic>
              <p:nvPicPr>
                <p:cNvPr id="102" name="Picture 101"/>
                <p:cNvPicPr>
                  <a:picLocks noChangeAspect="1"/>
                </p:cNvPicPr>
                <p:nvPr/>
              </p:nvPicPr>
              <p:blipFill>
                <a:blip r:embed="rId13">
                  <a:clrChange>
                    <a:clrFrom>
                      <a:srgbClr val="FDFDFD"/>
                    </a:clrFrom>
                    <a:clrTo>
                      <a:srgbClr val="FDFDFD">
                        <a:alpha val="0"/>
                      </a:srgbClr>
                    </a:clrTo>
                  </a:clrChange>
                </a:blip>
                <a:stretch>
                  <a:fillRect/>
                </a:stretch>
              </p:blipFill>
              <p:spPr>
                <a:xfrm>
                  <a:off x="9717764" y="750082"/>
                  <a:ext cx="1067465" cy="360878"/>
                </a:xfrm>
                <a:prstGeom prst="rect">
                  <a:avLst/>
                </a:prstGeom>
              </p:spPr>
            </p:pic>
            <p:pic>
              <p:nvPicPr>
                <p:cNvPr id="104" name="Picture 14" descr="http://inmannews.wpengine.netdna-cdn.com/wp-content/uploads/2013/04/DocuSign.jpeg"/>
                <p:cNvPicPr>
                  <a:picLocks noChangeAspect="1" noChangeArrowheads="1"/>
                </p:cNvPicPr>
                <p:nvPr/>
              </p:nvPicPr>
              <p:blipFill>
                <a:blip r:embed="rId1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063807" y="2079251"/>
                  <a:ext cx="983520" cy="263364"/>
                </a:xfrm>
                <a:prstGeom prst="rect">
                  <a:avLst/>
                </a:prstGeom>
                <a:noFill/>
                <a:extLst>
                  <a:ext uri="{909E8E84-426E-40DD-AFC4-6F175D3DCCD1}">
                    <a14:hiddenFill xmlns:a14="http://schemas.microsoft.com/office/drawing/2010/main">
                      <a:solidFill>
                        <a:srgbClr val="FFFFFF"/>
                      </a:solidFill>
                    </a14:hiddenFill>
                  </a:ext>
                </a:extLst>
              </p:spPr>
            </p:pic>
            <p:pic>
              <p:nvPicPr>
                <p:cNvPr id="105" name="Picture 104"/>
                <p:cNvPicPr>
                  <a:picLocks noChangeAspect="1"/>
                </p:cNvPicPr>
                <p:nvPr/>
              </p:nvPicPr>
              <p:blipFill>
                <a:blip r:embed="rId15">
                  <a:clrChange>
                    <a:clrFrom>
                      <a:srgbClr val="FFFFFF"/>
                    </a:clrFrom>
                    <a:clrTo>
                      <a:srgbClr val="FFFFFF">
                        <a:alpha val="0"/>
                      </a:srgbClr>
                    </a:clrTo>
                  </a:clrChange>
                </a:blip>
                <a:stretch>
                  <a:fillRect/>
                </a:stretch>
              </p:blipFill>
              <p:spPr>
                <a:xfrm>
                  <a:off x="5966643" y="5859342"/>
                  <a:ext cx="848900" cy="413982"/>
                </a:xfrm>
                <a:prstGeom prst="rect">
                  <a:avLst/>
                </a:prstGeom>
              </p:spPr>
            </p:pic>
            <p:pic>
              <p:nvPicPr>
                <p:cNvPr id="106" name="Picture 105"/>
                <p:cNvPicPr>
                  <a:picLocks noChangeAspect="1"/>
                </p:cNvPicPr>
                <p:nvPr/>
              </p:nvPicPr>
              <p:blipFill>
                <a:blip r:embed="rId16">
                  <a:clrChange>
                    <a:clrFrom>
                      <a:srgbClr val="FFFFFF"/>
                    </a:clrFrom>
                    <a:clrTo>
                      <a:srgbClr val="FFFFFF">
                        <a:alpha val="0"/>
                      </a:srgbClr>
                    </a:clrTo>
                  </a:clrChange>
                </a:blip>
                <a:stretch>
                  <a:fillRect/>
                </a:stretch>
              </p:blipFill>
              <p:spPr>
                <a:xfrm>
                  <a:off x="9774552" y="5873075"/>
                  <a:ext cx="945414" cy="367847"/>
                </a:xfrm>
                <a:prstGeom prst="rect">
                  <a:avLst/>
                </a:prstGeom>
              </p:spPr>
            </p:pic>
            <p:pic>
              <p:nvPicPr>
                <p:cNvPr id="107" name="Picture 16"/>
                <p:cNvPicPr>
                  <a:picLocks noChangeAspect="1" noChangeArrowheads="1"/>
                </p:cNvPicPr>
                <p:nvPr/>
              </p:nvPicPr>
              <p:blipFill rotWithShape="1">
                <a:blip r:embed="rId17">
                  <a:clrChange>
                    <a:clrFrom>
                      <a:srgbClr val="FFFFFF"/>
                    </a:clrFrom>
                    <a:clrTo>
                      <a:srgbClr val="FFFFFF">
                        <a:alpha val="0"/>
                      </a:srgbClr>
                    </a:clrTo>
                  </a:clrChange>
                  <a:extLst>
                    <a:ext uri="{28A0092B-C50C-407E-A947-70E740481C1C}">
                      <a14:useLocalDpi xmlns:a14="http://schemas.microsoft.com/office/drawing/2010/main" val="0"/>
                    </a:ext>
                  </a:extLst>
                </a:blip>
                <a:srcRect t="42579" b="36947"/>
                <a:stretch/>
              </p:blipFill>
              <p:spPr bwMode="auto">
                <a:xfrm>
                  <a:off x="5837237" y="4693537"/>
                  <a:ext cx="1057551" cy="129914"/>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https://customers.microsoft.com/Assets/8c43ac42-ac81-e411-bb35-6c3be5a84144/Toyota%20Motor%20Europe%20logo.PN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1022242" y="831421"/>
                  <a:ext cx="1094679" cy="3235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5" descr="https://customers.microsoft.com/Assets/520042cf-0fd3-e411-b49f-6c3be5a84144/alaska.png"/>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7070013" y="1984502"/>
                  <a:ext cx="1169907" cy="423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6" descr="https://customers.microsoft.com/Assets/0fa5357b-8208-e411-bef3-acdc0af5c1c4/McKesson%20Logo.jp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397372" y="2125662"/>
                  <a:ext cx="1130104" cy="161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2" name="Picture 8" descr="https://customers.microsoft.com/Assets/43a03553-77a6-e411-bfdd-6c3be5a8e164/Heineken%20Logo.png"/>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4605511" y="3187707"/>
                  <a:ext cx="971660" cy="498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3" name="Picture 9" descr="https://customers.microsoft.com/Assets/2517d5ff-22f0-e411-80f0-c4346bac0abc/Crest.jpg"/>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897695" y="3031724"/>
                  <a:ext cx="714375" cy="87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4" name="Picture 10" descr="UL"/>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4667478" y="4340428"/>
                  <a:ext cx="847725"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7139668" y="4399685"/>
                  <a:ext cx="1047500" cy="789918"/>
                </a:xfrm>
                <a:prstGeom prst="rect">
                  <a:avLst/>
                </a:prstGeom>
              </p:spPr>
            </p:pic>
            <p:pic>
              <p:nvPicPr>
                <p:cNvPr id="1036" name="Picture 12" descr="https://customers.microsoft.com/Assets/5d0a9e8c-e85a-e411-be56-6c3be5bde970/Callaway%20Golf%20Logo.jpg"/>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11054653" y="4449479"/>
                  <a:ext cx="1031874" cy="584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7" name="Picture 13" descr="https://customers.microsoft.com/Assets/a193f094-a218-e411-a36d-acdc0af5c1c4/Wellmark.jpg"/>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8406078" y="5931273"/>
                  <a:ext cx="1121565" cy="22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8" name="Picture 14" descr="https://customers.microsoft.com/Assets/3bf17d84-db74-e411-92bf-6c3be5a8e164/HarperCollins%20Logo.png"/>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11022242" y="6028386"/>
                  <a:ext cx="1076971" cy="127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5791706" y="2097673"/>
                  <a:ext cx="1173794" cy="226521"/>
                </a:xfrm>
                <a:prstGeom prst="rect">
                  <a:avLst/>
                </a:prstGeom>
              </p:spPr>
            </p:pic>
            <p:pic>
              <p:nvPicPr>
                <p:cNvPr id="7" name="Picture 1" descr="http://www.appmarketingagentur.de/wp-content/uploads/2012/08/logo_lufthansa_systems.jpg"/>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9668786" y="2005747"/>
                  <a:ext cx="1172192" cy="417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80" name="Picture 2" descr="http://ycdtc.com/ColoradoSF/WalMart.png"/>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5889288" y="829594"/>
                <a:ext cx="978629" cy="238920"/>
              </a:xfrm>
              <a:prstGeom prst="rect">
                <a:avLst/>
              </a:prstGeom>
              <a:noFill/>
              <a:extLst>
                <a:ext uri="{909E8E84-426E-40DD-AFC4-6F175D3DCCD1}">
                  <a14:hiddenFill xmlns:a14="http://schemas.microsoft.com/office/drawing/2010/main">
                    <a:solidFill>
                      <a:srgbClr val="FFFFFF"/>
                    </a:solidFill>
                  </a14:hiddenFill>
                </a:ext>
              </a:extLst>
            </p:spPr>
          </p:pic>
        </p:grpSp>
        <p:pic>
          <p:nvPicPr>
            <p:cNvPr id="78" name="Picture 77"/>
            <p:cNvPicPr>
              <a:picLocks noChangeAspect="1"/>
            </p:cNvPicPr>
            <p:nvPr/>
          </p:nvPicPr>
          <p:blipFill>
            <a:blip r:embed="rId31">
              <a:clrChange>
                <a:clrFrom>
                  <a:srgbClr val="FFFFFF"/>
                </a:clrFrom>
                <a:clrTo>
                  <a:srgbClr val="FFFFFF">
                    <a:alpha val="0"/>
                  </a:srgbClr>
                </a:clrTo>
              </a:clrChange>
            </a:blip>
            <a:stretch>
              <a:fillRect/>
            </a:stretch>
          </p:blipFill>
          <p:spPr>
            <a:xfrm>
              <a:off x="8457264" y="3309620"/>
              <a:ext cx="1044718" cy="425625"/>
            </a:xfrm>
            <a:prstGeom prst="rect">
              <a:avLst/>
            </a:prstGeom>
          </p:spPr>
        </p:pic>
        <p:pic>
          <p:nvPicPr>
            <p:cNvPr id="81" name="Picture 4" descr="http://the-digital-reader.com/wp-content/uploads/2015/03/jet-logo111.jpg"/>
            <p:cNvPicPr>
              <a:picLocks noChangeAspect="1" noChangeArrowheads="1"/>
            </p:cNvPicPr>
            <p:nvPr/>
          </p:nvPicPr>
          <p:blipFill>
            <a:blip r:embed="rId3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786839" y="4590572"/>
              <a:ext cx="936086" cy="41413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9734896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additive="base">
                                        <p:cTn id="7" dur="500" fill="hold"/>
                                        <p:tgtEl>
                                          <p:spTgt spid="76"/>
                                        </p:tgtEl>
                                        <p:attrNameLst>
                                          <p:attrName>ppt_x</p:attrName>
                                        </p:attrNameLst>
                                      </p:cBhvr>
                                      <p:tavLst>
                                        <p:tav tm="0">
                                          <p:val>
                                            <p:strVal val="0-#ppt_w/2"/>
                                          </p:val>
                                        </p:tav>
                                        <p:tav tm="100000">
                                          <p:val>
                                            <p:strVal val="#ppt_x"/>
                                          </p:val>
                                        </p:tav>
                                      </p:tavLst>
                                    </p:anim>
                                    <p:anim calcmode="lin" valueType="num">
                                      <p:cBhvr additive="base">
                                        <p:cTn id="8" dur="500" fill="hold"/>
                                        <p:tgtEl>
                                          <p:spTgt spid="7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34"/>
                                        </p:tgtEl>
                                        <p:attrNameLst>
                                          <p:attrName>style.visibility</p:attrName>
                                        </p:attrNameLst>
                                      </p:cBhvr>
                                      <p:to>
                                        <p:strVal val="visible"/>
                                      </p:to>
                                    </p:set>
                                    <p:animEffect transition="in" filter="fade">
                                      <p:cBhvr>
                                        <p:cTn id="16" dur="5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1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304661" y="590332"/>
            <a:ext cx="9582680" cy="4472847"/>
            <a:chOff x="625172" y="589928"/>
            <a:chExt cx="11306517" cy="5277472"/>
          </a:xfrm>
        </p:grpSpPr>
        <p:sp>
          <p:nvSpPr>
            <p:cNvPr id="39" name="Rectangle 78"/>
            <p:cNvSpPr/>
            <p:nvPr/>
          </p:nvSpPr>
          <p:spPr bwMode="auto">
            <a:xfrm>
              <a:off x="766806" y="1680708"/>
              <a:ext cx="3584461" cy="4182804"/>
            </a:xfrm>
            <a:custGeom>
              <a:avLst/>
              <a:gdLst>
                <a:gd name="connsiteX0" fmla="*/ 0 w 5445723"/>
                <a:gd name="connsiteY0" fmla="*/ 0 h 4168540"/>
                <a:gd name="connsiteX1" fmla="*/ 5445723 w 5445723"/>
                <a:gd name="connsiteY1" fmla="*/ 0 h 4168540"/>
                <a:gd name="connsiteX2" fmla="*/ 5445723 w 5445723"/>
                <a:gd name="connsiteY2" fmla="*/ 4168540 h 4168540"/>
                <a:gd name="connsiteX3" fmla="*/ 0 w 5445723"/>
                <a:gd name="connsiteY3" fmla="*/ 4168540 h 4168540"/>
                <a:gd name="connsiteX4" fmla="*/ 0 w 5445723"/>
                <a:gd name="connsiteY4" fmla="*/ 0 h 4168540"/>
                <a:gd name="connsiteX0" fmla="*/ 0 w 5445723"/>
                <a:gd name="connsiteY0" fmla="*/ 3742 h 4172282"/>
                <a:gd name="connsiteX1" fmla="*/ 4679600 w 5445723"/>
                <a:gd name="connsiteY1" fmla="*/ 0 h 4172282"/>
                <a:gd name="connsiteX2" fmla="*/ 5445723 w 5445723"/>
                <a:gd name="connsiteY2" fmla="*/ 3742 h 4172282"/>
                <a:gd name="connsiteX3" fmla="*/ 5445723 w 5445723"/>
                <a:gd name="connsiteY3" fmla="*/ 4172282 h 4172282"/>
                <a:gd name="connsiteX4" fmla="*/ 0 w 5445723"/>
                <a:gd name="connsiteY4" fmla="*/ 4172282 h 4172282"/>
                <a:gd name="connsiteX5" fmla="*/ 0 w 5445723"/>
                <a:gd name="connsiteY5" fmla="*/ 3742 h 4172282"/>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35826 h 4204366"/>
                <a:gd name="connsiteX1" fmla="*/ 2064736 w 5445723"/>
                <a:gd name="connsiteY1" fmla="*/ 0 h 4204366"/>
                <a:gd name="connsiteX2" fmla="*/ 3701031 w 5445723"/>
                <a:gd name="connsiteY2" fmla="*/ 16042 h 4204366"/>
                <a:gd name="connsiteX3" fmla="*/ 4679600 w 5445723"/>
                <a:gd name="connsiteY3" fmla="*/ 32084 h 4204366"/>
                <a:gd name="connsiteX4" fmla="*/ 5445723 w 5445723"/>
                <a:gd name="connsiteY4" fmla="*/ 35826 h 4204366"/>
                <a:gd name="connsiteX5" fmla="*/ 5445723 w 5445723"/>
                <a:gd name="connsiteY5" fmla="*/ 4204366 h 4204366"/>
                <a:gd name="connsiteX6" fmla="*/ 0 w 5445723"/>
                <a:gd name="connsiteY6" fmla="*/ 4204366 h 4204366"/>
                <a:gd name="connsiteX7" fmla="*/ 0 w 5445723"/>
                <a:gd name="connsiteY7" fmla="*/ 35826 h 4204366"/>
                <a:gd name="connsiteX0" fmla="*/ 0 w 5445723"/>
                <a:gd name="connsiteY0" fmla="*/ 56348 h 4224888"/>
                <a:gd name="connsiteX1" fmla="*/ 2064736 w 5445723"/>
                <a:gd name="connsiteY1" fmla="*/ 20522 h 4224888"/>
                <a:gd name="connsiteX2" fmla="*/ 3701031 w 5445723"/>
                <a:gd name="connsiteY2" fmla="*/ 36564 h 4224888"/>
                <a:gd name="connsiteX3" fmla="*/ 4695642 w 5445723"/>
                <a:gd name="connsiteY3" fmla="*/ 469701 h 4224888"/>
                <a:gd name="connsiteX4" fmla="*/ 5445723 w 5445723"/>
                <a:gd name="connsiteY4" fmla="*/ 56348 h 4224888"/>
                <a:gd name="connsiteX5" fmla="*/ 5445723 w 5445723"/>
                <a:gd name="connsiteY5" fmla="*/ 4224888 h 4224888"/>
                <a:gd name="connsiteX6" fmla="*/ 0 w 5445723"/>
                <a:gd name="connsiteY6" fmla="*/ 4224888 h 4224888"/>
                <a:gd name="connsiteX7" fmla="*/ 0 w 5445723"/>
                <a:gd name="connsiteY7" fmla="*/ 56348 h 4224888"/>
                <a:gd name="connsiteX0" fmla="*/ 0 w 5445723"/>
                <a:gd name="connsiteY0" fmla="*/ 52828 h 4221368"/>
                <a:gd name="connsiteX1" fmla="*/ 2064736 w 5445723"/>
                <a:gd name="connsiteY1" fmla="*/ 17002 h 4221368"/>
                <a:gd name="connsiteX2" fmla="*/ 3701031 w 5445723"/>
                <a:gd name="connsiteY2" fmla="*/ 33044 h 4221368"/>
                <a:gd name="connsiteX3" fmla="*/ 4246463 w 5445723"/>
                <a:gd name="connsiteY3" fmla="*/ 418054 h 4221368"/>
                <a:gd name="connsiteX4" fmla="*/ 5445723 w 5445723"/>
                <a:gd name="connsiteY4" fmla="*/ 52828 h 4221368"/>
                <a:gd name="connsiteX5" fmla="*/ 5445723 w 5445723"/>
                <a:gd name="connsiteY5" fmla="*/ 4221368 h 4221368"/>
                <a:gd name="connsiteX6" fmla="*/ 0 w 5445723"/>
                <a:gd name="connsiteY6" fmla="*/ 4221368 h 4221368"/>
                <a:gd name="connsiteX7" fmla="*/ 0 w 5445723"/>
                <a:gd name="connsiteY7" fmla="*/ 52828 h 4221368"/>
                <a:gd name="connsiteX0" fmla="*/ 0 w 5445723"/>
                <a:gd name="connsiteY0" fmla="*/ 52828 h 4221368"/>
                <a:gd name="connsiteX1" fmla="*/ 2064736 w 5445723"/>
                <a:gd name="connsiteY1" fmla="*/ 17002 h 4221368"/>
                <a:gd name="connsiteX2" fmla="*/ 3701031 w 5445723"/>
                <a:gd name="connsiteY2" fmla="*/ 33044 h 4221368"/>
                <a:gd name="connsiteX3" fmla="*/ 4246463 w 5445723"/>
                <a:gd name="connsiteY3" fmla="*/ 418054 h 4221368"/>
                <a:gd name="connsiteX4" fmla="*/ 5445723 w 5445723"/>
                <a:gd name="connsiteY4" fmla="*/ 52828 h 4221368"/>
                <a:gd name="connsiteX5" fmla="*/ 5445723 w 5445723"/>
                <a:gd name="connsiteY5" fmla="*/ 4221368 h 4221368"/>
                <a:gd name="connsiteX6" fmla="*/ 0 w 5445723"/>
                <a:gd name="connsiteY6" fmla="*/ 4221368 h 4221368"/>
                <a:gd name="connsiteX7" fmla="*/ 0 w 5445723"/>
                <a:gd name="connsiteY7" fmla="*/ 52828 h 4221368"/>
                <a:gd name="connsiteX0" fmla="*/ 0 w 5445723"/>
                <a:gd name="connsiteY0" fmla="*/ 113084 h 4281624"/>
                <a:gd name="connsiteX1" fmla="*/ 2064736 w 5445723"/>
                <a:gd name="connsiteY1" fmla="*/ 77258 h 4281624"/>
                <a:gd name="connsiteX2" fmla="*/ 3701031 w 5445723"/>
                <a:gd name="connsiteY2" fmla="*/ 93300 h 4281624"/>
                <a:gd name="connsiteX3" fmla="*/ 4711684 w 5445723"/>
                <a:gd name="connsiteY3" fmla="*/ 189552 h 4281624"/>
                <a:gd name="connsiteX4" fmla="*/ 5445723 w 5445723"/>
                <a:gd name="connsiteY4" fmla="*/ 113084 h 4281624"/>
                <a:gd name="connsiteX5" fmla="*/ 5445723 w 5445723"/>
                <a:gd name="connsiteY5" fmla="*/ 4281624 h 4281624"/>
                <a:gd name="connsiteX6" fmla="*/ 0 w 5445723"/>
                <a:gd name="connsiteY6" fmla="*/ 4281624 h 4281624"/>
                <a:gd name="connsiteX7" fmla="*/ 0 w 5445723"/>
                <a:gd name="connsiteY7" fmla="*/ 113084 h 4281624"/>
                <a:gd name="connsiteX0" fmla="*/ 0 w 5445723"/>
                <a:gd name="connsiteY0" fmla="*/ 35826 h 4204366"/>
                <a:gd name="connsiteX1" fmla="*/ 2064736 w 5445723"/>
                <a:gd name="connsiteY1" fmla="*/ 0 h 4204366"/>
                <a:gd name="connsiteX2" fmla="*/ 3701031 w 5445723"/>
                <a:gd name="connsiteY2" fmla="*/ 16042 h 4204366"/>
                <a:gd name="connsiteX3" fmla="*/ 4711684 w 5445723"/>
                <a:gd name="connsiteY3" fmla="*/ 112294 h 4204366"/>
                <a:gd name="connsiteX4" fmla="*/ 5445723 w 5445723"/>
                <a:gd name="connsiteY4" fmla="*/ 35826 h 4204366"/>
                <a:gd name="connsiteX5" fmla="*/ 5445723 w 5445723"/>
                <a:gd name="connsiteY5" fmla="*/ 4204366 h 4204366"/>
                <a:gd name="connsiteX6" fmla="*/ 0 w 5445723"/>
                <a:gd name="connsiteY6" fmla="*/ 4204366 h 4204366"/>
                <a:gd name="connsiteX7" fmla="*/ 0 w 5445723"/>
                <a:gd name="connsiteY7" fmla="*/ 35826 h 4204366"/>
                <a:gd name="connsiteX0" fmla="*/ 0 w 5445723"/>
                <a:gd name="connsiteY0" fmla="*/ 35826 h 4204366"/>
                <a:gd name="connsiteX1" fmla="*/ 2064736 w 5445723"/>
                <a:gd name="connsiteY1" fmla="*/ 0 h 4204366"/>
                <a:gd name="connsiteX2" fmla="*/ 4214379 w 5445723"/>
                <a:gd name="connsiteY2" fmla="*/ 272715 h 4204366"/>
                <a:gd name="connsiteX3" fmla="*/ 4711684 w 5445723"/>
                <a:gd name="connsiteY3" fmla="*/ 112294 h 4204366"/>
                <a:gd name="connsiteX4" fmla="*/ 5445723 w 5445723"/>
                <a:gd name="connsiteY4" fmla="*/ 35826 h 4204366"/>
                <a:gd name="connsiteX5" fmla="*/ 5445723 w 5445723"/>
                <a:gd name="connsiteY5" fmla="*/ 4204366 h 4204366"/>
                <a:gd name="connsiteX6" fmla="*/ 0 w 5445723"/>
                <a:gd name="connsiteY6" fmla="*/ 4204366 h 4204366"/>
                <a:gd name="connsiteX7" fmla="*/ 0 w 5445723"/>
                <a:gd name="connsiteY7" fmla="*/ 35826 h 4204366"/>
                <a:gd name="connsiteX0" fmla="*/ 0 w 5445723"/>
                <a:gd name="connsiteY0" fmla="*/ 0 h 4168540"/>
                <a:gd name="connsiteX1" fmla="*/ 3957704 w 5445723"/>
                <a:gd name="connsiteY1" fmla="*/ 44384 h 4168540"/>
                <a:gd name="connsiteX2" fmla="*/ 4214379 w 5445723"/>
                <a:gd name="connsiteY2" fmla="*/ 236889 h 4168540"/>
                <a:gd name="connsiteX3" fmla="*/ 4711684 w 5445723"/>
                <a:gd name="connsiteY3" fmla="*/ 76468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214379 w 5445723"/>
                <a:gd name="connsiteY2" fmla="*/ 236889 h 4168540"/>
                <a:gd name="connsiteX3" fmla="*/ 4787884 w 5445723"/>
                <a:gd name="connsiteY3" fmla="*/ 47893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214379 w 5445723"/>
                <a:gd name="connsiteY2" fmla="*/ 236889 h 4168540"/>
                <a:gd name="connsiteX3" fmla="*/ 4787884 w 5445723"/>
                <a:gd name="connsiteY3" fmla="*/ 47893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214379 w 5445723"/>
                <a:gd name="connsiteY2" fmla="*/ 236889 h 4168540"/>
                <a:gd name="connsiteX3" fmla="*/ 4768834 w 5445723"/>
                <a:gd name="connsiteY3" fmla="*/ 9793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9219"/>
                <a:gd name="connsiteY0" fmla="*/ 15212 h 4183752"/>
                <a:gd name="connsiteX1" fmla="*/ 3957704 w 5449219"/>
                <a:gd name="connsiteY1" fmla="*/ 59596 h 4183752"/>
                <a:gd name="connsiteX2" fmla="*/ 4214379 w 5449219"/>
                <a:gd name="connsiteY2" fmla="*/ 252101 h 4183752"/>
                <a:gd name="connsiteX3" fmla="*/ 4768834 w 5449219"/>
                <a:gd name="connsiteY3" fmla="*/ 25005 h 4183752"/>
                <a:gd name="connsiteX4" fmla="*/ 5445723 w 5449219"/>
                <a:gd name="connsiteY4" fmla="*/ 15212 h 4183752"/>
                <a:gd name="connsiteX5" fmla="*/ 5445723 w 5449219"/>
                <a:gd name="connsiteY5" fmla="*/ 4183752 h 4183752"/>
                <a:gd name="connsiteX6" fmla="*/ 0 w 5449219"/>
                <a:gd name="connsiteY6" fmla="*/ 4183752 h 4183752"/>
                <a:gd name="connsiteX7" fmla="*/ 0 w 5449219"/>
                <a:gd name="connsiteY7" fmla="*/ 15212 h 4183752"/>
                <a:gd name="connsiteX0" fmla="*/ 0 w 5449219"/>
                <a:gd name="connsiteY0" fmla="*/ 15212 h 4183752"/>
                <a:gd name="connsiteX1" fmla="*/ 3957704 w 5449219"/>
                <a:gd name="connsiteY1" fmla="*/ 59596 h 4183752"/>
                <a:gd name="connsiteX2" fmla="*/ 4214379 w 5449219"/>
                <a:gd name="connsiteY2" fmla="*/ 252101 h 4183752"/>
                <a:gd name="connsiteX3" fmla="*/ 4768834 w 5449219"/>
                <a:gd name="connsiteY3" fmla="*/ 25005 h 4183752"/>
                <a:gd name="connsiteX4" fmla="*/ 5445723 w 5449219"/>
                <a:gd name="connsiteY4" fmla="*/ 15212 h 4183752"/>
                <a:gd name="connsiteX5" fmla="*/ 5445723 w 5449219"/>
                <a:gd name="connsiteY5" fmla="*/ 4183752 h 4183752"/>
                <a:gd name="connsiteX6" fmla="*/ 0 w 5449219"/>
                <a:gd name="connsiteY6" fmla="*/ 4183752 h 4183752"/>
                <a:gd name="connsiteX7" fmla="*/ 0 w 5449219"/>
                <a:gd name="connsiteY7" fmla="*/ 15212 h 4183752"/>
                <a:gd name="connsiteX0" fmla="*/ 0 w 5445723"/>
                <a:gd name="connsiteY0" fmla="*/ 6679 h 4175219"/>
                <a:gd name="connsiteX1" fmla="*/ 3957704 w 5445723"/>
                <a:gd name="connsiteY1" fmla="*/ 51063 h 4175219"/>
                <a:gd name="connsiteX2" fmla="*/ 4214379 w 5445723"/>
                <a:gd name="connsiteY2" fmla="*/ 243568 h 4175219"/>
                <a:gd name="connsiteX3" fmla="*/ 4768834 w 5445723"/>
                <a:gd name="connsiteY3" fmla="*/ 16472 h 4175219"/>
                <a:gd name="connsiteX4" fmla="*/ 5436198 w 5445723"/>
                <a:gd name="connsiteY4" fmla="*/ 35254 h 4175219"/>
                <a:gd name="connsiteX5" fmla="*/ 5445723 w 5445723"/>
                <a:gd name="connsiteY5" fmla="*/ 4175219 h 4175219"/>
                <a:gd name="connsiteX6" fmla="*/ 0 w 5445723"/>
                <a:gd name="connsiteY6" fmla="*/ 4175219 h 4175219"/>
                <a:gd name="connsiteX7" fmla="*/ 0 w 5445723"/>
                <a:gd name="connsiteY7" fmla="*/ 6679 h 4175219"/>
                <a:gd name="connsiteX0" fmla="*/ 0 w 5445723"/>
                <a:gd name="connsiteY0" fmla="*/ 6679 h 4175219"/>
                <a:gd name="connsiteX1" fmla="*/ 3957704 w 5445723"/>
                <a:gd name="connsiteY1" fmla="*/ 51063 h 4175219"/>
                <a:gd name="connsiteX2" fmla="*/ 4214379 w 5445723"/>
                <a:gd name="connsiteY2" fmla="*/ 243568 h 4175219"/>
                <a:gd name="connsiteX3" fmla="*/ 4768834 w 5445723"/>
                <a:gd name="connsiteY3" fmla="*/ 16472 h 4175219"/>
                <a:gd name="connsiteX4" fmla="*/ 5436198 w 5445723"/>
                <a:gd name="connsiteY4" fmla="*/ 35254 h 4175219"/>
                <a:gd name="connsiteX5" fmla="*/ 5445723 w 5445723"/>
                <a:gd name="connsiteY5" fmla="*/ 4175219 h 4175219"/>
                <a:gd name="connsiteX6" fmla="*/ 0 w 5445723"/>
                <a:gd name="connsiteY6" fmla="*/ 4175219 h 4175219"/>
                <a:gd name="connsiteX7" fmla="*/ 0 w 5445723"/>
                <a:gd name="connsiteY7" fmla="*/ 6679 h 4175219"/>
                <a:gd name="connsiteX0" fmla="*/ 0 w 5445723"/>
                <a:gd name="connsiteY0" fmla="*/ 0 h 4168540"/>
                <a:gd name="connsiteX1" fmla="*/ 3957704 w 5445723"/>
                <a:gd name="connsiteY1" fmla="*/ 44384 h 4168540"/>
                <a:gd name="connsiteX2" fmla="*/ 4214379 w 5445723"/>
                <a:gd name="connsiteY2" fmla="*/ 236889 h 4168540"/>
                <a:gd name="connsiteX3" fmla="*/ 4768834 w 5445723"/>
                <a:gd name="connsiteY3" fmla="*/ 979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68834 w 5445723"/>
                <a:gd name="connsiteY3" fmla="*/ 979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68834 w 5445723"/>
                <a:gd name="connsiteY3" fmla="*/ 979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094112 h 4168540"/>
                <a:gd name="connsiteX6" fmla="*/ 0 w 5445723"/>
                <a:gd name="connsiteY6" fmla="*/ 4168540 h 4168540"/>
                <a:gd name="connsiteX7" fmla="*/ 0 w 5445723"/>
                <a:gd name="connsiteY7" fmla="*/ 0 h 4168540"/>
                <a:gd name="connsiteX0" fmla="*/ 0 w 5445723"/>
                <a:gd name="connsiteY0" fmla="*/ 0 h 4094112"/>
                <a:gd name="connsiteX1" fmla="*/ 3957704 w 5445723"/>
                <a:gd name="connsiteY1" fmla="*/ 44384 h 4094112"/>
                <a:gd name="connsiteX2" fmla="*/ 4319154 w 5445723"/>
                <a:gd name="connsiteY2" fmla="*/ 284514 h 4094112"/>
                <a:gd name="connsiteX3" fmla="*/ 4759309 w 5445723"/>
                <a:gd name="connsiteY3" fmla="*/ 19318 h 4094112"/>
                <a:gd name="connsiteX4" fmla="*/ 5436198 w 5445723"/>
                <a:gd name="connsiteY4" fmla="*/ 28575 h 4094112"/>
                <a:gd name="connsiteX5" fmla="*/ 5445723 w 5445723"/>
                <a:gd name="connsiteY5" fmla="*/ 4094112 h 4094112"/>
                <a:gd name="connsiteX6" fmla="*/ 0 w 5445723"/>
                <a:gd name="connsiteY6" fmla="*/ 4051582 h 4094112"/>
                <a:gd name="connsiteX7" fmla="*/ 0 w 5445723"/>
                <a:gd name="connsiteY7" fmla="*/ 0 h 4094112"/>
                <a:gd name="connsiteX0" fmla="*/ 0 w 5445723"/>
                <a:gd name="connsiteY0" fmla="*/ 0 h 4094112"/>
                <a:gd name="connsiteX1" fmla="*/ 3957704 w 5445723"/>
                <a:gd name="connsiteY1" fmla="*/ 44384 h 4094112"/>
                <a:gd name="connsiteX2" fmla="*/ 4319154 w 5445723"/>
                <a:gd name="connsiteY2" fmla="*/ 284514 h 4094112"/>
                <a:gd name="connsiteX3" fmla="*/ 4759309 w 5445723"/>
                <a:gd name="connsiteY3" fmla="*/ 19318 h 4094112"/>
                <a:gd name="connsiteX4" fmla="*/ 5436198 w 5445723"/>
                <a:gd name="connsiteY4" fmla="*/ 28575 h 4094112"/>
                <a:gd name="connsiteX5" fmla="*/ 5445723 w 5445723"/>
                <a:gd name="connsiteY5" fmla="*/ 4094112 h 4094112"/>
                <a:gd name="connsiteX6" fmla="*/ 0 w 5445723"/>
                <a:gd name="connsiteY6" fmla="*/ 4072847 h 4094112"/>
                <a:gd name="connsiteX7" fmla="*/ 0 w 5445723"/>
                <a:gd name="connsiteY7" fmla="*/ 0 h 4094112"/>
                <a:gd name="connsiteX0" fmla="*/ 0 w 5436619"/>
                <a:gd name="connsiteY0" fmla="*/ 0 h 4072847"/>
                <a:gd name="connsiteX1" fmla="*/ 3957704 w 5436619"/>
                <a:gd name="connsiteY1" fmla="*/ 44384 h 4072847"/>
                <a:gd name="connsiteX2" fmla="*/ 4319154 w 5436619"/>
                <a:gd name="connsiteY2" fmla="*/ 284514 h 4072847"/>
                <a:gd name="connsiteX3" fmla="*/ 4759309 w 5436619"/>
                <a:gd name="connsiteY3" fmla="*/ 19318 h 4072847"/>
                <a:gd name="connsiteX4" fmla="*/ 5436198 w 5436619"/>
                <a:gd name="connsiteY4" fmla="*/ 28575 h 4072847"/>
                <a:gd name="connsiteX5" fmla="*/ 5435090 w 5436619"/>
                <a:gd name="connsiteY5" fmla="*/ 4072847 h 4072847"/>
                <a:gd name="connsiteX6" fmla="*/ 0 w 5436619"/>
                <a:gd name="connsiteY6" fmla="*/ 4072847 h 4072847"/>
                <a:gd name="connsiteX7" fmla="*/ 0 w 5436619"/>
                <a:gd name="connsiteY7" fmla="*/ 0 h 4072847"/>
                <a:gd name="connsiteX0" fmla="*/ 0 w 5436619"/>
                <a:gd name="connsiteY0" fmla="*/ 2019 h 4053601"/>
                <a:gd name="connsiteX1" fmla="*/ 3957704 w 5436619"/>
                <a:gd name="connsiteY1" fmla="*/ 25138 h 4053601"/>
                <a:gd name="connsiteX2" fmla="*/ 4319154 w 5436619"/>
                <a:gd name="connsiteY2" fmla="*/ 265268 h 4053601"/>
                <a:gd name="connsiteX3" fmla="*/ 4759309 w 5436619"/>
                <a:gd name="connsiteY3" fmla="*/ 72 h 4053601"/>
                <a:gd name="connsiteX4" fmla="*/ 5436198 w 5436619"/>
                <a:gd name="connsiteY4" fmla="*/ 9329 h 4053601"/>
                <a:gd name="connsiteX5" fmla="*/ 5435090 w 5436619"/>
                <a:gd name="connsiteY5" fmla="*/ 4053601 h 4053601"/>
                <a:gd name="connsiteX6" fmla="*/ 0 w 5436619"/>
                <a:gd name="connsiteY6" fmla="*/ 4053601 h 4053601"/>
                <a:gd name="connsiteX7" fmla="*/ 0 w 5436619"/>
                <a:gd name="connsiteY7" fmla="*/ 2019 h 4053601"/>
                <a:gd name="connsiteX0" fmla="*/ 0 w 5447252"/>
                <a:gd name="connsiteY0" fmla="*/ 33917 h 4053601"/>
                <a:gd name="connsiteX1" fmla="*/ 3968337 w 5447252"/>
                <a:gd name="connsiteY1" fmla="*/ 25138 h 4053601"/>
                <a:gd name="connsiteX2" fmla="*/ 4329787 w 5447252"/>
                <a:gd name="connsiteY2" fmla="*/ 265268 h 4053601"/>
                <a:gd name="connsiteX3" fmla="*/ 4769942 w 5447252"/>
                <a:gd name="connsiteY3" fmla="*/ 72 h 4053601"/>
                <a:gd name="connsiteX4" fmla="*/ 5446831 w 5447252"/>
                <a:gd name="connsiteY4" fmla="*/ 9329 h 4053601"/>
                <a:gd name="connsiteX5" fmla="*/ 5445723 w 5447252"/>
                <a:gd name="connsiteY5" fmla="*/ 4053601 h 4053601"/>
                <a:gd name="connsiteX6" fmla="*/ 10633 w 5447252"/>
                <a:gd name="connsiteY6" fmla="*/ 4053601 h 4053601"/>
                <a:gd name="connsiteX7" fmla="*/ 0 w 5447252"/>
                <a:gd name="connsiteY7" fmla="*/ 33917 h 4053601"/>
                <a:gd name="connsiteX0" fmla="*/ 0 w 5447243"/>
                <a:gd name="connsiteY0" fmla="*/ 33914 h 4053598"/>
                <a:gd name="connsiteX1" fmla="*/ 3968337 w 5447243"/>
                <a:gd name="connsiteY1" fmla="*/ 25135 h 4053598"/>
                <a:gd name="connsiteX2" fmla="*/ 4329787 w 5447243"/>
                <a:gd name="connsiteY2" fmla="*/ 265265 h 4053598"/>
                <a:gd name="connsiteX3" fmla="*/ 4754869 w 5447243"/>
                <a:gd name="connsiteY3" fmla="*/ 69 h 4053598"/>
                <a:gd name="connsiteX4" fmla="*/ 5446831 w 5447243"/>
                <a:gd name="connsiteY4" fmla="*/ 9326 h 4053598"/>
                <a:gd name="connsiteX5" fmla="*/ 5445723 w 5447243"/>
                <a:gd name="connsiteY5" fmla="*/ 4053598 h 4053598"/>
                <a:gd name="connsiteX6" fmla="*/ 10633 w 5447243"/>
                <a:gd name="connsiteY6" fmla="*/ 4053598 h 4053598"/>
                <a:gd name="connsiteX7" fmla="*/ 0 w 5447243"/>
                <a:gd name="connsiteY7" fmla="*/ 33914 h 4053598"/>
                <a:gd name="connsiteX0" fmla="*/ 0 w 5447243"/>
                <a:gd name="connsiteY0" fmla="*/ 33913 h 4053597"/>
                <a:gd name="connsiteX1" fmla="*/ 3968337 w 5447243"/>
                <a:gd name="connsiteY1" fmla="*/ 25134 h 4053597"/>
                <a:gd name="connsiteX2" fmla="*/ 4329787 w 5447243"/>
                <a:gd name="connsiteY2" fmla="*/ 265264 h 4053597"/>
                <a:gd name="connsiteX3" fmla="*/ 4754869 w 5447243"/>
                <a:gd name="connsiteY3" fmla="*/ 68 h 4053597"/>
                <a:gd name="connsiteX4" fmla="*/ 5446831 w 5447243"/>
                <a:gd name="connsiteY4" fmla="*/ 9325 h 4053597"/>
                <a:gd name="connsiteX5" fmla="*/ 5445723 w 5447243"/>
                <a:gd name="connsiteY5" fmla="*/ 4053597 h 4053597"/>
                <a:gd name="connsiteX6" fmla="*/ 10633 w 5447243"/>
                <a:gd name="connsiteY6" fmla="*/ 4053597 h 4053597"/>
                <a:gd name="connsiteX7" fmla="*/ 0 w 5447243"/>
                <a:gd name="connsiteY7" fmla="*/ 33913 h 4053597"/>
                <a:gd name="connsiteX0" fmla="*/ 0 w 5447214"/>
                <a:gd name="connsiteY0" fmla="*/ 29745 h 4049429"/>
                <a:gd name="connsiteX1" fmla="*/ 3968337 w 5447214"/>
                <a:gd name="connsiteY1" fmla="*/ 20966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4049429"/>
                <a:gd name="connsiteX1" fmla="*/ 3918095 w 5447214"/>
                <a:gd name="connsiteY1" fmla="*/ 15941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4049429"/>
                <a:gd name="connsiteX1" fmla="*/ 3918095 w 5447214"/>
                <a:gd name="connsiteY1" fmla="*/ 15941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4049429"/>
                <a:gd name="connsiteX1" fmla="*/ 3918095 w 5447214"/>
                <a:gd name="connsiteY1" fmla="*/ 15941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5236545"/>
                <a:gd name="connsiteX1" fmla="*/ 3918095 w 5447214"/>
                <a:gd name="connsiteY1" fmla="*/ 15941 h 5236545"/>
                <a:gd name="connsiteX2" fmla="*/ 4329787 w 5447214"/>
                <a:gd name="connsiteY2" fmla="*/ 261096 h 5236545"/>
                <a:gd name="connsiteX3" fmla="*/ 4704627 w 5447214"/>
                <a:gd name="connsiteY3" fmla="*/ 924 h 5236545"/>
                <a:gd name="connsiteX4" fmla="*/ 5446831 w 5447214"/>
                <a:gd name="connsiteY4" fmla="*/ 5157 h 5236545"/>
                <a:gd name="connsiteX5" fmla="*/ 5445723 w 5447214"/>
                <a:gd name="connsiteY5" fmla="*/ 5236545 h 5236545"/>
                <a:gd name="connsiteX6" fmla="*/ 10633 w 5447214"/>
                <a:gd name="connsiteY6" fmla="*/ 4049429 h 5236545"/>
                <a:gd name="connsiteX7" fmla="*/ 0 w 5447214"/>
                <a:gd name="connsiteY7" fmla="*/ 29745 h 5236545"/>
                <a:gd name="connsiteX0" fmla="*/ 6048 w 5453262"/>
                <a:gd name="connsiteY0" fmla="*/ 29745 h 5236545"/>
                <a:gd name="connsiteX1" fmla="*/ 3924143 w 5453262"/>
                <a:gd name="connsiteY1" fmla="*/ 15941 h 5236545"/>
                <a:gd name="connsiteX2" fmla="*/ 4335835 w 5453262"/>
                <a:gd name="connsiteY2" fmla="*/ 261096 h 5236545"/>
                <a:gd name="connsiteX3" fmla="*/ 4710675 w 5453262"/>
                <a:gd name="connsiteY3" fmla="*/ 924 h 5236545"/>
                <a:gd name="connsiteX4" fmla="*/ 5452879 w 5453262"/>
                <a:gd name="connsiteY4" fmla="*/ 5157 h 5236545"/>
                <a:gd name="connsiteX5" fmla="*/ 5451771 w 5453262"/>
                <a:gd name="connsiteY5" fmla="*/ 5236545 h 5236545"/>
                <a:gd name="connsiteX6" fmla="*/ 639 w 5453262"/>
                <a:gd name="connsiteY6" fmla="*/ 5172376 h 5236545"/>
                <a:gd name="connsiteX7" fmla="*/ 6048 w 5453262"/>
                <a:gd name="connsiteY7" fmla="*/ 29745 h 5236545"/>
                <a:gd name="connsiteX0" fmla="*/ 0 w 5447214"/>
                <a:gd name="connsiteY0" fmla="*/ 29745 h 5268069"/>
                <a:gd name="connsiteX1" fmla="*/ 3918095 w 5447214"/>
                <a:gd name="connsiteY1" fmla="*/ 15941 h 5268069"/>
                <a:gd name="connsiteX2" fmla="*/ 4329787 w 5447214"/>
                <a:gd name="connsiteY2" fmla="*/ 261096 h 5268069"/>
                <a:gd name="connsiteX3" fmla="*/ 4704627 w 5447214"/>
                <a:gd name="connsiteY3" fmla="*/ 924 h 5268069"/>
                <a:gd name="connsiteX4" fmla="*/ 5446831 w 5447214"/>
                <a:gd name="connsiteY4" fmla="*/ 5157 h 5268069"/>
                <a:gd name="connsiteX5" fmla="*/ 5445723 w 5447214"/>
                <a:gd name="connsiteY5" fmla="*/ 5236545 h 5268069"/>
                <a:gd name="connsiteX6" fmla="*/ 15856 w 5447214"/>
                <a:gd name="connsiteY6" fmla="*/ 5268069 h 5268069"/>
                <a:gd name="connsiteX7" fmla="*/ 0 w 5447214"/>
                <a:gd name="connsiteY7" fmla="*/ 29745 h 5268069"/>
                <a:gd name="connsiteX0" fmla="*/ 0 w 5447214"/>
                <a:gd name="connsiteY0" fmla="*/ 29745 h 5246804"/>
                <a:gd name="connsiteX1" fmla="*/ 3918095 w 5447214"/>
                <a:gd name="connsiteY1" fmla="*/ 15941 h 5246804"/>
                <a:gd name="connsiteX2" fmla="*/ 4329787 w 5447214"/>
                <a:gd name="connsiteY2" fmla="*/ 261096 h 5246804"/>
                <a:gd name="connsiteX3" fmla="*/ 4704627 w 5447214"/>
                <a:gd name="connsiteY3" fmla="*/ 924 h 5246804"/>
                <a:gd name="connsiteX4" fmla="*/ 5446831 w 5447214"/>
                <a:gd name="connsiteY4" fmla="*/ 5157 h 5246804"/>
                <a:gd name="connsiteX5" fmla="*/ 5445723 w 5447214"/>
                <a:gd name="connsiteY5" fmla="*/ 5236545 h 5246804"/>
                <a:gd name="connsiteX6" fmla="*/ 15856 w 5447214"/>
                <a:gd name="connsiteY6" fmla="*/ 5246804 h 5246804"/>
                <a:gd name="connsiteX7" fmla="*/ 0 w 5447214"/>
                <a:gd name="connsiteY7" fmla="*/ 29745 h 5246804"/>
                <a:gd name="connsiteX0" fmla="*/ 0 w 5447214"/>
                <a:gd name="connsiteY0" fmla="*/ 29745 h 5236545"/>
                <a:gd name="connsiteX1" fmla="*/ 3918095 w 5447214"/>
                <a:gd name="connsiteY1" fmla="*/ 15941 h 5236545"/>
                <a:gd name="connsiteX2" fmla="*/ 4329787 w 5447214"/>
                <a:gd name="connsiteY2" fmla="*/ 261096 h 5236545"/>
                <a:gd name="connsiteX3" fmla="*/ 4704627 w 5447214"/>
                <a:gd name="connsiteY3" fmla="*/ 924 h 5236545"/>
                <a:gd name="connsiteX4" fmla="*/ 5446831 w 5447214"/>
                <a:gd name="connsiteY4" fmla="*/ 5157 h 5236545"/>
                <a:gd name="connsiteX5" fmla="*/ 5445723 w 5447214"/>
                <a:gd name="connsiteY5" fmla="*/ 5236545 h 5236545"/>
                <a:gd name="connsiteX6" fmla="*/ 15856 w 5447214"/>
                <a:gd name="connsiteY6" fmla="*/ 5236171 h 5236545"/>
                <a:gd name="connsiteX7" fmla="*/ 0 w 5447214"/>
                <a:gd name="connsiteY7" fmla="*/ 29745 h 5236545"/>
                <a:gd name="connsiteX0" fmla="*/ 0 w 5447214"/>
                <a:gd name="connsiteY0" fmla="*/ 58792 h 5265592"/>
                <a:gd name="connsiteX1" fmla="*/ 3515864 w 5447214"/>
                <a:gd name="connsiteY1" fmla="*/ 0 h 5265592"/>
                <a:gd name="connsiteX2" fmla="*/ 4329787 w 5447214"/>
                <a:gd name="connsiteY2" fmla="*/ 290143 h 5265592"/>
                <a:gd name="connsiteX3" fmla="*/ 4704627 w 5447214"/>
                <a:gd name="connsiteY3" fmla="*/ 29971 h 5265592"/>
                <a:gd name="connsiteX4" fmla="*/ 5446831 w 5447214"/>
                <a:gd name="connsiteY4" fmla="*/ 34204 h 5265592"/>
                <a:gd name="connsiteX5" fmla="*/ 5445723 w 5447214"/>
                <a:gd name="connsiteY5" fmla="*/ 5265592 h 5265592"/>
                <a:gd name="connsiteX6" fmla="*/ 15856 w 5447214"/>
                <a:gd name="connsiteY6" fmla="*/ 5265218 h 5265592"/>
                <a:gd name="connsiteX7" fmla="*/ 0 w 5447214"/>
                <a:gd name="connsiteY7" fmla="*/ 58792 h 5265592"/>
                <a:gd name="connsiteX0" fmla="*/ 0 w 5447306"/>
                <a:gd name="connsiteY0" fmla="*/ 110104 h 5316904"/>
                <a:gd name="connsiteX1" fmla="*/ 3515864 w 5447306"/>
                <a:gd name="connsiteY1" fmla="*/ 51312 h 5316904"/>
                <a:gd name="connsiteX2" fmla="*/ 4329788 w 5447306"/>
                <a:gd name="connsiteY2" fmla="*/ 926214 h 5316904"/>
                <a:gd name="connsiteX3" fmla="*/ 4704627 w 5447306"/>
                <a:gd name="connsiteY3" fmla="*/ 81283 h 5316904"/>
                <a:gd name="connsiteX4" fmla="*/ 5446831 w 5447306"/>
                <a:gd name="connsiteY4" fmla="*/ 85516 h 5316904"/>
                <a:gd name="connsiteX5" fmla="*/ 5445723 w 5447306"/>
                <a:gd name="connsiteY5" fmla="*/ 5316904 h 5316904"/>
                <a:gd name="connsiteX6" fmla="*/ 15856 w 5447306"/>
                <a:gd name="connsiteY6" fmla="*/ 5316530 h 5316904"/>
                <a:gd name="connsiteX7" fmla="*/ 0 w 5447306"/>
                <a:gd name="connsiteY7" fmla="*/ 110104 h 5316904"/>
                <a:gd name="connsiteX0" fmla="*/ 0 w 5447308"/>
                <a:gd name="connsiteY0" fmla="*/ 92598 h 5299398"/>
                <a:gd name="connsiteX1" fmla="*/ 3515864 w 5447308"/>
                <a:gd name="connsiteY1" fmla="*/ 33806 h 5299398"/>
                <a:gd name="connsiteX2" fmla="*/ 4329788 w 5447308"/>
                <a:gd name="connsiteY2" fmla="*/ 908708 h 5299398"/>
                <a:gd name="connsiteX3" fmla="*/ 4704627 w 5447308"/>
                <a:gd name="connsiteY3" fmla="*/ 63777 h 5299398"/>
                <a:gd name="connsiteX4" fmla="*/ 5446831 w 5447308"/>
                <a:gd name="connsiteY4" fmla="*/ 68010 h 5299398"/>
                <a:gd name="connsiteX5" fmla="*/ 5445723 w 5447308"/>
                <a:gd name="connsiteY5" fmla="*/ 5299398 h 5299398"/>
                <a:gd name="connsiteX6" fmla="*/ 15856 w 5447308"/>
                <a:gd name="connsiteY6" fmla="*/ 5299024 h 5299398"/>
                <a:gd name="connsiteX7" fmla="*/ 0 w 5447308"/>
                <a:gd name="connsiteY7" fmla="*/ 92598 h 5299398"/>
                <a:gd name="connsiteX0" fmla="*/ 0 w 5447306"/>
                <a:gd name="connsiteY0" fmla="*/ 92598 h 5299398"/>
                <a:gd name="connsiteX1" fmla="*/ 3834874 w 5447306"/>
                <a:gd name="connsiteY1" fmla="*/ 78785 h 5299398"/>
                <a:gd name="connsiteX2" fmla="*/ 4329788 w 5447306"/>
                <a:gd name="connsiteY2" fmla="*/ 908708 h 5299398"/>
                <a:gd name="connsiteX3" fmla="*/ 4704627 w 5447306"/>
                <a:gd name="connsiteY3" fmla="*/ 63777 h 5299398"/>
                <a:gd name="connsiteX4" fmla="*/ 5446831 w 5447306"/>
                <a:gd name="connsiteY4" fmla="*/ 68010 h 5299398"/>
                <a:gd name="connsiteX5" fmla="*/ 5445723 w 5447306"/>
                <a:gd name="connsiteY5" fmla="*/ 5299398 h 5299398"/>
                <a:gd name="connsiteX6" fmla="*/ 15856 w 5447306"/>
                <a:gd name="connsiteY6" fmla="*/ 5299024 h 5299398"/>
                <a:gd name="connsiteX7" fmla="*/ 0 w 5447306"/>
                <a:gd name="connsiteY7" fmla="*/ 92598 h 5299398"/>
                <a:gd name="connsiteX0" fmla="*/ 0 w 5447240"/>
                <a:gd name="connsiteY0" fmla="*/ 52650 h 5259450"/>
                <a:gd name="connsiteX1" fmla="*/ 3834874 w 5447240"/>
                <a:gd name="connsiteY1" fmla="*/ 38837 h 5259450"/>
                <a:gd name="connsiteX2" fmla="*/ 4329788 w 5447240"/>
                <a:gd name="connsiteY2" fmla="*/ 868760 h 5259450"/>
                <a:gd name="connsiteX3" fmla="*/ 4704627 w 5447240"/>
                <a:gd name="connsiteY3" fmla="*/ 23829 h 5259450"/>
                <a:gd name="connsiteX4" fmla="*/ 5446831 w 5447240"/>
                <a:gd name="connsiteY4" fmla="*/ 28062 h 5259450"/>
                <a:gd name="connsiteX5" fmla="*/ 5445723 w 5447240"/>
                <a:gd name="connsiteY5" fmla="*/ 5259450 h 5259450"/>
                <a:gd name="connsiteX6" fmla="*/ 15856 w 5447240"/>
                <a:gd name="connsiteY6" fmla="*/ 5259076 h 5259450"/>
                <a:gd name="connsiteX7" fmla="*/ 0 w 5447240"/>
                <a:gd name="connsiteY7" fmla="*/ 52650 h 5259450"/>
                <a:gd name="connsiteX0" fmla="*/ 0 w 5447240"/>
                <a:gd name="connsiteY0" fmla="*/ 52650 h 5259450"/>
                <a:gd name="connsiteX1" fmla="*/ 3834874 w 5447240"/>
                <a:gd name="connsiteY1" fmla="*/ 38837 h 5259450"/>
                <a:gd name="connsiteX2" fmla="*/ 4329788 w 5447240"/>
                <a:gd name="connsiteY2" fmla="*/ 868760 h 5259450"/>
                <a:gd name="connsiteX3" fmla="*/ 4704627 w 5447240"/>
                <a:gd name="connsiteY3" fmla="*/ 23829 h 5259450"/>
                <a:gd name="connsiteX4" fmla="*/ 5446831 w 5447240"/>
                <a:gd name="connsiteY4" fmla="*/ 28062 h 5259450"/>
                <a:gd name="connsiteX5" fmla="*/ 5445723 w 5447240"/>
                <a:gd name="connsiteY5" fmla="*/ 5259450 h 5259450"/>
                <a:gd name="connsiteX6" fmla="*/ 15856 w 5447240"/>
                <a:gd name="connsiteY6" fmla="*/ 5259076 h 5259450"/>
                <a:gd name="connsiteX7" fmla="*/ 0 w 5447240"/>
                <a:gd name="connsiteY7" fmla="*/ 52650 h 5259450"/>
                <a:gd name="connsiteX0" fmla="*/ 0 w 5447240"/>
                <a:gd name="connsiteY0" fmla="*/ 52650 h 7073010"/>
                <a:gd name="connsiteX1" fmla="*/ 3834874 w 5447240"/>
                <a:gd name="connsiteY1" fmla="*/ 38837 h 7073010"/>
                <a:gd name="connsiteX2" fmla="*/ 4329788 w 5447240"/>
                <a:gd name="connsiteY2" fmla="*/ 868760 h 7073010"/>
                <a:gd name="connsiteX3" fmla="*/ 4704627 w 5447240"/>
                <a:gd name="connsiteY3" fmla="*/ 23829 h 7073010"/>
                <a:gd name="connsiteX4" fmla="*/ 5446831 w 5447240"/>
                <a:gd name="connsiteY4" fmla="*/ 28062 h 7073010"/>
                <a:gd name="connsiteX5" fmla="*/ 5445723 w 5447240"/>
                <a:gd name="connsiteY5" fmla="*/ 5259450 h 7073010"/>
                <a:gd name="connsiteX6" fmla="*/ 15856 w 5447240"/>
                <a:gd name="connsiteY6" fmla="*/ 7073010 h 7073010"/>
                <a:gd name="connsiteX7" fmla="*/ 0 w 5447240"/>
                <a:gd name="connsiteY7" fmla="*/ 52650 h 7073010"/>
                <a:gd name="connsiteX0" fmla="*/ 0 w 5447240"/>
                <a:gd name="connsiteY0" fmla="*/ 52650 h 10773818"/>
                <a:gd name="connsiteX1" fmla="*/ 3834874 w 5447240"/>
                <a:gd name="connsiteY1" fmla="*/ 38837 h 10773818"/>
                <a:gd name="connsiteX2" fmla="*/ 4329788 w 5447240"/>
                <a:gd name="connsiteY2" fmla="*/ 868760 h 10773818"/>
                <a:gd name="connsiteX3" fmla="*/ 4704627 w 5447240"/>
                <a:gd name="connsiteY3" fmla="*/ 23829 h 10773818"/>
                <a:gd name="connsiteX4" fmla="*/ 5446831 w 5447240"/>
                <a:gd name="connsiteY4" fmla="*/ 28062 h 10773818"/>
                <a:gd name="connsiteX5" fmla="*/ 5445723 w 5447240"/>
                <a:gd name="connsiteY5" fmla="*/ 10773818 h 10773818"/>
                <a:gd name="connsiteX6" fmla="*/ 15856 w 5447240"/>
                <a:gd name="connsiteY6" fmla="*/ 7073010 h 10773818"/>
                <a:gd name="connsiteX7" fmla="*/ 0 w 5447240"/>
                <a:gd name="connsiteY7" fmla="*/ 52650 h 10773818"/>
                <a:gd name="connsiteX0" fmla="*/ 0 w 5447240"/>
                <a:gd name="connsiteY0" fmla="*/ 52650 h 19335225"/>
                <a:gd name="connsiteX1" fmla="*/ 3834874 w 5447240"/>
                <a:gd name="connsiteY1" fmla="*/ 38837 h 19335225"/>
                <a:gd name="connsiteX2" fmla="*/ 4329788 w 5447240"/>
                <a:gd name="connsiteY2" fmla="*/ 868760 h 19335225"/>
                <a:gd name="connsiteX3" fmla="*/ 4704627 w 5447240"/>
                <a:gd name="connsiteY3" fmla="*/ 23829 h 19335225"/>
                <a:gd name="connsiteX4" fmla="*/ 5446831 w 5447240"/>
                <a:gd name="connsiteY4" fmla="*/ 28062 h 19335225"/>
                <a:gd name="connsiteX5" fmla="*/ 5445723 w 5447240"/>
                <a:gd name="connsiteY5" fmla="*/ 10773818 h 19335225"/>
                <a:gd name="connsiteX6" fmla="*/ 52436 w 5447240"/>
                <a:gd name="connsiteY6" fmla="*/ 19335225 h 19335225"/>
                <a:gd name="connsiteX7" fmla="*/ 0 w 5447240"/>
                <a:gd name="connsiteY7" fmla="*/ 52650 h 19335225"/>
                <a:gd name="connsiteX0" fmla="*/ 0 w 5447240"/>
                <a:gd name="connsiteY0" fmla="*/ 52650 h 20278843"/>
                <a:gd name="connsiteX1" fmla="*/ 3834874 w 5447240"/>
                <a:gd name="connsiteY1" fmla="*/ 38837 h 20278843"/>
                <a:gd name="connsiteX2" fmla="*/ 4329788 w 5447240"/>
                <a:gd name="connsiteY2" fmla="*/ 868760 h 20278843"/>
                <a:gd name="connsiteX3" fmla="*/ 4704627 w 5447240"/>
                <a:gd name="connsiteY3" fmla="*/ 23829 h 20278843"/>
                <a:gd name="connsiteX4" fmla="*/ 5446831 w 5447240"/>
                <a:gd name="connsiteY4" fmla="*/ 28062 h 20278843"/>
                <a:gd name="connsiteX5" fmla="*/ 5445723 w 5447240"/>
                <a:gd name="connsiteY5" fmla="*/ 20278843 h 20278843"/>
                <a:gd name="connsiteX6" fmla="*/ 52436 w 5447240"/>
                <a:gd name="connsiteY6" fmla="*/ 19335225 h 20278843"/>
                <a:gd name="connsiteX7" fmla="*/ 0 w 5447240"/>
                <a:gd name="connsiteY7" fmla="*/ 52650 h 20278843"/>
                <a:gd name="connsiteX0" fmla="*/ 3240 w 5450480"/>
                <a:gd name="connsiteY0" fmla="*/ 52650 h 25212382"/>
                <a:gd name="connsiteX1" fmla="*/ 3838114 w 5450480"/>
                <a:gd name="connsiteY1" fmla="*/ 38837 h 25212382"/>
                <a:gd name="connsiteX2" fmla="*/ 4333028 w 5450480"/>
                <a:gd name="connsiteY2" fmla="*/ 868760 h 25212382"/>
                <a:gd name="connsiteX3" fmla="*/ 4707867 w 5450480"/>
                <a:gd name="connsiteY3" fmla="*/ 23829 h 25212382"/>
                <a:gd name="connsiteX4" fmla="*/ 5450071 w 5450480"/>
                <a:gd name="connsiteY4" fmla="*/ 28062 h 25212382"/>
                <a:gd name="connsiteX5" fmla="*/ 5448963 w 5450480"/>
                <a:gd name="connsiteY5" fmla="*/ 20278843 h 25212382"/>
                <a:gd name="connsiteX6" fmla="*/ 805 w 5450480"/>
                <a:gd name="connsiteY6" fmla="*/ 25212382 h 25212382"/>
                <a:gd name="connsiteX7" fmla="*/ 3240 w 5450480"/>
                <a:gd name="connsiteY7" fmla="*/ 52650 h 25212382"/>
                <a:gd name="connsiteX0" fmla="*/ 3240 w 5450480"/>
                <a:gd name="connsiteY0" fmla="*/ 52650 h 25212382"/>
                <a:gd name="connsiteX1" fmla="*/ 3838114 w 5450480"/>
                <a:gd name="connsiteY1" fmla="*/ 38837 h 25212382"/>
                <a:gd name="connsiteX2" fmla="*/ 4333028 w 5450480"/>
                <a:gd name="connsiteY2" fmla="*/ 868760 h 25212382"/>
                <a:gd name="connsiteX3" fmla="*/ 4707867 w 5450480"/>
                <a:gd name="connsiteY3" fmla="*/ 23829 h 25212382"/>
                <a:gd name="connsiteX4" fmla="*/ 5450071 w 5450480"/>
                <a:gd name="connsiteY4" fmla="*/ 28062 h 25212382"/>
                <a:gd name="connsiteX5" fmla="*/ 5430673 w 5450480"/>
                <a:gd name="connsiteY5" fmla="*/ 25067636 h 25212382"/>
                <a:gd name="connsiteX6" fmla="*/ 805 w 5450480"/>
                <a:gd name="connsiteY6" fmla="*/ 25212382 h 25212382"/>
                <a:gd name="connsiteX7" fmla="*/ 3240 w 5450480"/>
                <a:gd name="connsiteY7" fmla="*/ 52650 h 25212382"/>
                <a:gd name="connsiteX0" fmla="*/ 3240 w 5450480"/>
                <a:gd name="connsiteY0" fmla="*/ 52650 h 25212382"/>
                <a:gd name="connsiteX1" fmla="*/ 3838114 w 5450480"/>
                <a:gd name="connsiteY1" fmla="*/ 38837 h 25212382"/>
                <a:gd name="connsiteX2" fmla="*/ 4333028 w 5450480"/>
                <a:gd name="connsiteY2" fmla="*/ 868760 h 25212382"/>
                <a:gd name="connsiteX3" fmla="*/ 4707867 w 5450480"/>
                <a:gd name="connsiteY3" fmla="*/ 23829 h 25212382"/>
                <a:gd name="connsiteX4" fmla="*/ 5450071 w 5450480"/>
                <a:gd name="connsiteY4" fmla="*/ 28062 h 25212382"/>
                <a:gd name="connsiteX5" fmla="*/ 5430673 w 5450480"/>
                <a:gd name="connsiteY5" fmla="*/ 25140196 h 25212382"/>
                <a:gd name="connsiteX6" fmla="*/ 805 w 5450480"/>
                <a:gd name="connsiteY6" fmla="*/ 25212382 h 25212382"/>
                <a:gd name="connsiteX7" fmla="*/ 3240 w 5450480"/>
                <a:gd name="connsiteY7" fmla="*/ 52650 h 25212382"/>
                <a:gd name="connsiteX0" fmla="*/ 3240 w 5450547"/>
                <a:gd name="connsiteY0" fmla="*/ 113866 h 25273598"/>
                <a:gd name="connsiteX1" fmla="*/ 3838114 w 5450547"/>
                <a:gd name="connsiteY1" fmla="*/ 100053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547"/>
                <a:gd name="connsiteY0" fmla="*/ 113866 h 25273598"/>
                <a:gd name="connsiteX1" fmla="*/ 3881553 w 5450547"/>
                <a:gd name="connsiteY1" fmla="*/ 42612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547"/>
                <a:gd name="connsiteY0" fmla="*/ 113866 h 25273598"/>
                <a:gd name="connsiteX1" fmla="*/ 3881553 w 5450547"/>
                <a:gd name="connsiteY1" fmla="*/ 42612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547"/>
                <a:gd name="connsiteY0" fmla="*/ 113866 h 25273598"/>
                <a:gd name="connsiteX1" fmla="*/ 3881553 w 5450547"/>
                <a:gd name="connsiteY1" fmla="*/ 42612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486"/>
                <a:gd name="connsiteY0" fmla="*/ 71604 h 25231336"/>
                <a:gd name="connsiteX1" fmla="*/ 3881553 w 5450486"/>
                <a:gd name="connsiteY1" fmla="*/ 350 h 25231336"/>
                <a:gd name="connsiteX2" fmla="*/ 4333028 w 5450486"/>
                <a:gd name="connsiteY2" fmla="*/ 1174921 h 25231336"/>
                <a:gd name="connsiteX3" fmla="*/ 4707867 w 5450486"/>
                <a:gd name="connsiteY3" fmla="*/ 42783 h 25231336"/>
                <a:gd name="connsiteX4" fmla="*/ 5450071 w 5450486"/>
                <a:gd name="connsiteY4" fmla="*/ 47016 h 25231336"/>
                <a:gd name="connsiteX5" fmla="*/ 5430673 w 5450486"/>
                <a:gd name="connsiteY5" fmla="*/ 25159150 h 25231336"/>
                <a:gd name="connsiteX6" fmla="*/ 805 w 5450486"/>
                <a:gd name="connsiteY6" fmla="*/ 25231336 h 25231336"/>
                <a:gd name="connsiteX7" fmla="*/ 3240 w 5450486"/>
                <a:gd name="connsiteY7" fmla="*/ 71604 h 25231336"/>
                <a:gd name="connsiteX0" fmla="*/ 3240 w 5450486"/>
                <a:gd name="connsiteY0" fmla="*/ 71622 h 25231354"/>
                <a:gd name="connsiteX1" fmla="*/ 3881553 w 5450486"/>
                <a:gd name="connsiteY1" fmla="*/ 368 h 25231354"/>
                <a:gd name="connsiteX2" fmla="*/ 4333028 w 5450486"/>
                <a:gd name="connsiteY2" fmla="*/ 1174939 h 25231354"/>
                <a:gd name="connsiteX3" fmla="*/ 4707867 w 5450486"/>
                <a:gd name="connsiteY3" fmla="*/ 42801 h 25231354"/>
                <a:gd name="connsiteX4" fmla="*/ 5450071 w 5450486"/>
                <a:gd name="connsiteY4" fmla="*/ 47034 h 25231354"/>
                <a:gd name="connsiteX5" fmla="*/ 5430673 w 5450486"/>
                <a:gd name="connsiteY5" fmla="*/ 25159168 h 25231354"/>
                <a:gd name="connsiteX6" fmla="*/ 805 w 5450486"/>
                <a:gd name="connsiteY6" fmla="*/ 25231354 h 25231354"/>
                <a:gd name="connsiteX7" fmla="*/ 3240 w 5450486"/>
                <a:gd name="connsiteY7" fmla="*/ 71622 h 25231354"/>
                <a:gd name="connsiteX0" fmla="*/ 3240 w 5450486"/>
                <a:gd name="connsiteY0" fmla="*/ 71604 h 25231336"/>
                <a:gd name="connsiteX1" fmla="*/ 3881553 w 5450486"/>
                <a:gd name="connsiteY1" fmla="*/ 350 h 25231336"/>
                <a:gd name="connsiteX2" fmla="*/ 4333028 w 5450486"/>
                <a:gd name="connsiteY2" fmla="*/ 1174921 h 25231336"/>
                <a:gd name="connsiteX3" fmla="*/ 4707867 w 5450486"/>
                <a:gd name="connsiteY3" fmla="*/ 42783 h 25231336"/>
                <a:gd name="connsiteX4" fmla="*/ 5450071 w 5450486"/>
                <a:gd name="connsiteY4" fmla="*/ 47016 h 25231336"/>
                <a:gd name="connsiteX5" fmla="*/ 5430673 w 5450486"/>
                <a:gd name="connsiteY5" fmla="*/ 25159150 h 25231336"/>
                <a:gd name="connsiteX6" fmla="*/ 805 w 5450486"/>
                <a:gd name="connsiteY6" fmla="*/ 25231336 h 25231336"/>
                <a:gd name="connsiteX7" fmla="*/ 3240 w 5450486"/>
                <a:gd name="connsiteY7" fmla="*/ 71604 h 2523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50486" h="25231336">
                  <a:moveTo>
                    <a:pt x="3240" y="71604"/>
                  </a:moveTo>
                  <a:lnTo>
                    <a:pt x="3881553" y="350"/>
                  </a:lnTo>
                  <a:cubicBezTo>
                    <a:pt x="3929059" y="-23399"/>
                    <a:pt x="4267707" y="1167847"/>
                    <a:pt x="4333028" y="1174921"/>
                  </a:cubicBezTo>
                  <a:cubicBezTo>
                    <a:pt x="4398349" y="1181995"/>
                    <a:pt x="4608571" y="58440"/>
                    <a:pt x="4707867" y="42783"/>
                  </a:cubicBezTo>
                  <a:cubicBezTo>
                    <a:pt x="4807163" y="27126"/>
                    <a:pt x="5469418" y="35408"/>
                    <a:pt x="5450071" y="47016"/>
                  </a:cubicBezTo>
                  <a:cubicBezTo>
                    <a:pt x="5449702" y="1395107"/>
                    <a:pt x="5431042" y="23811059"/>
                    <a:pt x="5430673" y="25159150"/>
                  </a:cubicBezTo>
                  <a:cubicBezTo>
                    <a:pt x="3620717" y="25159025"/>
                    <a:pt x="1810761" y="25231461"/>
                    <a:pt x="805" y="25231336"/>
                  </a:cubicBezTo>
                  <a:cubicBezTo>
                    <a:pt x="-2739" y="23891441"/>
                    <a:pt x="6784" y="1411499"/>
                    <a:pt x="3240" y="71604"/>
                  </a:cubicBezTo>
                  <a:close/>
                </a:path>
              </a:pathLst>
            </a:custGeom>
            <a:solidFill>
              <a:schemeClr val="bg1"/>
            </a:solidFill>
            <a:ln w="3175" cap="flat" cmpd="sng" algn="ctr">
              <a:solidFill>
                <a:schemeClr val="bg1">
                  <a:lumMod val="85000"/>
                </a:schemeClr>
              </a:solidFill>
              <a:prstDash val="solid"/>
              <a:headEnd type="none" w="med" len="med"/>
              <a:tailEnd type="none" w="med" len="med"/>
            </a:ln>
            <a:effectLst/>
          </p:spPr>
          <p:txBody>
            <a:bodyPr vert="horz" wrap="square" lIns="91387" tIns="89606" rIns="91387" bIns="89606" numCol="1" rtlCol="0" anchor="ctr" anchorCtr="0" compatLnSpc="1">
              <a:prstTxWarp prst="textNoShape">
                <a:avLst/>
              </a:prstTxWarp>
            </a:bodyPr>
            <a:lstStyle/>
            <a:p>
              <a:pPr defTabSz="913475">
                <a:lnSpc>
                  <a:spcPct val="90000"/>
                </a:lnSpc>
              </a:pPr>
              <a:endParaRPr lang="en-US" sz="1799" kern="0" dirty="0">
                <a:ea typeface="Segoe UI" panose="020B0502040204020203" pitchFamily="34" charset="0"/>
                <a:cs typeface="Segoe UI" panose="020B0502040204020203" pitchFamily="34" charset="0"/>
              </a:endParaRPr>
            </a:p>
          </p:txBody>
        </p:sp>
        <p:grpSp>
          <p:nvGrpSpPr>
            <p:cNvPr id="13" name="Group 12"/>
            <p:cNvGrpSpPr/>
            <p:nvPr/>
          </p:nvGrpSpPr>
          <p:grpSpPr>
            <a:xfrm>
              <a:off x="757282" y="589928"/>
              <a:ext cx="3594025" cy="1140392"/>
              <a:chOff x="809435" y="1961045"/>
              <a:chExt cx="3594962" cy="1140689"/>
            </a:xfrm>
          </p:grpSpPr>
          <p:sp>
            <p:nvSpPr>
              <p:cNvPr id="43" name="Rectangle 42"/>
              <p:cNvSpPr/>
              <p:nvPr/>
            </p:nvSpPr>
            <p:spPr bwMode="auto">
              <a:xfrm>
                <a:off x="809435" y="1961045"/>
                <a:ext cx="3594962" cy="988831"/>
              </a:xfrm>
              <a:prstGeom prst="rect">
                <a:avLst/>
              </a:prstGeom>
              <a:solidFill>
                <a:srgbClr val="00B294"/>
              </a:solidFill>
              <a:ln w="38100" cap="flat" cmpd="sng" algn="ctr">
                <a:noFill/>
                <a:prstDash val="solid"/>
                <a:headEnd type="none" w="med" len="med"/>
                <a:tailEnd type="none" w="med" len="med"/>
              </a:ln>
              <a:effectLst/>
            </p:spPr>
            <p:txBody>
              <a:bodyPr vert="horz" wrap="square" lIns="91387" tIns="89606" rIns="91387" bIns="89606" numCol="1" rtlCol="0" anchor="ctr" anchorCtr="0" compatLnSpc="1">
                <a:prstTxWarp prst="textNoShape">
                  <a:avLst/>
                </a:prstTxWarp>
              </a:bodyPr>
              <a:lstStyle/>
              <a:p>
                <a:pPr defTabSz="913475">
                  <a:lnSpc>
                    <a:spcPct val="90000"/>
                  </a:lnSpc>
                </a:pPr>
                <a:r>
                  <a:rPr lang="en-US" sz="2400" kern="0" dirty="0">
                    <a:solidFill>
                      <a:schemeClr val="bg1"/>
                    </a:solidFill>
                    <a:latin typeface="Segoe UI Light" pitchFamily="34" charset="0"/>
                    <a:ea typeface="Segoe UI" pitchFamily="34" charset="0"/>
                    <a:cs typeface="Segoe UI" pitchFamily="34" charset="0"/>
                  </a:rPr>
                  <a:t>Getting started</a:t>
                </a:r>
              </a:p>
              <a:p>
                <a:pPr defTabSz="913475">
                  <a:lnSpc>
                    <a:spcPct val="90000"/>
                  </a:lnSpc>
                </a:pPr>
                <a:endParaRPr lang="en-US" sz="1400" dirty="0">
                  <a:solidFill>
                    <a:schemeClr val="bg1"/>
                  </a:solidFill>
                  <a:latin typeface="Segoe UI Light" panose="020B0502040204020203" pitchFamily="34" charset="0"/>
                  <a:cs typeface="Segoe UI Light" panose="020B0502040204020203" pitchFamily="34" charset="0"/>
                </a:endParaRPr>
              </a:p>
            </p:txBody>
          </p:sp>
          <p:sp>
            <p:nvSpPr>
              <p:cNvPr id="6" name="Isosceles Triangle 5"/>
              <p:cNvSpPr/>
              <p:nvPr/>
            </p:nvSpPr>
            <p:spPr>
              <a:xfrm rot="10800000">
                <a:off x="3481592" y="2944089"/>
                <a:ext cx="390649" cy="157645"/>
              </a:xfrm>
              <a:prstGeom prst="triangle">
                <a:avLst/>
              </a:prstGeom>
              <a:solidFill>
                <a:srgbClr val="00B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solidFill>
                    <a:schemeClr val="bg1"/>
                  </a:solidFill>
                </a:endParaRPr>
              </a:p>
            </p:txBody>
          </p:sp>
        </p:grpSp>
        <p:sp>
          <p:nvSpPr>
            <p:cNvPr id="36" name="Freeform 10"/>
            <p:cNvSpPr>
              <a:spLocks noEditPoints="1"/>
            </p:cNvSpPr>
            <p:nvPr/>
          </p:nvSpPr>
          <p:spPr bwMode="black">
            <a:xfrm>
              <a:off x="1015923" y="2010004"/>
              <a:ext cx="437595" cy="261950"/>
            </a:xfrm>
            <a:custGeom>
              <a:avLst/>
              <a:gdLst>
                <a:gd name="T0" fmla="*/ 401 w 672"/>
                <a:gd name="T1" fmla="*/ 114 h 402"/>
                <a:gd name="T2" fmla="*/ 545 w 672"/>
                <a:gd name="T3" fmla="*/ 258 h 402"/>
                <a:gd name="T4" fmla="*/ 401 w 672"/>
                <a:gd name="T5" fmla="*/ 402 h 402"/>
                <a:gd name="T6" fmla="*/ 401 w 672"/>
                <a:gd name="T7" fmla="*/ 402 h 402"/>
                <a:gd name="T8" fmla="*/ 401 w 672"/>
                <a:gd name="T9" fmla="*/ 402 h 402"/>
                <a:gd name="T10" fmla="*/ 96 w 672"/>
                <a:gd name="T11" fmla="*/ 402 h 402"/>
                <a:gd name="T12" fmla="*/ 96 w 672"/>
                <a:gd name="T13" fmla="*/ 402 h 402"/>
                <a:gd name="T14" fmla="*/ 90 w 672"/>
                <a:gd name="T15" fmla="*/ 402 h 402"/>
                <a:gd name="T16" fmla="*/ 90 w 672"/>
                <a:gd name="T17" fmla="*/ 402 h 402"/>
                <a:gd name="T18" fmla="*/ 89 w 672"/>
                <a:gd name="T19" fmla="*/ 402 h 402"/>
                <a:gd name="T20" fmla="*/ 0 w 672"/>
                <a:gd name="T21" fmla="*/ 314 h 402"/>
                <a:gd name="T22" fmla="*/ 89 w 672"/>
                <a:gd name="T23" fmla="*/ 225 h 402"/>
                <a:gd name="T24" fmla="*/ 124 w 672"/>
                <a:gd name="T25" fmla="*/ 233 h 402"/>
                <a:gd name="T26" fmla="*/ 226 w 672"/>
                <a:gd name="T27" fmla="*/ 171 h 402"/>
                <a:gd name="T28" fmla="*/ 278 w 672"/>
                <a:gd name="T29" fmla="*/ 184 h 402"/>
                <a:gd name="T30" fmla="*/ 401 w 672"/>
                <a:gd name="T31" fmla="*/ 114 h 402"/>
                <a:gd name="T32" fmla="*/ 544 w 672"/>
                <a:gd name="T33" fmla="*/ 0 h 402"/>
                <a:gd name="T34" fmla="*/ 672 w 672"/>
                <a:gd name="T35" fmla="*/ 128 h 402"/>
                <a:gd name="T36" fmla="*/ 557 w 672"/>
                <a:gd name="T37" fmla="*/ 255 h 402"/>
                <a:gd name="T38" fmla="*/ 557 w 672"/>
                <a:gd name="T39" fmla="*/ 253 h 402"/>
                <a:gd name="T40" fmla="*/ 403 w 672"/>
                <a:gd name="T41" fmla="*/ 100 h 402"/>
                <a:gd name="T42" fmla="*/ 273 w 672"/>
                <a:gd name="T43" fmla="*/ 171 h 402"/>
                <a:gd name="T44" fmla="*/ 229 w 672"/>
                <a:gd name="T45" fmla="*/ 159 h 402"/>
                <a:gd name="T46" fmla="*/ 192 w 672"/>
                <a:gd name="T47" fmla="*/ 168 h 402"/>
                <a:gd name="T48" fmla="*/ 265 w 672"/>
                <a:gd name="T49" fmla="*/ 104 h 402"/>
                <a:gd name="T50" fmla="*/ 295 w 672"/>
                <a:gd name="T51" fmla="*/ 111 h 402"/>
                <a:gd name="T52" fmla="*/ 387 w 672"/>
                <a:gd name="T53" fmla="*/ 53 h 402"/>
                <a:gd name="T54" fmla="*/ 433 w 672"/>
                <a:gd name="T55" fmla="*/ 65 h 402"/>
                <a:gd name="T56" fmla="*/ 544 w 672"/>
                <a:gd name="T57"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2" h="402">
                  <a:moveTo>
                    <a:pt x="401" y="114"/>
                  </a:moveTo>
                  <a:cubicBezTo>
                    <a:pt x="481" y="114"/>
                    <a:pt x="545" y="178"/>
                    <a:pt x="545" y="258"/>
                  </a:cubicBezTo>
                  <a:cubicBezTo>
                    <a:pt x="545" y="338"/>
                    <a:pt x="481" y="402"/>
                    <a:pt x="401" y="402"/>
                  </a:cubicBezTo>
                  <a:cubicBezTo>
                    <a:pt x="401" y="402"/>
                    <a:pt x="401" y="402"/>
                    <a:pt x="401" y="402"/>
                  </a:cubicBezTo>
                  <a:cubicBezTo>
                    <a:pt x="401" y="402"/>
                    <a:pt x="401" y="402"/>
                    <a:pt x="401" y="402"/>
                  </a:cubicBezTo>
                  <a:cubicBezTo>
                    <a:pt x="96" y="402"/>
                    <a:pt x="96" y="402"/>
                    <a:pt x="96" y="402"/>
                  </a:cubicBezTo>
                  <a:cubicBezTo>
                    <a:pt x="96" y="402"/>
                    <a:pt x="96" y="402"/>
                    <a:pt x="96" y="402"/>
                  </a:cubicBezTo>
                  <a:cubicBezTo>
                    <a:pt x="90" y="402"/>
                    <a:pt x="90" y="402"/>
                    <a:pt x="90" y="402"/>
                  </a:cubicBezTo>
                  <a:cubicBezTo>
                    <a:pt x="90" y="402"/>
                    <a:pt x="90" y="402"/>
                    <a:pt x="90" y="402"/>
                  </a:cubicBezTo>
                  <a:cubicBezTo>
                    <a:pt x="90" y="402"/>
                    <a:pt x="89" y="402"/>
                    <a:pt x="89" y="402"/>
                  </a:cubicBezTo>
                  <a:cubicBezTo>
                    <a:pt x="40" y="402"/>
                    <a:pt x="0" y="363"/>
                    <a:pt x="0" y="314"/>
                  </a:cubicBezTo>
                  <a:cubicBezTo>
                    <a:pt x="0" y="265"/>
                    <a:pt x="40" y="225"/>
                    <a:pt x="89" y="225"/>
                  </a:cubicBezTo>
                  <a:cubicBezTo>
                    <a:pt x="102" y="225"/>
                    <a:pt x="114" y="228"/>
                    <a:pt x="124" y="233"/>
                  </a:cubicBezTo>
                  <a:cubicBezTo>
                    <a:pt x="143" y="196"/>
                    <a:pt x="181" y="171"/>
                    <a:pt x="226" y="171"/>
                  </a:cubicBezTo>
                  <a:cubicBezTo>
                    <a:pt x="244" y="171"/>
                    <a:pt x="262" y="176"/>
                    <a:pt x="278" y="184"/>
                  </a:cubicBezTo>
                  <a:cubicBezTo>
                    <a:pt x="303" y="142"/>
                    <a:pt x="349" y="114"/>
                    <a:pt x="401" y="114"/>
                  </a:cubicBezTo>
                  <a:close/>
                  <a:moveTo>
                    <a:pt x="544" y="0"/>
                  </a:moveTo>
                  <a:cubicBezTo>
                    <a:pt x="615" y="0"/>
                    <a:pt x="672" y="57"/>
                    <a:pt x="672" y="128"/>
                  </a:cubicBezTo>
                  <a:cubicBezTo>
                    <a:pt x="672" y="194"/>
                    <a:pt x="622" y="249"/>
                    <a:pt x="557" y="255"/>
                  </a:cubicBezTo>
                  <a:cubicBezTo>
                    <a:pt x="557" y="253"/>
                    <a:pt x="557" y="253"/>
                    <a:pt x="557" y="253"/>
                  </a:cubicBezTo>
                  <a:cubicBezTo>
                    <a:pt x="557" y="168"/>
                    <a:pt x="488" y="100"/>
                    <a:pt x="403" y="100"/>
                  </a:cubicBezTo>
                  <a:cubicBezTo>
                    <a:pt x="348" y="100"/>
                    <a:pt x="300" y="128"/>
                    <a:pt x="273" y="171"/>
                  </a:cubicBezTo>
                  <a:cubicBezTo>
                    <a:pt x="260" y="163"/>
                    <a:pt x="245" y="159"/>
                    <a:pt x="229" y="159"/>
                  </a:cubicBezTo>
                  <a:cubicBezTo>
                    <a:pt x="216" y="159"/>
                    <a:pt x="203" y="162"/>
                    <a:pt x="192" y="168"/>
                  </a:cubicBezTo>
                  <a:cubicBezTo>
                    <a:pt x="196" y="132"/>
                    <a:pt x="227" y="104"/>
                    <a:pt x="265" y="104"/>
                  </a:cubicBezTo>
                  <a:cubicBezTo>
                    <a:pt x="275" y="104"/>
                    <a:pt x="286" y="106"/>
                    <a:pt x="295" y="111"/>
                  </a:cubicBezTo>
                  <a:cubicBezTo>
                    <a:pt x="311" y="77"/>
                    <a:pt x="346" y="53"/>
                    <a:pt x="387" y="53"/>
                  </a:cubicBezTo>
                  <a:cubicBezTo>
                    <a:pt x="403" y="53"/>
                    <a:pt x="419" y="57"/>
                    <a:pt x="433" y="65"/>
                  </a:cubicBezTo>
                  <a:cubicBezTo>
                    <a:pt x="455" y="26"/>
                    <a:pt x="496" y="0"/>
                    <a:pt x="544" y="0"/>
                  </a:cubicBezTo>
                  <a:close/>
                </a:path>
              </a:pathLst>
            </a:custGeom>
            <a:solidFill>
              <a:srgbClr val="00B294"/>
            </a:solidFill>
            <a:ln>
              <a:noFill/>
            </a:ln>
            <a:extLst/>
          </p:spPr>
          <p:txBody>
            <a:bodyPr vert="horz" wrap="square" lIns="121839" tIns="60919" rIns="121839" bIns="60919" numCol="1" anchor="t" anchorCtr="0" compatLnSpc="1">
              <a:prstTxWarp prst="textNoShape">
                <a:avLst/>
              </a:prstTxWarp>
            </a:bodyPr>
            <a:lstStyle/>
            <a:p>
              <a:pPr defTabSz="1218084"/>
              <a:endParaRPr lang="en-US" sz="3198" dirty="0"/>
            </a:p>
          </p:txBody>
        </p:sp>
        <p:sp>
          <p:nvSpPr>
            <p:cNvPr id="35" name="Rectangle 34"/>
            <p:cNvSpPr/>
            <p:nvPr/>
          </p:nvSpPr>
          <p:spPr bwMode="auto">
            <a:xfrm>
              <a:off x="937006" y="2948111"/>
              <a:ext cx="595429" cy="595429"/>
            </a:xfrm>
            <a:prstGeom prst="rec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0" bIns="0" numCol="1" rtlCol="0" anchor="ctr" anchorCtr="0" compatLnSpc="1">
              <a:prstTxWarp prst="textNoShape">
                <a:avLst/>
              </a:prstTxWarp>
            </a:bodyPr>
            <a:lstStyle/>
            <a:p>
              <a:pPr algn="ctr" defTabSz="1217692"/>
              <a:r>
                <a:rPr lang="en-US" sz="3730" dirty="0">
                  <a:solidFill>
                    <a:schemeClr val="tx1"/>
                  </a:solidFill>
                </a:rPr>
                <a:t>&gt;_</a:t>
              </a:r>
            </a:p>
          </p:txBody>
        </p:sp>
        <p:sp>
          <p:nvSpPr>
            <p:cNvPr id="41" name="Freeform 87"/>
            <p:cNvSpPr>
              <a:spLocks noEditPoints="1"/>
            </p:cNvSpPr>
            <p:nvPr/>
          </p:nvSpPr>
          <p:spPr bwMode="black">
            <a:xfrm>
              <a:off x="953289" y="3938711"/>
              <a:ext cx="640269" cy="520883"/>
            </a:xfrm>
            <a:custGeom>
              <a:avLst/>
              <a:gdLst>
                <a:gd name="T0" fmla="*/ 478 w 667"/>
                <a:gd name="T1" fmla="*/ 242 h 543"/>
                <a:gd name="T2" fmla="*/ 398 w 667"/>
                <a:gd name="T3" fmla="*/ 228 h 543"/>
                <a:gd name="T4" fmla="*/ 420 w 667"/>
                <a:gd name="T5" fmla="*/ 150 h 543"/>
                <a:gd name="T6" fmla="*/ 382 w 667"/>
                <a:gd name="T7" fmla="*/ 107 h 543"/>
                <a:gd name="T8" fmla="*/ 312 w 667"/>
                <a:gd name="T9" fmla="*/ 149 h 543"/>
                <a:gd name="T10" fmla="*/ 278 w 667"/>
                <a:gd name="T11" fmla="*/ 64 h 543"/>
                <a:gd name="T12" fmla="*/ 220 w 667"/>
                <a:gd name="T13" fmla="*/ 54 h 543"/>
                <a:gd name="T14" fmla="*/ 192 w 667"/>
                <a:gd name="T15" fmla="*/ 142 h 543"/>
                <a:gd name="T16" fmla="*/ 120 w 667"/>
                <a:gd name="T17" fmla="*/ 105 h 543"/>
                <a:gd name="T18" fmla="*/ 70 w 667"/>
                <a:gd name="T19" fmla="*/ 135 h 543"/>
                <a:gd name="T20" fmla="*/ 98 w 667"/>
                <a:gd name="T21" fmla="*/ 212 h 543"/>
                <a:gd name="T22" fmla="*/ 20 w 667"/>
                <a:gd name="T23" fmla="*/ 232 h 543"/>
                <a:gd name="T24" fmla="*/ 0 w 667"/>
                <a:gd name="T25" fmla="*/ 287 h 543"/>
                <a:gd name="T26" fmla="*/ 72 w 667"/>
                <a:gd name="T27" fmla="*/ 327 h 543"/>
                <a:gd name="T28" fmla="*/ 23 w 667"/>
                <a:gd name="T29" fmla="*/ 393 h 543"/>
                <a:gd name="T30" fmla="*/ 45 w 667"/>
                <a:gd name="T31" fmla="*/ 448 h 543"/>
                <a:gd name="T32" fmla="*/ 125 w 667"/>
                <a:gd name="T33" fmla="*/ 431 h 543"/>
                <a:gd name="T34" fmla="*/ 132 w 667"/>
                <a:gd name="T35" fmla="*/ 513 h 543"/>
                <a:gd name="T36" fmla="*/ 182 w 667"/>
                <a:gd name="T37" fmla="*/ 541 h 543"/>
                <a:gd name="T38" fmla="*/ 233 w 667"/>
                <a:gd name="T39" fmla="*/ 478 h 543"/>
                <a:gd name="T40" fmla="*/ 253 w 667"/>
                <a:gd name="T41" fmla="*/ 478 h 543"/>
                <a:gd name="T42" fmla="*/ 305 w 667"/>
                <a:gd name="T43" fmla="*/ 541 h 543"/>
                <a:gd name="T44" fmla="*/ 355 w 667"/>
                <a:gd name="T45" fmla="*/ 513 h 543"/>
                <a:gd name="T46" fmla="*/ 362 w 667"/>
                <a:gd name="T47" fmla="*/ 431 h 543"/>
                <a:gd name="T48" fmla="*/ 442 w 667"/>
                <a:gd name="T49" fmla="*/ 448 h 543"/>
                <a:gd name="T50" fmla="*/ 463 w 667"/>
                <a:gd name="T51" fmla="*/ 393 h 543"/>
                <a:gd name="T52" fmla="*/ 415 w 667"/>
                <a:gd name="T53" fmla="*/ 327 h 543"/>
                <a:gd name="T54" fmla="*/ 487 w 667"/>
                <a:gd name="T55" fmla="*/ 287 h 543"/>
                <a:gd name="T56" fmla="*/ 312 w 667"/>
                <a:gd name="T57" fmla="*/ 375 h 543"/>
                <a:gd name="T58" fmla="*/ 175 w 667"/>
                <a:gd name="T59" fmla="*/ 375 h 543"/>
                <a:gd name="T60" fmla="*/ 175 w 667"/>
                <a:gd name="T61" fmla="*/ 238 h 543"/>
                <a:gd name="T62" fmla="*/ 312 w 667"/>
                <a:gd name="T63" fmla="*/ 238 h 543"/>
                <a:gd name="T64" fmla="*/ 198 w 667"/>
                <a:gd name="T65" fmla="*/ 306 h 543"/>
                <a:gd name="T66" fmla="*/ 288 w 667"/>
                <a:gd name="T67" fmla="*/ 306 h 543"/>
                <a:gd name="T68" fmla="*/ 198 w 667"/>
                <a:gd name="T69" fmla="*/ 306 h 543"/>
                <a:gd name="T70" fmla="*/ 638 w 667"/>
                <a:gd name="T71" fmla="*/ 133 h 543"/>
                <a:gd name="T72" fmla="*/ 662 w 667"/>
                <a:gd name="T73" fmla="*/ 92 h 543"/>
                <a:gd name="T74" fmla="*/ 665 w 667"/>
                <a:gd name="T75" fmla="*/ 77 h 543"/>
                <a:gd name="T76" fmla="*/ 642 w 667"/>
                <a:gd name="T77" fmla="*/ 52 h 543"/>
                <a:gd name="T78" fmla="*/ 605 w 667"/>
                <a:gd name="T79" fmla="*/ 62 h 543"/>
                <a:gd name="T80" fmla="*/ 566 w 667"/>
                <a:gd name="T81" fmla="*/ 10 h 543"/>
                <a:gd name="T82" fmla="*/ 531 w 667"/>
                <a:gd name="T83" fmla="*/ 0 h 543"/>
                <a:gd name="T84" fmla="*/ 511 w 667"/>
                <a:gd name="T85" fmla="*/ 45 h 543"/>
                <a:gd name="T86" fmla="*/ 446 w 667"/>
                <a:gd name="T87" fmla="*/ 52 h 543"/>
                <a:gd name="T88" fmla="*/ 432 w 667"/>
                <a:gd name="T89" fmla="*/ 57 h 543"/>
                <a:gd name="T90" fmla="*/ 419 w 667"/>
                <a:gd name="T91" fmla="*/ 83 h 543"/>
                <a:gd name="T92" fmla="*/ 451 w 667"/>
                <a:gd name="T93" fmla="*/ 117 h 543"/>
                <a:gd name="T94" fmla="*/ 451 w 667"/>
                <a:gd name="T95" fmla="*/ 152 h 543"/>
                <a:gd name="T96" fmla="*/ 419 w 667"/>
                <a:gd name="T97" fmla="*/ 185 h 543"/>
                <a:gd name="T98" fmla="*/ 432 w 667"/>
                <a:gd name="T99" fmla="*/ 210 h 543"/>
                <a:gd name="T100" fmla="*/ 446 w 667"/>
                <a:gd name="T101" fmla="*/ 217 h 543"/>
                <a:gd name="T102" fmla="*/ 511 w 667"/>
                <a:gd name="T103" fmla="*/ 222 h 543"/>
                <a:gd name="T104" fmla="*/ 531 w 667"/>
                <a:gd name="T105" fmla="*/ 267 h 543"/>
                <a:gd name="T106" fmla="*/ 566 w 667"/>
                <a:gd name="T107" fmla="*/ 258 h 543"/>
                <a:gd name="T108" fmla="*/ 605 w 667"/>
                <a:gd name="T109" fmla="*/ 205 h 543"/>
                <a:gd name="T110" fmla="*/ 642 w 667"/>
                <a:gd name="T111" fmla="*/ 217 h 543"/>
                <a:gd name="T112" fmla="*/ 665 w 667"/>
                <a:gd name="T113" fmla="*/ 190 h 543"/>
                <a:gd name="T114" fmla="*/ 662 w 667"/>
                <a:gd name="T115" fmla="*/ 177 h 543"/>
                <a:gd name="T116" fmla="*/ 635 w 667"/>
                <a:gd name="T117" fmla="*/ 152 h 543"/>
                <a:gd name="T118" fmla="*/ 543 w 667"/>
                <a:gd name="T119" fmla="*/ 170 h 543"/>
                <a:gd name="T120" fmla="*/ 543 w 667"/>
                <a:gd name="T121" fmla="*/ 97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7" h="543">
                  <a:moveTo>
                    <a:pt x="487" y="287"/>
                  </a:moveTo>
                  <a:cubicBezTo>
                    <a:pt x="478" y="242"/>
                    <a:pt x="478" y="242"/>
                    <a:pt x="478" y="242"/>
                  </a:cubicBezTo>
                  <a:cubicBezTo>
                    <a:pt x="477" y="237"/>
                    <a:pt x="473" y="233"/>
                    <a:pt x="467" y="232"/>
                  </a:cubicBezTo>
                  <a:cubicBezTo>
                    <a:pt x="398" y="228"/>
                    <a:pt x="398" y="228"/>
                    <a:pt x="398" y="228"/>
                  </a:cubicBezTo>
                  <a:cubicBezTo>
                    <a:pt x="395" y="223"/>
                    <a:pt x="392" y="217"/>
                    <a:pt x="388" y="212"/>
                  </a:cubicBezTo>
                  <a:cubicBezTo>
                    <a:pt x="420" y="150"/>
                    <a:pt x="420" y="150"/>
                    <a:pt x="420" y="150"/>
                  </a:cubicBezTo>
                  <a:cubicBezTo>
                    <a:pt x="423" y="145"/>
                    <a:pt x="422" y="139"/>
                    <a:pt x="417" y="135"/>
                  </a:cubicBezTo>
                  <a:cubicBezTo>
                    <a:pt x="382" y="107"/>
                    <a:pt x="382" y="107"/>
                    <a:pt x="382" y="107"/>
                  </a:cubicBezTo>
                  <a:cubicBezTo>
                    <a:pt x="378" y="102"/>
                    <a:pt x="372" y="102"/>
                    <a:pt x="367" y="105"/>
                  </a:cubicBezTo>
                  <a:cubicBezTo>
                    <a:pt x="312" y="149"/>
                    <a:pt x="312" y="149"/>
                    <a:pt x="312" y="149"/>
                  </a:cubicBezTo>
                  <a:cubicBezTo>
                    <a:pt x="307" y="145"/>
                    <a:pt x="302" y="144"/>
                    <a:pt x="295" y="142"/>
                  </a:cubicBezTo>
                  <a:cubicBezTo>
                    <a:pt x="278" y="64"/>
                    <a:pt x="278" y="64"/>
                    <a:pt x="278" y="64"/>
                  </a:cubicBezTo>
                  <a:cubicBezTo>
                    <a:pt x="277" y="59"/>
                    <a:pt x="272" y="54"/>
                    <a:pt x="267" y="54"/>
                  </a:cubicBezTo>
                  <a:cubicBezTo>
                    <a:pt x="220" y="54"/>
                    <a:pt x="220" y="54"/>
                    <a:pt x="220" y="54"/>
                  </a:cubicBezTo>
                  <a:cubicBezTo>
                    <a:pt x="215" y="54"/>
                    <a:pt x="210" y="59"/>
                    <a:pt x="208" y="64"/>
                  </a:cubicBezTo>
                  <a:cubicBezTo>
                    <a:pt x="192" y="142"/>
                    <a:pt x="192" y="142"/>
                    <a:pt x="192" y="142"/>
                  </a:cubicBezTo>
                  <a:cubicBezTo>
                    <a:pt x="185" y="144"/>
                    <a:pt x="180" y="145"/>
                    <a:pt x="175" y="149"/>
                  </a:cubicBezTo>
                  <a:cubicBezTo>
                    <a:pt x="120" y="105"/>
                    <a:pt x="120" y="105"/>
                    <a:pt x="120" y="105"/>
                  </a:cubicBezTo>
                  <a:cubicBezTo>
                    <a:pt x="115" y="102"/>
                    <a:pt x="108" y="102"/>
                    <a:pt x="105" y="105"/>
                  </a:cubicBezTo>
                  <a:cubicBezTo>
                    <a:pt x="70" y="135"/>
                    <a:pt x="70" y="135"/>
                    <a:pt x="70" y="135"/>
                  </a:cubicBezTo>
                  <a:cubicBezTo>
                    <a:pt x="65" y="139"/>
                    <a:pt x="65" y="145"/>
                    <a:pt x="67" y="150"/>
                  </a:cubicBezTo>
                  <a:cubicBezTo>
                    <a:pt x="98" y="212"/>
                    <a:pt x="98" y="212"/>
                    <a:pt x="98" y="212"/>
                  </a:cubicBezTo>
                  <a:cubicBezTo>
                    <a:pt x="95" y="217"/>
                    <a:pt x="92" y="223"/>
                    <a:pt x="88" y="228"/>
                  </a:cubicBezTo>
                  <a:cubicBezTo>
                    <a:pt x="20" y="232"/>
                    <a:pt x="20" y="232"/>
                    <a:pt x="20" y="232"/>
                  </a:cubicBezTo>
                  <a:cubicBezTo>
                    <a:pt x="13" y="232"/>
                    <a:pt x="10" y="237"/>
                    <a:pt x="8" y="242"/>
                  </a:cubicBezTo>
                  <a:cubicBezTo>
                    <a:pt x="0" y="287"/>
                    <a:pt x="0" y="287"/>
                    <a:pt x="0" y="287"/>
                  </a:cubicBezTo>
                  <a:cubicBezTo>
                    <a:pt x="0" y="292"/>
                    <a:pt x="2" y="298"/>
                    <a:pt x="7" y="300"/>
                  </a:cubicBezTo>
                  <a:cubicBezTo>
                    <a:pt x="72" y="327"/>
                    <a:pt x="72" y="327"/>
                    <a:pt x="72" y="327"/>
                  </a:cubicBezTo>
                  <a:cubicBezTo>
                    <a:pt x="73" y="333"/>
                    <a:pt x="73" y="340"/>
                    <a:pt x="75" y="347"/>
                  </a:cubicBezTo>
                  <a:cubicBezTo>
                    <a:pt x="23" y="393"/>
                    <a:pt x="23" y="393"/>
                    <a:pt x="23" y="393"/>
                  </a:cubicBezTo>
                  <a:cubicBezTo>
                    <a:pt x="20" y="397"/>
                    <a:pt x="18" y="403"/>
                    <a:pt x="22" y="408"/>
                  </a:cubicBezTo>
                  <a:cubicBezTo>
                    <a:pt x="45" y="448"/>
                    <a:pt x="45" y="448"/>
                    <a:pt x="45" y="448"/>
                  </a:cubicBezTo>
                  <a:cubicBezTo>
                    <a:pt x="47" y="451"/>
                    <a:pt x="53" y="455"/>
                    <a:pt x="58" y="453"/>
                  </a:cubicBezTo>
                  <a:cubicBezTo>
                    <a:pt x="125" y="431"/>
                    <a:pt x="125" y="431"/>
                    <a:pt x="125" y="431"/>
                  </a:cubicBezTo>
                  <a:cubicBezTo>
                    <a:pt x="130" y="436"/>
                    <a:pt x="135" y="441"/>
                    <a:pt x="140" y="445"/>
                  </a:cubicBezTo>
                  <a:cubicBezTo>
                    <a:pt x="132" y="513"/>
                    <a:pt x="132" y="513"/>
                    <a:pt x="132" y="513"/>
                  </a:cubicBezTo>
                  <a:cubicBezTo>
                    <a:pt x="130" y="520"/>
                    <a:pt x="133" y="525"/>
                    <a:pt x="138" y="526"/>
                  </a:cubicBezTo>
                  <a:cubicBezTo>
                    <a:pt x="182" y="541"/>
                    <a:pt x="182" y="541"/>
                    <a:pt x="182" y="541"/>
                  </a:cubicBezTo>
                  <a:cubicBezTo>
                    <a:pt x="187" y="543"/>
                    <a:pt x="193" y="541"/>
                    <a:pt x="197" y="538"/>
                  </a:cubicBezTo>
                  <a:cubicBezTo>
                    <a:pt x="233" y="478"/>
                    <a:pt x="233" y="478"/>
                    <a:pt x="233" y="478"/>
                  </a:cubicBezTo>
                  <a:cubicBezTo>
                    <a:pt x="237" y="478"/>
                    <a:pt x="240" y="480"/>
                    <a:pt x="243" y="480"/>
                  </a:cubicBezTo>
                  <a:cubicBezTo>
                    <a:pt x="247" y="480"/>
                    <a:pt x="250" y="478"/>
                    <a:pt x="253" y="478"/>
                  </a:cubicBezTo>
                  <a:cubicBezTo>
                    <a:pt x="290" y="538"/>
                    <a:pt x="290" y="538"/>
                    <a:pt x="290" y="538"/>
                  </a:cubicBezTo>
                  <a:cubicBezTo>
                    <a:pt x="293" y="541"/>
                    <a:pt x="300" y="543"/>
                    <a:pt x="305" y="541"/>
                  </a:cubicBezTo>
                  <a:cubicBezTo>
                    <a:pt x="348" y="526"/>
                    <a:pt x="348" y="526"/>
                    <a:pt x="348" y="526"/>
                  </a:cubicBezTo>
                  <a:cubicBezTo>
                    <a:pt x="353" y="525"/>
                    <a:pt x="357" y="520"/>
                    <a:pt x="355" y="513"/>
                  </a:cubicBezTo>
                  <a:cubicBezTo>
                    <a:pt x="347" y="445"/>
                    <a:pt x="347" y="445"/>
                    <a:pt x="347" y="445"/>
                  </a:cubicBezTo>
                  <a:cubicBezTo>
                    <a:pt x="352" y="440"/>
                    <a:pt x="357" y="436"/>
                    <a:pt x="362" y="431"/>
                  </a:cubicBezTo>
                  <a:cubicBezTo>
                    <a:pt x="428" y="453"/>
                    <a:pt x="428" y="453"/>
                    <a:pt x="428" y="453"/>
                  </a:cubicBezTo>
                  <a:cubicBezTo>
                    <a:pt x="433" y="455"/>
                    <a:pt x="440" y="451"/>
                    <a:pt x="442" y="448"/>
                  </a:cubicBezTo>
                  <a:cubicBezTo>
                    <a:pt x="465" y="408"/>
                    <a:pt x="465" y="408"/>
                    <a:pt x="465" y="408"/>
                  </a:cubicBezTo>
                  <a:cubicBezTo>
                    <a:pt x="468" y="403"/>
                    <a:pt x="467" y="397"/>
                    <a:pt x="463" y="393"/>
                  </a:cubicBezTo>
                  <a:cubicBezTo>
                    <a:pt x="412" y="347"/>
                    <a:pt x="412" y="347"/>
                    <a:pt x="412" y="347"/>
                  </a:cubicBezTo>
                  <a:cubicBezTo>
                    <a:pt x="413" y="340"/>
                    <a:pt x="413" y="333"/>
                    <a:pt x="415" y="327"/>
                  </a:cubicBezTo>
                  <a:cubicBezTo>
                    <a:pt x="480" y="300"/>
                    <a:pt x="480" y="300"/>
                    <a:pt x="480" y="300"/>
                  </a:cubicBezTo>
                  <a:cubicBezTo>
                    <a:pt x="485" y="298"/>
                    <a:pt x="487" y="293"/>
                    <a:pt x="487" y="287"/>
                  </a:cubicBezTo>
                  <a:close/>
                  <a:moveTo>
                    <a:pt x="340" y="307"/>
                  </a:moveTo>
                  <a:cubicBezTo>
                    <a:pt x="340" y="333"/>
                    <a:pt x="328" y="357"/>
                    <a:pt x="312" y="375"/>
                  </a:cubicBezTo>
                  <a:cubicBezTo>
                    <a:pt x="293" y="392"/>
                    <a:pt x="270" y="403"/>
                    <a:pt x="243" y="403"/>
                  </a:cubicBezTo>
                  <a:cubicBezTo>
                    <a:pt x="217" y="403"/>
                    <a:pt x="193" y="392"/>
                    <a:pt x="175" y="375"/>
                  </a:cubicBezTo>
                  <a:cubicBezTo>
                    <a:pt x="158" y="357"/>
                    <a:pt x="147" y="333"/>
                    <a:pt x="147" y="307"/>
                  </a:cubicBezTo>
                  <a:cubicBezTo>
                    <a:pt x="147" y="280"/>
                    <a:pt x="158" y="255"/>
                    <a:pt x="175" y="238"/>
                  </a:cubicBezTo>
                  <a:cubicBezTo>
                    <a:pt x="193" y="220"/>
                    <a:pt x="217" y="210"/>
                    <a:pt x="243" y="210"/>
                  </a:cubicBezTo>
                  <a:cubicBezTo>
                    <a:pt x="270" y="210"/>
                    <a:pt x="293" y="220"/>
                    <a:pt x="312" y="238"/>
                  </a:cubicBezTo>
                  <a:cubicBezTo>
                    <a:pt x="328" y="255"/>
                    <a:pt x="340" y="280"/>
                    <a:pt x="340" y="307"/>
                  </a:cubicBezTo>
                  <a:close/>
                  <a:moveTo>
                    <a:pt x="198" y="306"/>
                  </a:moveTo>
                  <a:cubicBezTo>
                    <a:pt x="198" y="281"/>
                    <a:pt x="218" y="261"/>
                    <a:pt x="243" y="261"/>
                  </a:cubicBezTo>
                  <a:cubicBezTo>
                    <a:pt x="268" y="261"/>
                    <a:pt x="288" y="281"/>
                    <a:pt x="288" y="306"/>
                  </a:cubicBezTo>
                  <a:cubicBezTo>
                    <a:pt x="288" y="331"/>
                    <a:pt x="268" y="351"/>
                    <a:pt x="243" y="351"/>
                  </a:cubicBezTo>
                  <a:cubicBezTo>
                    <a:pt x="218" y="351"/>
                    <a:pt x="198" y="331"/>
                    <a:pt x="198" y="306"/>
                  </a:cubicBezTo>
                  <a:close/>
                  <a:moveTo>
                    <a:pt x="635" y="152"/>
                  </a:moveTo>
                  <a:cubicBezTo>
                    <a:pt x="637" y="147"/>
                    <a:pt x="638" y="140"/>
                    <a:pt x="638" y="133"/>
                  </a:cubicBezTo>
                  <a:cubicBezTo>
                    <a:pt x="638" y="128"/>
                    <a:pt x="637" y="122"/>
                    <a:pt x="635" y="117"/>
                  </a:cubicBezTo>
                  <a:cubicBezTo>
                    <a:pt x="662" y="92"/>
                    <a:pt x="662" y="92"/>
                    <a:pt x="662" y="92"/>
                  </a:cubicBezTo>
                  <a:cubicBezTo>
                    <a:pt x="665" y="90"/>
                    <a:pt x="665" y="87"/>
                    <a:pt x="665" y="83"/>
                  </a:cubicBezTo>
                  <a:cubicBezTo>
                    <a:pt x="665" y="82"/>
                    <a:pt x="665" y="78"/>
                    <a:pt x="665" y="77"/>
                  </a:cubicBezTo>
                  <a:cubicBezTo>
                    <a:pt x="654" y="57"/>
                    <a:pt x="654" y="57"/>
                    <a:pt x="654" y="57"/>
                  </a:cubicBezTo>
                  <a:cubicBezTo>
                    <a:pt x="650" y="53"/>
                    <a:pt x="647" y="52"/>
                    <a:pt x="642" y="52"/>
                  </a:cubicBezTo>
                  <a:cubicBezTo>
                    <a:pt x="642" y="52"/>
                    <a:pt x="640" y="52"/>
                    <a:pt x="638" y="52"/>
                  </a:cubicBezTo>
                  <a:cubicBezTo>
                    <a:pt x="605" y="62"/>
                    <a:pt x="605" y="62"/>
                    <a:pt x="605" y="62"/>
                  </a:cubicBezTo>
                  <a:cubicBezTo>
                    <a:pt x="595" y="55"/>
                    <a:pt x="585" y="49"/>
                    <a:pt x="573" y="45"/>
                  </a:cubicBezTo>
                  <a:cubicBezTo>
                    <a:pt x="566" y="10"/>
                    <a:pt x="566" y="10"/>
                    <a:pt x="566" y="10"/>
                  </a:cubicBezTo>
                  <a:cubicBezTo>
                    <a:pt x="565" y="5"/>
                    <a:pt x="560" y="0"/>
                    <a:pt x="555" y="0"/>
                  </a:cubicBezTo>
                  <a:cubicBezTo>
                    <a:pt x="531" y="0"/>
                    <a:pt x="531" y="0"/>
                    <a:pt x="531" y="0"/>
                  </a:cubicBezTo>
                  <a:cubicBezTo>
                    <a:pt x="524" y="0"/>
                    <a:pt x="521" y="5"/>
                    <a:pt x="519" y="10"/>
                  </a:cubicBezTo>
                  <a:cubicBezTo>
                    <a:pt x="511" y="45"/>
                    <a:pt x="511" y="45"/>
                    <a:pt x="511" y="45"/>
                  </a:cubicBezTo>
                  <a:cubicBezTo>
                    <a:pt x="499" y="49"/>
                    <a:pt x="489" y="55"/>
                    <a:pt x="481" y="63"/>
                  </a:cubicBezTo>
                  <a:cubicBezTo>
                    <a:pt x="446" y="52"/>
                    <a:pt x="446" y="52"/>
                    <a:pt x="446" y="52"/>
                  </a:cubicBezTo>
                  <a:cubicBezTo>
                    <a:pt x="444" y="52"/>
                    <a:pt x="444" y="52"/>
                    <a:pt x="442" y="52"/>
                  </a:cubicBezTo>
                  <a:cubicBezTo>
                    <a:pt x="439" y="52"/>
                    <a:pt x="434" y="53"/>
                    <a:pt x="432" y="57"/>
                  </a:cubicBezTo>
                  <a:cubicBezTo>
                    <a:pt x="421" y="77"/>
                    <a:pt x="421" y="77"/>
                    <a:pt x="421" y="77"/>
                  </a:cubicBezTo>
                  <a:cubicBezTo>
                    <a:pt x="419" y="78"/>
                    <a:pt x="419" y="82"/>
                    <a:pt x="419" y="83"/>
                  </a:cubicBezTo>
                  <a:cubicBezTo>
                    <a:pt x="419" y="87"/>
                    <a:pt x="421" y="90"/>
                    <a:pt x="422" y="92"/>
                  </a:cubicBezTo>
                  <a:cubicBezTo>
                    <a:pt x="451" y="117"/>
                    <a:pt x="451" y="117"/>
                    <a:pt x="451" y="117"/>
                  </a:cubicBezTo>
                  <a:cubicBezTo>
                    <a:pt x="449" y="122"/>
                    <a:pt x="447" y="128"/>
                    <a:pt x="447" y="133"/>
                  </a:cubicBezTo>
                  <a:cubicBezTo>
                    <a:pt x="447" y="140"/>
                    <a:pt x="449" y="145"/>
                    <a:pt x="451" y="152"/>
                  </a:cubicBezTo>
                  <a:cubicBezTo>
                    <a:pt x="422" y="177"/>
                    <a:pt x="422" y="177"/>
                    <a:pt x="422" y="177"/>
                  </a:cubicBezTo>
                  <a:cubicBezTo>
                    <a:pt x="421" y="178"/>
                    <a:pt x="419" y="182"/>
                    <a:pt x="419" y="185"/>
                  </a:cubicBezTo>
                  <a:cubicBezTo>
                    <a:pt x="419" y="187"/>
                    <a:pt x="419" y="188"/>
                    <a:pt x="421" y="190"/>
                  </a:cubicBezTo>
                  <a:cubicBezTo>
                    <a:pt x="432" y="210"/>
                    <a:pt x="432" y="210"/>
                    <a:pt x="432" y="210"/>
                  </a:cubicBezTo>
                  <a:cubicBezTo>
                    <a:pt x="434" y="215"/>
                    <a:pt x="439" y="217"/>
                    <a:pt x="442" y="217"/>
                  </a:cubicBezTo>
                  <a:cubicBezTo>
                    <a:pt x="444" y="217"/>
                    <a:pt x="444" y="217"/>
                    <a:pt x="446" y="217"/>
                  </a:cubicBezTo>
                  <a:cubicBezTo>
                    <a:pt x="481" y="205"/>
                    <a:pt x="481" y="205"/>
                    <a:pt x="481" y="205"/>
                  </a:cubicBezTo>
                  <a:cubicBezTo>
                    <a:pt x="489" y="212"/>
                    <a:pt x="499" y="218"/>
                    <a:pt x="511" y="222"/>
                  </a:cubicBezTo>
                  <a:cubicBezTo>
                    <a:pt x="519" y="258"/>
                    <a:pt x="519" y="258"/>
                    <a:pt x="519" y="258"/>
                  </a:cubicBezTo>
                  <a:cubicBezTo>
                    <a:pt x="521" y="263"/>
                    <a:pt x="524" y="267"/>
                    <a:pt x="531" y="267"/>
                  </a:cubicBezTo>
                  <a:cubicBezTo>
                    <a:pt x="555" y="267"/>
                    <a:pt x="555" y="267"/>
                    <a:pt x="555" y="267"/>
                  </a:cubicBezTo>
                  <a:cubicBezTo>
                    <a:pt x="560" y="267"/>
                    <a:pt x="565" y="263"/>
                    <a:pt x="566" y="258"/>
                  </a:cubicBezTo>
                  <a:cubicBezTo>
                    <a:pt x="573" y="223"/>
                    <a:pt x="573" y="223"/>
                    <a:pt x="573" y="223"/>
                  </a:cubicBezTo>
                  <a:cubicBezTo>
                    <a:pt x="585" y="218"/>
                    <a:pt x="595" y="213"/>
                    <a:pt x="605" y="205"/>
                  </a:cubicBezTo>
                  <a:cubicBezTo>
                    <a:pt x="638" y="217"/>
                    <a:pt x="638" y="217"/>
                    <a:pt x="638" y="217"/>
                  </a:cubicBezTo>
                  <a:cubicBezTo>
                    <a:pt x="640" y="217"/>
                    <a:pt x="642" y="217"/>
                    <a:pt x="642" y="217"/>
                  </a:cubicBezTo>
                  <a:cubicBezTo>
                    <a:pt x="647" y="217"/>
                    <a:pt x="650" y="215"/>
                    <a:pt x="654" y="210"/>
                  </a:cubicBezTo>
                  <a:cubicBezTo>
                    <a:pt x="665" y="190"/>
                    <a:pt x="665" y="190"/>
                    <a:pt x="665" y="190"/>
                  </a:cubicBezTo>
                  <a:cubicBezTo>
                    <a:pt x="665" y="188"/>
                    <a:pt x="667" y="187"/>
                    <a:pt x="665" y="185"/>
                  </a:cubicBezTo>
                  <a:cubicBezTo>
                    <a:pt x="667" y="182"/>
                    <a:pt x="665" y="178"/>
                    <a:pt x="662" y="177"/>
                  </a:cubicBezTo>
                  <a:cubicBezTo>
                    <a:pt x="635" y="152"/>
                    <a:pt x="635" y="152"/>
                    <a:pt x="635" y="152"/>
                  </a:cubicBezTo>
                  <a:cubicBezTo>
                    <a:pt x="635" y="152"/>
                    <a:pt x="635" y="152"/>
                    <a:pt x="635" y="152"/>
                  </a:cubicBezTo>
                  <a:close/>
                  <a:moveTo>
                    <a:pt x="580" y="133"/>
                  </a:moveTo>
                  <a:cubicBezTo>
                    <a:pt x="580" y="153"/>
                    <a:pt x="563" y="170"/>
                    <a:pt x="543" y="170"/>
                  </a:cubicBezTo>
                  <a:cubicBezTo>
                    <a:pt x="523" y="170"/>
                    <a:pt x="506" y="153"/>
                    <a:pt x="506" y="133"/>
                  </a:cubicBezTo>
                  <a:cubicBezTo>
                    <a:pt x="506" y="113"/>
                    <a:pt x="523" y="97"/>
                    <a:pt x="543" y="97"/>
                  </a:cubicBezTo>
                  <a:cubicBezTo>
                    <a:pt x="563" y="97"/>
                    <a:pt x="580" y="113"/>
                    <a:pt x="580" y="133"/>
                  </a:cubicBezTo>
                  <a:close/>
                </a:path>
              </a:pathLst>
            </a:custGeom>
            <a:solidFill>
              <a:srgbClr val="00B294"/>
            </a:solidFill>
            <a:ln>
              <a:noFill/>
            </a:ln>
            <a:extLst/>
          </p:spPr>
          <p:txBody>
            <a:bodyPr vert="horz" wrap="square" lIns="121839" tIns="60919" rIns="121839" bIns="60919" numCol="1" anchor="t" anchorCtr="0" compatLnSpc="1">
              <a:prstTxWarp prst="textNoShape">
                <a:avLst/>
              </a:prstTxWarp>
            </a:bodyPr>
            <a:lstStyle/>
            <a:p>
              <a:pPr defTabSz="1218084"/>
              <a:endParaRPr lang="en-US" sz="3198" dirty="0"/>
            </a:p>
          </p:txBody>
        </p:sp>
        <p:sp>
          <p:nvSpPr>
            <p:cNvPr id="42" name="TextBox 41"/>
            <p:cNvSpPr txBox="1"/>
            <p:nvPr/>
          </p:nvSpPr>
          <p:spPr>
            <a:xfrm>
              <a:off x="625172" y="4014911"/>
              <a:ext cx="3351054" cy="390687"/>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defTabSz="1218084"/>
              <a:r>
                <a:rPr lang="en-US" sz="2000" dirty="0">
                  <a:solidFill>
                    <a:schemeClr val="tx1"/>
                  </a:solidFill>
                  <a:latin typeface="+mj-lt"/>
                </a:rPr>
                <a:t>REST API</a:t>
              </a:r>
            </a:p>
          </p:txBody>
        </p:sp>
        <p:sp>
          <p:nvSpPr>
            <p:cNvPr id="37" name="Freeform 88"/>
            <p:cNvSpPr>
              <a:spLocks noEditPoints="1"/>
            </p:cNvSpPr>
            <p:nvPr/>
          </p:nvSpPr>
          <p:spPr bwMode="black">
            <a:xfrm>
              <a:off x="926075" y="1926138"/>
              <a:ext cx="635588" cy="53897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00B294"/>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700" rIns="91399" bIns="45700" numCol="1" rtlCol="0" anchor="ctr" anchorCtr="0" compatLnSpc="1">
              <a:prstTxWarp prst="textNoShape">
                <a:avLst/>
              </a:prstTxWarp>
            </a:bodyPr>
            <a:lstStyle/>
            <a:p>
              <a:pPr defTabSz="740375"/>
              <a:endParaRPr lang="en-US" sz="1799" spc="-122" dirty="0">
                <a:solidFill>
                  <a:schemeClr val="tx1"/>
                </a:solidFill>
                <a:latin typeface="Segoe Light" pitchFamily="34" charset="0"/>
              </a:endParaRPr>
            </a:p>
          </p:txBody>
        </p:sp>
        <p:sp>
          <p:nvSpPr>
            <p:cNvPr id="38" name="TextBox 37"/>
            <p:cNvSpPr txBox="1"/>
            <p:nvPr/>
          </p:nvSpPr>
          <p:spPr>
            <a:xfrm>
              <a:off x="1300990" y="2039742"/>
              <a:ext cx="3351054" cy="390687"/>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defTabSz="1218084"/>
              <a:r>
                <a:rPr lang="en-US" sz="2000" dirty="0">
                  <a:solidFill>
                    <a:schemeClr val="tx1"/>
                  </a:solidFill>
                  <a:cs typeface="Segoe UI Light" panose="020B0502040204020203" pitchFamily="34" charset="0"/>
                </a:rPr>
                <a:t>Management portal</a:t>
              </a:r>
            </a:p>
          </p:txBody>
        </p:sp>
        <p:sp>
          <p:nvSpPr>
            <p:cNvPr id="40" name="TextBox 39"/>
            <p:cNvSpPr txBox="1"/>
            <p:nvPr/>
          </p:nvSpPr>
          <p:spPr>
            <a:xfrm>
              <a:off x="1753216" y="3062495"/>
              <a:ext cx="3351054" cy="390687"/>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defTabSz="1218084"/>
              <a:r>
                <a:rPr lang="en-US" sz="2000" dirty="0">
                  <a:solidFill>
                    <a:schemeClr val="tx1"/>
                  </a:solidFill>
                  <a:cs typeface="Segoe UI Light" panose="020B0502040204020203" pitchFamily="34" charset="0"/>
                </a:rPr>
                <a:t>Scripting </a:t>
              </a:r>
            </a:p>
            <a:p>
              <a:pPr defTabSz="1218084"/>
              <a:r>
                <a:rPr lang="en-US" sz="1400" dirty="0">
                  <a:solidFill>
                    <a:schemeClr val="tx1"/>
                  </a:solidFill>
                  <a:cs typeface="Segoe UI Light" panose="020B0502040204020203" pitchFamily="34" charset="0"/>
                </a:rPr>
                <a:t>(Windows, Linux and Mac) </a:t>
              </a:r>
            </a:p>
          </p:txBody>
        </p:sp>
        <p:sp>
          <p:nvSpPr>
            <p:cNvPr id="4" name="Rectangle 3"/>
            <p:cNvSpPr/>
            <p:nvPr/>
          </p:nvSpPr>
          <p:spPr bwMode="auto">
            <a:xfrm>
              <a:off x="4558033" y="593524"/>
              <a:ext cx="3581955" cy="1002776"/>
            </a:xfrm>
            <a:prstGeom prst="rect">
              <a:avLst/>
            </a:prstGeom>
            <a:solidFill>
              <a:srgbClr val="9B4F96"/>
            </a:solidFill>
            <a:ln w="9525" cap="flat" cmpd="sng" algn="ctr">
              <a:noFill/>
              <a:prstDash val="solid"/>
              <a:headEnd type="none" w="med" len="med"/>
              <a:tailEnd type="none" w="med" len="med"/>
            </a:ln>
            <a:effectLst/>
          </p:spPr>
          <p:txBody>
            <a:bodyPr vert="horz" wrap="square" lIns="243680" tIns="60919" rIns="121839" bIns="60919" numCol="1" rtlCol="0" anchor="ctr" anchorCtr="0" compatLnSpc="1">
              <a:prstTxWarp prst="textNoShape">
                <a:avLst/>
              </a:prstTxWarp>
            </a:bodyPr>
            <a:lstStyle/>
            <a:p>
              <a:pPr defTabSz="1218084">
                <a:lnSpc>
                  <a:spcPct val="90000"/>
                </a:lnSpc>
                <a:buSzPct val="90000"/>
                <a:defRPr/>
              </a:pPr>
              <a:r>
                <a:rPr lang="en-US" sz="2400" kern="0" dirty="0">
                  <a:solidFill>
                    <a:schemeClr val="bg1"/>
                  </a:solidFill>
                  <a:latin typeface="Segoe UI Light" pitchFamily="34" charset="0"/>
                  <a:ea typeface="Segoe UI" pitchFamily="34" charset="0"/>
                  <a:cs typeface="Segoe UI" pitchFamily="34" charset="0"/>
                </a:rPr>
                <a:t>Select image </a:t>
              </a:r>
              <a:br>
                <a:rPr lang="en-US" sz="2400" kern="0" dirty="0">
                  <a:solidFill>
                    <a:schemeClr val="bg1"/>
                  </a:solidFill>
                  <a:latin typeface="Segoe UI Light" pitchFamily="34" charset="0"/>
                  <a:ea typeface="Segoe UI" pitchFamily="34" charset="0"/>
                  <a:cs typeface="Segoe UI" pitchFamily="34" charset="0"/>
                </a:rPr>
              </a:br>
              <a:r>
                <a:rPr lang="en-US" sz="2400" kern="0" dirty="0">
                  <a:solidFill>
                    <a:schemeClr val="bg1"/>
                  </a:solidFill>
                  <a:latin typeface="Segoe UI Light" pitchFamily="34" charset="0"/>
                  <a:ea typeface="Segoe UI" pitchFamily="34" charset="0"/>
                  <a:cs typeface="Segoe UI" pitchFamily="34" charset="0"/>
                </a:rPr>
                <a:t>and VM size</a:t>
              </a:r>
            </a:p>
          </p:txBody>
        </p:sp>
        <p:sp>
          <p:nvSpPr>
            <p:cNvPr id="8" name="Rectangle 7"/>
            <p:cNvSpPr/>
            <p:nvPr/>
          </p:nvSpPr>
          <p:spPr bwMode="auto">
            <a:xfrm>
              <a:off x="4557661" y="1596300"/>
              <a:ext cx="3576525" cy="416343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34" tIns="60916" rIns="121834" bIns="60916" numCol="1" rtlCol="0" anchor="ctr" anchorCtr="0" compatLnSpc="1">
              <a:prstTxWarp prst="textNoShape">
                <a:avLst/>
              </a:prstTxWarp>
            </a:bodyPr>
            <a:lstStyle/>
            <a:p>
              <a:pPr algn="ctr" defTabSz="1217692"/>
              <a:endParaRPr lang="en-US" sz="2931" dirty="0">
                <a:solidFill>
                  <a:schemeClr val="tx1"/>
                </a:solidFill>
              </a:endParaRPr>
            </a:p>
          </p:txBody>
        </p:sp>
        <p:sp>
          <p:nvSpPr>
            <p:cNvPr id="44" name="Isosceles Triangle 43"/>
            <p:cNvSpPr/>
            <p:nvPr/>
          </p:nvSpPr>
          <p:spPr>
            <a:xfrm rot="10800000">
              <a:off x="7232878" y="1597652"/>
              <a:ext cx="390547" cy="157604"/>
            </a:xfrm>
            <a:prstGeom prst="triangle">
              <a:avLst/>
            </a:prstGeom>
            <a:solidFill>
              <a:srgbClr val="9B4F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solidFill>
                  <a:schemeClr val="tx1"/>
                </a:solidFill>
              </a:endParaRPr>
            </a:p>
          </p:txBody>
        </p:sp>
        <p:sp>
          <p:nvSpPr>
            <p:cNvPr id="48" name="Rectangle 78"/>
            <p:cNvSpPr/>
            <p:nvPr/>
          </p:nvSpPr>
          <p:spPr bwMode="auto">
            <a:xfrm>
              <a:off x="4567830" y="1684596"/>
              <a:ext cx="3584462" cy="4182804"/>
            </a:xfrm>
            <a:custGeom>
              <a:avLst/>
              <a:gdLst>
                <a:gd name="connsiteX0" fmla="*/ 0 w 5445723"/>
                <a:gd name="connsiteY0" fmla="*/ 0 h 4168540"/>
                <a:gd name="connsiteX1" fmla="*/ 5445723 w 5445723"/>
                <a:gd name="connsiteY1" fmla="*/ 0 h 4168540"/>
                <a:gd name="connsiteX2" fmla="*/ 5445723 w 5445723"/>
                <a:gd name="connsiteY2" fmla="*/ 4168540 h 4168540"/>
                <a:gd name="connsiteX3" fmla="*/ 0 w 5445723"/>
                <a:gd name="connsiteY3" fmla="*/ 4168540 h 4168540"/>
                <a:gd name="connsiteX4" fmla="*/ 0 w 5445723"/>
                <a:gd name="connsiteY4" fmla="*/ 0 h 4168540"/>
                <a:gd name="connsiteX0" fmla="*/ 0 w 5445723"/>
                <a:gd name="connsiteY0" fmla="*/ 3742 h 4172282"/>
                <a:gd name="connsiteX1" fmla="*/ 4679600 w 5445723"/>
                <a:gd name="connsiteY1" fmla="*/ 0 h 4172282"/>
                <a:gd name="connsiteX2" fmla="*/ 5445723 w 5445723"/>
                <a:gd name="connsiteY2" fmla="*/ 3742 h 4172282"/>
                <a:gd name="connsiteX3" fmla="*/ 5445723 w 5445723"/>
                <a:gd name="connsiteY3" fmla="*/ 4172282 h 4172282"/>
                <a:gd name="connsiteX4" fmla="*/ 0 w 5445723"/>
                <a:gd name="connsiteY4" fmla="*/ 4172282 h 4172282"/>
                <a:gd name="connsiteX5" fmla="*/ 0 w 5445723"/>
                <a:gd name="connsiteY5" fmla="*/ 3742 h 4172282"/>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35826 h 4204366"/>
                <a:gd name="connsiteX1" fmla="*/ 2064736 w 5445723"/>
                <a:gd name="connsiteY1" fmla="*/ 0 h 4204366"/>
                <a:gd name="connsiteX2" fmla="*/ 3701031 w 5445723"/>
                <a:gd name="connsiteY2" fmla="*/ 16042 h 4204366"/>
                <a:gd name="connsiteX3" fmla="*/ 4679600 w 5445723"/>
                <a:gd name="connsiteY3" fmla="*/ 32084 h 4204366"/>
                <a:gd name="connsiteX4" fmla="*/ 5445723 w 5445723"/>
                <a:gd name="connsiteY4" fmla="*/ 35826 h 4204366"/>
                <a:gd name="connsiteX5" fmla="*/ 5445723 w 5445723"/>
                <a:gd name="connsiteY5" fmla="*/ 4204366 h 4204366"/>
                <a:gd name="connsiteX6" fmla="*/ 0 w 5445723"/>
                <a:gd name="connsiteY6" fmla="*/ 4204366 h 4204366"/>
                <a:gd name="connsiteX7" fmla="*/ 0 w 5445723"/>
                <a:gd name="connsiteY7" fmla="*/ 35826 h 4204366"/>
                <a:gd name="connsiteX0" fmla="*/ 0 w 5445723"/>
                <a:gd name="connsiteY0" fmla="*/ 56348 h 4224888"/>
                <a:gd name="connsiteX1" fmla="*/ 2064736 w 5445723"/>
                <a:gd name="connsiteY1" fmla="*/ 20522 h 4224888"/>
                <a:gd name="connsiteX2" fmla="*/ 3701031 w 5445723"/>
                <a:gd name="connsiteY2" fmla="*/ 36564 h 4224888"/>
                <a:gd name="connsiteX3" fmla="*/ 4695642 w 5445723"/>
                <a:gd name="connsiteY3" fmla="*/ 469701 h 4224888"/>
                <a:gd name="connsiteX4" fmla="*/ 5445723 w 5445723"/>
                <a:gd name="connsiteY4" fmla="*/ 56348 h 4224888"/>
                <a:gd name="connsiteX5" fmla="*/ 5445723 w 5445723"/>
                <a:gd name="connsiteY5" fmla="*/ 4224888 h 4224888"/>
                <a:gd name="connsiteX6" fmla="*/ 0 w 5445723"/>
                <a:gd name="connsiteY6" fmla="*/ 4224888 h 4224888"/>
                <a:gd name="connsiteX7" fmla="*/ 0 w 5445723"/>
                <a:gd name="connsiteY7" fmla="*/ 56348 h 4224888"/>
                <a:gd name="connsiteX0" fmla="*/ 0 w 5445723"/>
                <a:gd name="connsiteY0" fmla="*/ 52828 h 4221368"/>
                <a:gd name="connsiteX1" fmla="*/ 2064736 w 5445723"/>
                <a:gd name="connsiteY1" fmla="*/ 17002 h 4221368"/>
                <a:gd name="connsiteX2" fmla="*/ 3701031 w 5445723"/>
                <a:gd name="connsiteY2" fmla="*/ 33044 h 4221368"/>
                <a:gd name="connsiteX3" fmla="*/ 4246463 w 5445723"/>
                <a:gd name="connsiteY3" fmla="*/ 418054 h 4221368"/>
                <a:gd name="connsiteX4" fmla="*/ 5445723 w 5445723"/>
                <a:gd name="connsiteY4" fmla="*/ 52828 h 4221368"/>
                <a:gd name="connsiteX5" fmla="*/ 5445723 w 5445723"/>
                <a:gd name="connsiteY5" fmla="*/ 4221368 h 4221368"/>
                <a:gd name="connsiteX6" fmla="*/ 0 w 5445723"/>
                <a:gd name="connsiteY6" fmla="*/ 4221368 h 4221368"/>
                <a:gd name="connsiteX7" fmla="*/ 0 w 5445723"/>
                <a:gd name="connsiteY7" fmla="*/ 52828 h 4221368"/>
                <a:gd name="connsiteX0" fmla="*/ 0 w 5445723"/>
                <a:gd name="connsiteY0" fmla="*/ 52828 h 4221368"/>
                <a:gd name="connsiteX1" fmla="*/ 2064736 w 5445723"/>
                <a:gd name="connsiteY1" fmla="*/ 17002 h 4221368"/>
                <a:gd name="connsiteX2" fmla="*/ 3701031 w 5445723"/>
                <a:gd name="connsiteY2" fmla="*/ 33044 h 4221368"/>
                <a:gd name="connsiteX3" fmla="*/ 4246463 w 5445723"/>
                <a:gd name="connsiteY3" fmla="*/ 418054 h 4221368"/>
                <a:gd name="connsiteX4" fmla="*/ 5445723 w 5445723"/>
                <a:gd name="connsiteY4" fmla="*/ 52828 h 4221368"/>
                <a:gd name="connsiteX5" fmla="*/ 5445723 w 5445723"/>
                <a:gd name="connsiteY5" fmla="*/ 4221368 h 4221368"/>
                <a:gd name="connsiteX6" fmla="*/ 0 w 5445723"/>
                <a:gd name="connsiteY6" fmla="*/ 4221368 h 4221368"/>
                <a:gd name="connsiteX7" fmla="*/ 0 w 5445723"/>
                <a:gd name="connsiteY7" fmla="*/ 52828 h 4221368"/>
                <a:gd name="connsiteX0" fmla="*/ 0 w 5445723"/>
                <a:gd name="connsiteY0" fmla="*/ 113084 h 4281624"/>
                <a:gd name="connsiteX1" fmla="*/ 2064736 w 5445723"/>
                <a:gd name="connsiteY1" fmla="*/ 77258 h 4281624"/>
                <a:gd name="connsiteX2" fmla="*/ 3701031 w 5445723"/>
                <a:gd name="connsiteY2" fmla="*/ 93300 h 4281624"/>
                <a:gd name="connsiteX3" fmla="*/ 4711684 w 5445723"/>
                <a:gd name="connsiteY3" fmla="*/ 189552 h 4281624"/>
                <a:gd name="connsiteX4" fmla="*/ 5445723 w 5445723"/>
                <a:gd name="connsiteY4" fmla="*/ 113084 h 4281624"/>
                <a:gd name="connsiteX5" fmla="*/ 5445723 w 5445723"/>
                <a:gd name="connsiteY5" fmla="*/ 4281624 h 4281624"/>
                <a:gd name="connsiteX6" fmla="*/ 0 w 5445723"/>
                <a:gd name="connsiteY6" fmla="*/ 4281624 h 4281624"/>
                <a:gd name="connsiteX7" fmla="*/ 0 w 5445723"/>
                <a:gd name="connsiteY7" fmla="*/ 113084 h 4281624"/>
                <a:gd name="connsiteX0" fmla="*/ 0 w 5445723"/>
                <a:gd name="connsiteY0" fmla="*/ 35826 h 4204366"/>
                <a:gd name="connsiteX1" fmla="*/ 2064736 w 5445723"/>
                <a:gd name="connsiteY1" fmla="*/ 0 h 4204366"/>
                <a:gd name="connsiteX2" fmla="*/ 3701031 w 5445723"/>
                <a:gd name="connsiteY2" fmla="*/ 16042 h 4204366"/>
                <a:gd name="connsiteX3" fmla="*/ 4711684 w 5445723"/>
                <a:gd name="connsiteY3" fmla="*/ 112294 h 4204366"/>
                <a:gd name="connsiteX4" fmla="*/ 5445723 w 5445723"/>
                <a:gd name="connsiteY4" fmla="*/ 35826 h 4204366"/>
                <a:gd name="connsiteX5" fmla="*/ 5445723 w 5445723"/>
                <a:gd name="connsiteY5" fmla="*/ 4204366 h 4204366"/>
                <a:gd name="connsiteX6" fmla="*/ 0 w 5445723"/>
                <a:gd name="connsiteY6" fmla="*/ 4204366 h 4204366"/>
                <a:gd name="connsiteX7" fmla="*/ 0 w 5445723"/>
                <a:gd name="connsiteY7" fmla="*/ 35826 h 4204366"/>
                <a:gd name="connsiteX0" fmla="*/ 0 w 5445723"/>
                <a:gd name="connsiteY0" fmla="*/ 35826 h 4204366"/>
                <a:gd name="connsiteX1" fmla="*/ 2064736 w 5445723"/>
                <a:gd name="connsiteY1" fmla="*/ 0 h 4204366"/>
                <a:gd name="connsiteX2" fmla="*/ 4214379 w 5445723"/>
                <a:gd name="connsiteY2" fmla="*/ 272715 h 4204366"/>
                <a:gd name="connsiteX3" fmla="*/ 4711684 w 5445723"/>
                <a:gd name="connsiteY3" fmla="*/ 112294 h 4204366"/>
                <a:gd name="connsiteX4" fmla="*/ 5445723 w 5445723"/>
                <a:gd name="connsiteY4" fmla="*/ 35826 h 4204366"/>
                <a:gd name="connsiteX5" fmla="*/ 5445723 w 5445723"/>
                <a:gd name="connsiteY5" fmla="*/ 4204366 h 4204366"/>
                <a:gd name="connsiteX6" fmla="*/ 0 w 5445723"/>
                <a:gd name="connsiteY6" fmla="*/ 4204366 h 4204366"/>
                <a:gd name="connsiteX7" fmla="*/ 0 w 5445723"/>
                <a:gd name="connsiteY7" fmla="*/ 35826 h 4204366"/>
                <a:gd name="connsiteX0" fmla="*/ 0 w 5445723"/>
                <a:gd name="connsiteY0" fmla="*/ 0 h 4168540"/>
                <a:gd name="connsiteX1" fmla="*/ 3957704 w 5445723"/>
                <a:gd name="connsiteY1" fmla="*/ 44384 h 4168540"/>
                <a:gd name="connsiteX2" fmla="*/ 4214379 w 5445723"/>
                <a:gd name="connsiteY2" fmla="*/ 236889 h 4168540"/>
                <a:gd name="connsiteX3" fmla="*/ 4711684 w 5445723"/>
                <a:gd name="connsiteY3" fmla="*/ 76468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214379 w 5445723"/>
                <a:gd name="connsiteY2" fmla="*/ 236889 h 4168540"/>
                <a:gd name="connsiteX3" fmla="*/ 4787884 w 5445723"/>
                <a:gd name="connsiteY3" fmla="*/ 47893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214379 w 5445723"/>
                <a:gd name="connsiteY2" fmla="*/ 236889 h 4168540"/>
                <a:gd name="connsiteX3" fmla="*/ 4787884 w 5445723"/>
                <a:gd name="connsiteY3" fmla="*/ 47893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214379 w 5445723"/>
                <a:gd name="connsiteY2" fmla="*/ 236889 h 4168540"/>
                <a:gd name="connsiteX3" fmla="*/ 4768834 w 5445723"/>
                <a:gd name="connsiteY3" fmla="*/ 9793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9219"/>
                <a:gd name="connsiteY0" fmla="*/ 15212 h 4183752"/>
                <a:gd name="connsiteX1" fmla="*/ 3957704 w 5449219"/>
                <a:gd name="connsiteY1" fmla="*/ 59596 h 4183752"/>
                <a:gd name="connsiteX2" fmla="*/ 4214379 w 5449219"/>
                <a:gd name="connsiteY2" fmla="*/ 252101 h 4183752"/>
                <a:gd name="connsiteX3" fmla="*/ 4768834 w 5449219"/>
                <a:gd name="connsiteY3" fmla="*/ 25005 h 4183752"/>
                <a:gd name="connsiteX4" fmla="*/ 5445723 w 5449219"/>
                <a:gd name="connsiteY4" fmla="*/ 15212 h 4183752"/>
                <a:gd name="connsiteX5" fmla="*/ 5445723 w 5449219"/>
                <a:gd name="connsiteY5" fmla="*/ 4183752 h 4183752"/>
                <a:gd name="connsiteX6" fmla="*/ 0 w 5449219"/>
                <a:gd name="connsiteY6" fmla="*/ 4183752 h 4183752"/>
                <a:gd name="connsiteX7" fmla="*/ 0 w 5449219"/>
                <a:gd name="connsiteY7" fmla="*/ 15212 h 4183752"/>
                <a:gd name="connsiteX0" fmla="*/ 0 w 5449219"/>
                <a:gd name="connsiteY0" fmla="*/ 15212 h 4183752"/>
                <a:gd name="connsiteX1" fmla="*/ 3957704 w 5449219"/>
                <a:gd name="connsiteY1" fmla="*/ 59596 h 4183752"/>
                <a:gd name="connsiteX2" fmla="*/ 4214379 w 5449219"/>
                <a:gd name="connsiteY2" fmla="*/ 252101 h 4183752"/>
                <a:gd name="connsiteX3" fmla="*/ 4768834 w 5449219"/>
                <a:gd name="connsiteY3" fmla="*/ 25005 h 4183752"/>
                <a:gd name="connsiteX4" fmla="*/ 5445723 w 5449219"/>
                <a:gd name="connsiteY4" fmla="*/ 15212 h 4183752"/>
                <a:gd name="connsiteX5" fmla="*/ 5445723 w 5449219"/>
                <a:gd name="connsiteY5" fmla="*/ 4183752 h 4183752"/>
                <a:gd name="connsiteX6" fmla="*/ 0 w 5449219"/>
                <a:gd name="connsiteY6" fmla="*/ 4183752 h 4183752"/>
                <a:gd name="connsiteX7" fmla="*/ 0 w 5449219"/>
                <a:gd name="connsiteY7" fmla="*/ 15212 h 4183752"/>
                <a:gd name="connsiteX0" fmla="*/ 0 w 5445723"/>
                <a:gd name="connsiteY0" fmla="*/ 6679 h 4175219"/>
                <a:gd name="connsiteX1" fmla="*/ 3957704 w 5445723"/>
                <a:gd name="connsiteY1" fmla="*/ 51063 h 4175219"/>
                <a:gd name="connsiteX2" fmla="*/ 4214379 w 5445723"/>
                <a:gd name="connsiteY2" fmla="*/ 243568 h 4175219"/>
                <a:gd name="connsiteX3" fmla="*/ 4768834 w 5445723"/>
                <a:gd name="connsiteY3" fmla="*/ 16472 h 4175219"/>
                <a:gd name="connsiteX4" fmla="*/ 5436198 w 5445723"/>
                <a:gd name="connsiteY4" fmla="*/ 35254 h 4175219"/>
                <a:gd name="connsiteX5" fmla="*/ 5445723 w 5445723"/>
                <a:gd name="connsiteY5" fmla="*/ 4175219 h 4175219"/>
                <a:gd name="connsiteX6" fmla="*/ 0 w 5445723"/>
                <a:gd name="connsiteY6" fmla="*/ 4175219 h 4175219"/>
                <a:gd name="connsiteX7" fmla="*/ 0 w 5445723"/>
                <a:gd name="connsiteY7" fmla="*/ 6679 h 4175219"/>
                <a:gd name="connsiteX0" fmla="*/ 0 w 5445723"/>
                <a:gd name="connsiteY0" fmla="*/ 6679 h 4175219"/>
                <a:gd name="connsiteX1" fmla="*/ 3957704 w 5445723"/>
                <a:gd name="connsiteY1" fmla="*/ 51063 h 4175219"/>
                <a:gd name="connsiteX2" fmla="*/ 4214379 w 5445723"/>
                <a:gd name="connsiteY2" fmla="*/ 243568 h 4175219"/>
                <a:gd name="connsiteX3" fmla="*/ 4768834 w 5445723"/>
                <a:gd name="connsiteY3" fmla="*/ 16472 h 4175219"/>
                <a:gd name="connsiteX4" fmla="*/ 5436198 w 5445723"/>
                <a:gd name="connsiteY4" fmla="*/ 35254 h 4175219"/>
                <a:gd name="connsiteX5" fmla="*/ 5445723 w 5445723"/>
                <a:gd name="connsiteY5" fmla="*/ 4175219 h 4175219"/>
                <a:gd name="connsiteX6" fmla="*/ 0 w 5445723"/>
                <a:gd name="connsiteY6" fmla="*/ 4175219 h 4175219"/>
                <a:gd name="connsiteX7" fmla="*/ 0 w 5445723"/>
                <a:gd name="connsiteY7" fmla="*/ 6679 h 4175219"/>
                <a:gd name="connsiteX0" fmla="*/ 0 w 5445723"/>
                <a:gd name="connsiteY0" fmla="*/ 0 h 4168540"/>
                <a:gd name="connsiteX1" fmla="*/ 3957704 w 5445723"/>
                <a:gd name="connsiteY1" fmla="*/ 44384 h 4168540"/>
                <a:gd name="connsiteX2" fmla="*/ 4214379 w 5445723"/>
                <a:gd name="connsiteY2" fmla="*/ 236889 h 4168540"/>
                <a:gd name="connsiteX3" fmla="*/ 4768834 w 5445723"/>
                <a:gd name="connsiteY3" fmla="*/ 979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68834 w 5445723"/>
                <a:gd name="connsiteY3" fmla="*/ 979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68834 w 5445723"/>
                <a:gd name="connsiteY3" fmla="*/ 979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094112 h 4168540"/>
                <a:gd name="connsiteX6" fmla="*/ 0 w 5445723"/>
                <a:gd name="connsiteY6" fmla="*/ 4168540 h 4168540"/>
                <a:gd name="connsiteX7" fmla="*/ 0 w 5445723"/>
                <a:gd name="connsiteY7" fmla="*/ 0 h 4168540"/>
                <a:gd name="connsiteX0" fmla="*/ 0 w 5445723"/>
                <a:gd name="connsiteY0" fmla="*/ 0 h 4094112"/>
                <a:gd name="connsiteX1" fmla="*/ 3957704 w 5445723"/>
                <a:gd name="connsiteY1" fmla="*/ 44384 h 4094112"/>
                <a:gd name="connsiteX2" fmla="*/ 4319154 w 5445723"/>
                <a:gd name="connsiteY2" fmla="*/ 284514 h 4094112"/>
                <a:gd name="connsiteX3" fmla="*/ 4759309 w 5445723"/>
                <a:gd name="connsiteY3" fmla="*/ 19318 h 4094112"/>
                <a:gd name="connsiteX4" fmla="*/ 5436198 w 5445723"/>
                <a:gd name="connsiteY4" fmla="*/ 28575 h 4094112"/>
                <a:gd name="connsiteX5" fmla="*/ 5445723 w 5445723"/>
                <a:gd name="connsiteY5" fmla="*/ 4094112 h 4094112"/>
                <a:gd name="connsiteX6" fmla="*/ 0 w 5445723"/>
                <a:gd name="connsiteY6" fmla="*/ 4051582 h 4094112"/>
                <a:gd name="connsiteX7" fmla="*/ 0 w 5445723"/>
                <a:gd name="connsiteY7" fmla="*/ 0 h 4094112"/>
                <a:gd name="connsiteX0" fmla="*/ 0 w 5445723"/>
                <a:gd name="connsiteY0" fmla="*/ 0 h 4094112"/>
                <a:gd name="connsiteX1" fmla="*/ 3957704 w 5445723"/>
                <a:gd name="connsiteY1" fmla="*/ 44384 h 4094112"/>
                <a:gd name="connsiteX2" fmla="*/ 4319154 w 5445723"/>
                <a:gd name="connsiteY2" fmla="*/ 284514 h 4094112"/>
                <a:gd name="connsiteX3" fmla="*/ 4759309 w 5445723"/>
                <a:gd name="connsiteY3" fmla="*/ 19318 h 4094112"/>
                <a:gd name="connsiteX4" fmla="*/ 5436198 w 5445723"/>
                <a:gd name="connsiteY4" fmla="*/ 28575 h 4094112"/>
                <a:gd name="connsiteX5" fmla="*/ 5445723 w 5445723"/>
                <a:gd name="connsiteY5" fmla="*/ 4094112 h 4094112"/>
                <a:gd name="connsiteX6" fmla="*/ 0 w 5445723"/>
                <a:gd name="connsiteY6" fmla="*/ 4072847 h 4094112"/>
                <a:gd name="connsiteX7" fmla="*/ 0 w 5445723"/>
                <a:gd name="connsiteY7" fmla="*/ 0 h 4094112"/>
                <a:gd name="connsiteX0" fmla="*/ 0 w 5436619"/>
                <a:gd name="connsiteY0" fmla="*/ 0 h 4072847"/>
                <a:gd name="connsiteX1" fmla="*/ 3957704 w 5436619"/>
                <a:gd name="connsiteY1" fmla="*/ 44384 h 4072847"/>
                <a:gd name="connsiteX2" fmla="*/ 4319154 w 5436619"/>
                <a:gd name="connsiteY2" fmla="*/ 284514 h 4072847"/>
                <a:gd name="connsiteX3" fmla="*/ 4759309 w 5436619"/>
                <a:gd name="connsiteY3" fmla="*/ 19318 h 4072847"/>
                <a:gd name="connsiteX4" fmla="*/ 5436198 w 5436619"/>
                <a:gd name="connsiteY4" fmla="*/ 28575 h 4072847"/>
                <a:gd name="connsiteX5" fmla="*/ 5435090 w 5436619"/>
                <a:gd name="connsiteY5" fmla="*/ 4072847 h 4072847"/>
                <a:gd name="connsiteX6" fmla="*/ 0 w 5436619"/>
                <a:gd name="connsiteY6" fmla="*/ 4072847 h 4072847"/>
                <a:gd name="connsiteX7" fmla="*/ 0 w 5436619"/>
                <a:gd name="connsiteY7" fmla="*/ 0 h 4072847"/>
                <a:gd name="connsiteX0" fmla="*/ 0 w 5436619"/>
                <a:gd name="connsiteY0" fmla="*/ 2019 h 4053601"/>
                <a:gd name="connsiteX1" fmla="*/ 3957704 w 5436619"/>
                <a:gd name="connsiteY1" fmla="*/ 25138 h 4053601"/>
                <a:gd name="connsiteX2" fmla="*/ 4319154 w 5436619"/>
                <a:gd name="connsiteY2" fmla="*/ 265268 h 4053601"/>
                <a:gd name="connsiteX3" fmla="*/ 4759309 w 5436619"/>
                <a:gd name="connsiteY3" fmla="*/ 72 h 4053601"/>
                <a:gd name="connsiteX4" fmla="*/ 5436198 w 5436619"/>
                <a:gd name="connsiteY4" fmla="*/ 9329 h 4053601"/>
                <a:gd name="connsiteX5" fmla="*/ 5435090 w 5436619"/>
                <a:gd name="connsiteY5" fmla="*/ 4053601 h 4053601"/>
                <a:gd name="connsiteX6" fmla="*/ 0 w 5436619"/>
                <a:gd name="connsiteY6" fmla="*/ 4053601 h 4053601"/>
                <a:gd name="connsiteX7" fmla="*/ 0 w 5436619"/>
                <a:gd name="connsiteY7" fmla="*/ 2019 h 4053601"/>
                <a:gd name="connsiteX0" fmla="*/ 0 w 5447252"/>
                <a:gd name="connsiteY0" fmla="*/ 33917 h 4053601"/>
                <a:gd name="connsiteX1" fmla="*/ 3968337 w 5447252"/>
                <a:gd name="connsiteY1" fmla="*/ 25138 h 4053601"/>
                <a:gd name="connsiteX2" fmla="*/ 4329787 w 5447252"/>
                <a:gd name="connsiteY2" fmla="*/ 265268 h 4053601"/>
                <a:gd name="connsiteX3" fmla="*/ 4769942 w 5447252"/>
                <a:gd name="connsiteY3" fmla="*/ 72 h 4053601"/>
                <a:gd name="connsiteX4" fmla="*/ 5446831 w 5447252"/>
                <a:gd name="connsiteY4" fmla="*/ 9329 h 4053601"/>
                <a:gd name="connsiteX5" fmla="*/ 5445723 w 5447252"/>
                <a:gd name="connsiteY5" fmla="*/ 4053601 h 4053601"/>
                <a:gd name="connsiteX6" fmla="*/ 10633 w 5447252"/>
                <a:gd name="connsiteY6" fmla="*/ 4053601 h 4053601"/>
                <a:gd name="connsiteX7" fmla="*/ 0 w 5447252"/>
                <a:gd name="connsiteY7" fmla="*/ 33917 h 4053601"/>
                <a:gd name="connsiteX0" fmla="*/ 0 w 5447243"/>
                <a:gd name="connsiteY0" fmla="*/ 33914 h 4053598"/>
                <a:gd name="connsiteX1" fmla="*/ 3968337 w 5447243"/>
                <a:gd name="connsiteY1" fmla="*/ 25135 h 4053598"/>
                <a:gd name="connsiteX2" fmla="*/ 4329787 w 5447243"/>
                <a:gd name="connsiteY2" fmla="*/ 265265 h 4053598"/>
                <a:gd name="connsiteX3" fmla="*/ 4754869 w 5447243"/>
                <a:gd name="connsiteY3" fmla="*/ 69 h 4053598"/>
                <a:gd name="connsiteX4" fmla="*/ 5446831 w 5447243"/>
                <a:gd name="connsiteY4" fmla="*/ 9326 h 4053598"/>
                <a:gd name="connsiteX5" fmla="*/ 5445723 w 5447243"/>
                <a:gd name="connsiteY5" fmla="*/ 4053598 h 4053598"/>
                <a:gd name="connsiteX6" fmla="*/ 10633 w 5447243"/>
                <a:gd name="connsiteY6" fmla="*/ 4053598 h 4053598"/>
                <a:gd name="connsiteX7" fmla="*/ 0 w 5447243"/>
                <a:gd name="connsiteY7" fmla="*/ 33914 h 4053598"/>
                <a:gd name="connsiteX0" fmla="*/ 0 w 5447243"/>
                <a:gd name="connsiteY0" fmla="*/ 33913 h 4053597"/>
                <a:gd name="connsiteX1" fmla="*/ 3968337 w 5447243"/>
                <a:gd name="connsiteY1" fmla="*/ 25134 h 4053597"/>
                <a:gd name="connsiteX2" fmla="*/ 4329787 w 5447243"/>
                <a:gd name="connsiteY2" fmla="*/ 265264 h 4053597"/>
                <a:gd name="connsiteX3" fmla="*/ 4754869 w 5447243"/>
                <a:gd name="connsiteY3" fmla="*/ 68 h 4053597"/>
                <a:gd name="connsiteX4" fmla="*/ 5446831 w 5447243"/>
                <a:gd name="connsiteY4" fmla="*/ 9325 h 4053597"/>
                <a:gd name="connsiteX5" fmla="*/ 5445723 w 5447243"/>
                <a:gd name="connsiteY5" fmla="*/ 4053597 h 4053597"/>
                <a:gd name="connsiteX6" fmla="*/ 10633 w 5447243"/>
                <a:gd name="connsiteY6" fmla="*/ 4053597 h 4053597"/>
                <a:gd name="connsiteX7" fmla="*/ 0 w 5447243"/>
                <a:gd name="connsiteY7" fmla="*/ 33913 h 4053597"/>
                <a:gd name="connsiteX0" fmla="*/ 0 w 5447214"/>
                <a:gd name="connsiteY0" fmla="*/ 29745 h 4049429"/>
                <a:gd name="connsiteX1" fmla="*/ 3968337 w 5447214"/>
                <a:gd name="connsiteY1" fmla="*/ 20966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4049429"/>
                <a:gd name="connsiteX1" fmla="*/ 3918095 w 5447214"/>
                <a:gd name="connsiteY1" fmla="*/ 15941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4049429"/>
                <a:gd name="connsiteX1" fmla="*/ 3918095 w 5447214"/>
                <a:gd name="connsiteY1" fmla="*/ 15941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4049429"/>
                <a:gd name="connsiteX1" fmla="*/ 3918095 w 5447214"/>
                <a:gd name="connsiteY1" fmla="*/ 15941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5236545"/>
                <a:gd name="connsiteX1" fmla="*/ 3918095 w 5447214"/>
                <a:gd name="connsiteY1" fmla="*/ 15941 h 5236545"/>
                <a:gd name="connsiteX2" fmla="*/ 4329787 w 5447214"/>
                <a:gd name="connsiteY2" fmla="*/ 261096 h 5236545"/>
                <a:gd name="connsiteX3" fmla="*/ 4704627 w 5447214"/>
                <a:gd name="connsiteY3" fmla="*/ 924 h 5236545"/>
                <a:gd name="connsiteX4" fmla="*/ 5446831 w 5447214"/>
                <a:gd name="connsiteY4" fmla="*/ 5157 h 5236545"/>
                <a:gd name="connsiteX5" fmla="*/ 5445723 w 5447214"/>
                <a:gd name="connsiteY5" fmla="*/ 5236545 h 5236545"/>
                <a:gd name="connsiteX6" fmla="*/ 10633 w 5447214"/>
                <a:gd name="connsiteY6" fmla="*/ 4049429 h 5236545"/>
                <a:gd name="connsiteX7" fmla="*/ 0 w 5447214"/>
                <a:gd name="connsiteY7" fmla="*/ 29745 h 5236545"/>
                <a:gd name="connsiteX0" fmla="*/ 6048 w 5453262"/>
                <a:gd name="connsiteY0" fmla="*/ 29745 h 5236545"/>
                <a:gd name="connsiteX1" fmla="*/ 3924143 w 5453262"/>
                <a:gd name="connsiteY1" fmla="*/ 15941 h 5236545"/>
                <a:gd name="connsiteX2" fmla="*/ 4335835 w 5453262"/>
                <a:gd name="connsiteY2" fmla="*/ 261096 h 5236545"/>
                <a:gd name="connsiteX3" fmla="*/ 4710675 w 5453262"/>
                <a:gd name="connsiteY3" fmla="*/ 924 h 5236545"/>
                <a:gd name="connsiteX4" fmla="*/ 5452879 w 5453262"/>
                <a:gd name="connsiteY4" fmla="*/ 5157 h 5236545"/>
                <a:gd name="connsiteX5" fmla="*/ 5451771 w 5453262"/>
                <a:gd name="connsiteY5" fmla="*/ 5236545 h 5236545"/>
                <a:gd name="connsiteX6" fmla="*/ 639 w 5453262"/>
                <a:gd name="connsiteY6" fmla="*/ 5172376 h 5236545"/>
                <a:gd name="connsiteX7" fmla="*/ 6048 w 5453262"/>
                <a:gd name="connsiteY7" fmla="*/ 29745 h 5236545"/>
                <a:gd name="connsiteX0" fmla="*/ 0 w 5447214"/>
                <a:gd name="connsiteY0" fmla="*/ 29745 h 5268069"/>
                <a:gd name="connsiteX1" fmla="*/ 3918095 w 5447214"/>
                <a:gd name="connsiteY1" fmla="*/ 15941 h 5268069"/>
                <a:gd name="connsiteX2" fmla="*/ 4329787 w 5447214"/>
                <a:gd name="connsiteY2" fmla="*/ 261096 h 5268069"/>
                <a:gd name="connsiteX3" fmla="*/ 4704627 w 5447214"/>
                <a:gd name="connsiteY3" fmla="*/ 924 h 5268069"/>
                <a:gd name="connsiteX4" fmla="*/ 5446831 w 5447214"/>
                <a:gd name="connsiteY4" fmla="*/ 5157 h 5268069"/>
                <a:gd name="connsiteX5" fmla="*/ 5445723 w 5447214"/>
                <a:gd name="connsiteY5" fmla="*/ 5236545 h 5268069"/>
                <a:gd name="connsiteX6" fmla="*/ 15856 w 5447214"/>
                <a:gd name="connsiteY6" fmla="*/ 5268069 h 5268069"/>
                <a:gd name="connsiteX7" fmla="*/ 0 w 5447214"/>
                <a:gd name="connsiteY7" fmla="*/ 29745 h 5268069"/>
                <a:gd name="connsiteX0" fmla="*/ 0 w 5447214"/>
                <a:gd name="connsiteY0" fmla="*/ 29745 h 5246804"/>
                <a:gd name="connsiteX1" fmla="*/ 3918095 w 5447214"/>
                <a:gd name="connsiteY1" fmla="*/ 15941 h 5246804"/>
                <a:gd name="connsiteX2" fmla="*/ 4329787 w 5447214"/>
                <a:gd name="connsiteY2" fmla="*/ 261096 h 5246804"/>
                <a:gd name="connsiteX3" fmla="*/ 4704627 w 5447214"/>
                <a:gd name="connsiteY3" fmla="*/ 924 h 5246804"/>
                <a:gd name="connsiteX4" fmla="*/ 5446831 w 5447214"/>
                <a:gd name="connsiteY4" fmla="*/ 5157 h 5246804"/>
                <a:gd name="connsiteX5" fmla="*/ 5445723 w 5447214"/>
                <a:gd name="connsiteY5" fmla="*/ 5236545 h 5246804"/>
                <a:gd name="connsiteX6" fmla="*/ 15856 w 5447214"/>
                <a:gd name="connsiteY6" fmla="*/ 5246804 h 5246804"/>
                <a:gd name="connsiteX7" fmla="*/ 0 w 5447214"/>
                <a:gd name="connsiteY7" fmla="*/ 29745 h 5246804"/>
                <a:gd name="connsiteX0" fmla="*/ 0 w 5447214"/>
                <a:gd name="connsiteY0" fmla="*/ 29745 h 5236545"/>
                <a:gd name="connsiteX1" fmla="*/ 3918095 w 5447214"/>
                <a:gd name="connsiteY1" fmla="*/ 15941 h 5236545"/>
                <a:gd name="connsiteX2" fmla="*/ 4329787 w 5447214"/>
                <a:gd name="connsiteY2" fmla="*/ 261096 h 5236545"/>
                <a:gd name="connsiteX3" fmla="*/ 4704627 w 5447214"/>
                <a:gd name="connsiteY3" fmla="*/ 924 h 5236545"/>
                <a:gd name="connsiteX4" fmla="*/ 5446831 w 5447214"/>
                <a:gd name="connsiteY4" fmla="*/ 5157 h 5236545"/>
                <a:gd name="connsiteX5" fmla="*/ 5445723 w 5447214"/>
                <a:gd name="connsiteY5" fmla="*/ 5236545 h 5236545"/>
                <a:gd name="connsiteX6" fmla="*/ 15856 w 5447214"/>
                <a:gd name="connsiteY6" fmla="*/ 5236171 h 5236545"/>
                <a:gd name="connsiteX7" fmla="*/ 0 w 5447214"/>
                <a:gd name="connsiteY7" fmla="*/ 29745 h 5236545"/>
                <a:gd name="connsiteX0" fmla="*/ 0 w 5447214"/>
                <a:gd name="connsiteY0" fmla="*/ 58792 h 5265592"/>
                <a:gd name="connsiteX1" fmla="*/ 3515864 w 5447214"/>
                <a:gd name="connsiteY1" fmla="*/ 0 h 5265592"/>
                <a:gd name="connsiteX2" fmla="*/ 4329787 w 5447214"/>
                <a:gd name="connsiteY2" fmla="*/ 290143 h 5265592"/>
                <a:gd name="connsiteX3" fmla="*/ 4704627 w 5447214"/>
                <a:gd name="connsiteY3" fmla="*/ 29971 h 5265592"/>
                <a:gd name="connsiteX4" fmla="*/ 5446831 w 5447214"/>
                <a:gd name="connsiteY4" fmla="*/ 34204 h 5265592"/>
                <a:gd name="connsiteX5" fmla="*/ 5445723 w 5447214"/>
                <a:gd name="connsiteY5" fmla="*/ 5265592 h 5265592"/>
                <a:gd name="connsiteX6" fmla="*/ 15856 w 5447214"/>
                <a:gd name="connsiteY6" fmla="*/ 5265218 h 5265592"/>
                <a:gd name="connsiteX7" fmla="*/ 0 w 5447214"/>
                <a:gd name="connsiteY7" fmla="*/ 58792 h 5265592"/>
                <a:gd name="connsiteX0" fmla="*/ 0 w 5447306"/>
                <a:gd name="connsiteY0" fmla="*/ 110104 h 5316904"/>
                <a:gd name="connsiteX1" fmla="*/ 3515864 w 5447306"/>
                <a:gd name="connsiteY1" fmla="*/ 51312 h 5316904"/>
                <a:gd name="connsiteX2" fmla="*/ 4329788 w 5447306"/>
                <a:gd name="connsiteY2" fmla="*/ 926214 h 5316904"/>
                <a:gd name="connsiteX3" fmla="*/ 4704627 w 5447306"/>
                <a:gd name="connsiteY3" fmla="*/ 81283 h 5316904"/>
                <a:gd name="connsiteX4" fmla="*/ 5446831 w 5447306"/>
                <a:gd name="connsiteY4" fmla="*/ 85516 h 5316904"/>
                <a:gd name="connsiteX5" fmla="*/ 5445723 w 5447306"/>
                <a:gd name="connsiteY5" fmla="*/ 5316904 h 5316904"/>
                <a:gd name="connsiteX6" fmla="*/ 15856 w 5447306"/>
                <a:gd name="connsiteY6" fmla="*/ 5316530 h 5316904"/>
                <a:gd name="connsiteX7" fmla="*/ 0 w 5447306"/>
                <a:gd name="connsiteY7" fmla="*/ 110104 h 5316904"/>
                <a:gd name="connsiteX0" fmla="*/ 0 w 5447308"/>
                <a:gd name="connsiteY0" fmla="*/ 92598 h 5299398"/>
                <a:gd name="connsiteX1" fmla="*/ 3515864 w 5447308"/>
                <a:gd name="connsiteY1" fmla="*/ 33806 h 5299398"/>
                <a:gd name="connsiteX2" fmla="*/ 4329788 w 5447308"/>
                <a:gd name="connsiteY2" fmla="*/ 908708 h 5299398"/>
                <a:gd name="connsiteX3" fmla="*/ 4704627 w 5447308"/>
                <a:gd name="connsiteY3" fmla="*/ 63777 h 5299398"/>
                <a:gd name="connsiteX4" fmla="*/ 5446831 w 5447308"/>
                <a:gd name="connsiteY4" fmla="*/ 68010 h 5299398"/>
                <a:gd name="connsiteX5" fmla="*/ 5445723 w 5447308"/>
                <a:gd name="connsiteY5" fmla="*/ 5299398 h 5299398"/>
                <a:gd name="connsiteX6" fmla="*/ 15856 w 5447308"/>
                <a:gd name="connsiteY6" fmla="*/ 5299024 h 5299398"/>
                <a:gd name="connsiteX7" fmla="*/ 0 w 5447308"/>
                <a:gd name="connsiteY7" fmla="*/ 92598 h 5299398"/>
                <a:gd name="connsiteX0" fmla="*/ 0 w 5447306"/>
                <a:gd name="connsiteY0" fmla="*/ 92598 h 5299398"/>
                <a:gd name="connsiteX1" fmla="*/ 3834874 w 5447306"/>
                <a:gd name="connsiteY1" fmla="*/ 78785 h 5299398"/>
                <a:gd name="connsiteX2" fmla="*/ 4329788 w 5447306"/>
                <a:gd name="connsiteY2" fmla="*/ 908708 h 5299398"/>
                <a:gd name="connsiteX3" fmla="*/ 4704627 w 5447306"/>
                <a:gd name="connsiteY3" fmla="*/ 63777 h 5299398"/>
                <a:gd name="connsiteX4" fmla="*/ 5446831 w 5447306"/>
                <a:gd name="connsiteY4" fmla="*/ 68010 h 5299398"/>
                <a:gd name="connsiteX5" fmla="*/ 5445723 w 5447306"/>
                <a:gd name="connsiteY5" fmla="*/ 5299398 h 5299398"/>
                <a:gd name="connsiteX6" fmla="*/ 15856 w 5447306"/>
                <a:gd name="connsiteY6" fmla="*/ 5299024 h 5299398"/>
                <a:gd name="connsiteX7" fmla="*/ 0 w 5447306"/>
                <a:gd name="connsiteY7" fmla="*/ 92598 h 5299398"/>
                <a:gd name="connsiteX0" fmla="*/ 0 w 5447240"/>
                <a:gd name="connsiteY0" fmla="*/ 52650 h 5259450"/>
                <a:gd name="connsiteX1" fmla="*/ 3834874 w 5447240"/>
                <a:gd name="connsiteY1" fmla="*/ 38837 h 5259450"/>
                <a:gd name="connsiteX2" fmla="*/ 4329788 w 5447240"/>
                <a:gd name="connsiteY2" fmla="*/ 868760 h 5259450"/>
                <a:gd name="connsiteX3" fmla="*/ 4704627 w 5447240"/>
                <a:gd name="connsiteY3" fmla="*/ 23829 h 5259450"/>
                <a:gd name="connsiteX4" fmla="*/ 5446831 w 5447240"/>
                <a:gd name="connsiteY4" fmla="*/ 28062 h 5259450"/>
                <a:gd name="connsiteX5" fmla="*/ 5445723 w 5447240"/>
                <a:gd name="connsiteY5" fmla="*/ 5259450 h 5259450"/>
                <a:gd name="connsiteX6" fmla="*/ 15856 w 5447240"/>
                <a:gd name="connsiteY6" fmla="*/ 5259076 h 5259450"/>
                <a:gd name="connsiteX7" fmla="*/ 0 w 5447240"/>
                <a:gd name="connsiteY7" fmla="*/ 52650 h 5259450"/>
                <a:gd name="connsiteX0" fmla="*/ 0 w 5447240"/>
                <a:gd name="connsiteY0" fmla="*/ 52650 h 5259450"/>
                <a:gd name="connsiteX1" fmla="*/ 3834874 w 5447240"/>
                <a:gd name="connsiteY1" fmla="*/ 38837 h 5259450"/>
                <a:gd name="connsiteX2" fmla="*/ 4329788 w 5447240"/>
                <a:gd name="connsiteY2" fmla="*/ 868760 h 5259450"/>
                <a:gd name="connsiteX3" fmla="*/ 4704627 w 5447240"/>
                <a:gd name="connsiteY3" fmla="*/ 23829 h 5259450"/>
                <a:gd name="connsiteX4" fmla="*/ 5446831 w 5447240"/>
                <a:gd name="connsiteY4" fmla="*/ 28062 h 5259450"/>
                <a:gd name="connsiteX5" fmla="*/ 5445723 w 5447240"/>
                <a:gd name="connsiteY5" fmla="*/ 5259450 h 5259450"/>
                <a:gd name="connsiteX6" fmla="*/ 15856 w 5447240"/>
                <a:gd name="connsiteY6" fmla="*/ 5259076 h 5259450"/>
                <a:gd name="connsiteX7" fmla="*/ 0 w 5447240"/>
                <a:gd name="connsiteY7" fmla="*/ 52650 h 5259450"/>
                <a:gd name="connsiteX0" fmla="*/ 0 w 5447240"/>
                <a:gd name="connsiteY0" fmla="*/ 52650 h 7073010"/>
                <a:gd name="connsiteX1" fmla="*/ 3834874 w 5447240"/>
                <a:gd name="connsiteY1" fmla="*/ 38837 h 7073010"/>
                <a:gd name="connsiteX2" fmla="*/ 4329788 w 5447240"/>
                <a:gd name="connsiteY2" fmla="*/ 868760 h 7073010"/>
                <a:gd name="connsiteX3" fmla="*/ 4704627 w 5447240"/>
                <a:gd name="connsiteY3" fmla="*/ 23829 h 7073010"/>
                <a:gd name="connsiteX4" fmla="*/ 5446831 w 5447240"/>
                <a:gd name="connsiteY4" fmla="*/ 28062 h 7073010"/>
                <a:gd name="connsiteX5" fmla="*/ 5445723 w 5447240"/>
                <a:gd name="connsiteY5" fmla="*/ 5259450 h 7073010"/>
                <a:gd name="connsiteX6" fmla="*/ 15856 w 5447240"/>
                <a:gd name="connsiteY6" fmla="*/ 7073010 h 7073010"/>
                <a:gd name="connsiteX7" fmla="*/ 0 w 5447240"/>
                <a:gd name="connsiteY7" fmla="*/ 52650 h 7073010"/>
                <a:gd name="connsiteX0" fmla="*/ 0 w 5447240"/>
                <a:gd name="connsiteY0" fmla="*/ 52650 h 10773818"/>
                <a:gd name="connsiteX1" fmla="*/ 3834874 w 5447240"/>
                <a:gd name="connsiteY1" fmla="*/ 38837 h 10773818"/>
                <a:gd name="connsiteX2" fmla="*/ 4329788 w 5447240"/>
                <a:gd name="connsiteY2" fmla="*/ 868760 h 10773818"/>
                <a:gd name="connsiteX3" fmla="*/ 4704627 w 5447240"/>
                <a:gd name="connsiteY3" fmla="*/ 23829 h 10773818"/>
                <a:gd name="connsiteX4" fmla="*/ 5446831 w 5447240"/>
                <a:gd name="connsiteY4" fmla="*/ 28062 h 10773818"/>
                <a:gd name="connsiteX5" fmla="*/ 5445723 w 5447240"/>
                <a:gd name="connsiteY5" fmla="*/ 10773818 h 10773818"/>
                <a:gd name="connsiteX6" fmla="*/ 15856 w 5447240"/>
                <a:gd name="connsiteY6" fmla="*/ 7073010 h 10773818"/>
                <a:gd name="connsiteX7" fmla="*/ 0 w 5447240"/>
                <a:gd name="connsiteY7" fmla="*/ 52650 h 10773818"/>
                <a:gd name="connsiteX0" fmla="*/ 0 w 5447240"/>
                <a:gd name="connsiteY0" fmla="*/ 52650 h 19335225"/>
                <a:gd name="connsiteX1" fmla="*/ 3834874 w 5447240"/>
                <a:gd name="connsiteY1" fmla="*/ 38837 h 19335225"/>
                <a:gd name="connsiteX2" fmla="*/ 4329788 w 5447240"/>
                <a:gd name="connsiteY2" fmla="*/ 868760 h 19335225"/>
                <a:gd name="connsiteX3" fmla="*/ 4704627 w 5447240"/>
                <a:gd name="connsiteY3" fmla="*/ 23829 h 19335225"/>
                <a:gd name="connsiteX4" fmla="*/ 5446831 w 5447240"/>
                <a:gd name="connsiteY4" fmla="*/ 28062 h 19335225"/>
                <a:gd name="connsiteX5" fmla="*/ 5445723 w 5447240"/>
                <a:gd name="connsiteY5" fmla="*/ 10773818 h 19335225"/>
                <a:gd name="connsiteX6" fmla="*/ 52436 w 5447240"/>
                <a:gd name="connsiteY6" fmla="*/ 19335225 h 19335225"/>
                <a:gd name="connsiteX7" fmla="*/ 0 w 5447240"/>
                <a:gd name="connsiteY7" fmla="*/ 52650 h 19335225"/>
                <a:gd name="connsiteX0" fmla="*/ 0 w 5447240"/>
                <a:gd name="connsiteY0" fmla="*/ 52650 h 20278843"/>
                <a:gd name="connsiteX1" fmla="*/ 3834874 w 5447240"/>
                <a:gd name="connsiteY1" fmla="*/ 38837 h 20278843"/>
                <a:gd name="connsiteX2" fmla="*/ 4329788 w 5447240"/>
                <a:gd name="connsiteY2" fmla="*/ 868760 h 20278843"/>
                <a:gd name="connsiteX3" fmla="*/ 4704627 w 5447240"/>
                <a:gd name="connsiteY3" fmla="*/ 23829 h 20278843"/>
                <a:gd name="connsiteX4" fmla="*/ 5446831 w 5447240"/>
                <a:gd name="connsiteY4" fmla="*/ 28062 h 20278843"/>
                <a:gd name="connsiteX5" fmla="*/ 5445723 w 5447240"/>
                <a:gd name="connsiteY5" fmla="*/ 20278843 h 20278843"/>
                <a:gd name="connsiteX6" fmla="*/ 52436 w 5447240"/>
                <a:gd name="connsiteY6" fmla="*/ 19335225 h 20278843"/>
                <a:gd name="connsiteX7" fmla="*/ 0 w 5447240"/>
                <a:gd name="connsiteY7" fmla="*/ 52650 h 20278843"/>
                <a:gd name="connsiteX0" fmla="*/ 3240 w 5450480"/>
                <a:gd name="connsiteY0" fmla="*/ 52650 h 25212382"/>
                <a:gd name="connsiteX1" fmla="*/ 3838114 w 5450480"/>
                <a:gd name="connsiteY1" fmla="*/ 38837 h 25212382"/>
                <a:gd name="connsiteX2" fmla="*/ 4333028 w 5450480"/>
                <a:gd name="connsiteY2" fmla="*/ 868760 h 25212382"/>
                <a:gd name="connsiteX3" fmla="*/ 4707867 w 5450480"/>
                <a:gd name="connsiteY3" fmla="*/ 23829 h 25212382"/>
                <a:gd name="connsiteX4" fmla="*/ 5450071 w 5450480"/>
                <a:gd name="connsiteY4" fmla="*/ 28062 h 25212382"/>
                <a:gd name="connsiteX5" fmla="*/ 5448963 w 5450480"/>
                <a:gd name="connsiteY5" fmla="*/ 20278843 h 25212382"/>
                <a:gd name="connsiteX6" fmla="*/ 805 w 5450480"/>
                <a:gd name="connsiteY6" fmla="*/ 25212382 h 25212382"/>
                <a:gd name="connsiteX7" fmla="*/ 3240 w 5450480"/>
                <a:gd name="connsiteY7" fmla="*/ 52650 h 25212382"/>
                <a:gd name="connsiteX0" fmla="*/ 3240 w 5450480"/>
                <a:gd name="connsiteY0" fmla="*/ 52650 h 25212382"/>
                <a:gd name="connsiteX1" fmla="*/ 3838114 w 5450480"/>
                <a:gd name="connsiteY1" fmla="*/ 38837 h 25212382"/>
                <a:gd name="connsiteX2" fmla="*/ 4333028 w 5450480"/>
                <a:gd name="connsiteY2" fmla="*/ 868760 h 25212382"/>
                <a:gd name="connsiteX3" fmla="*/ 4707867 w 5450480"/>
                <a:gd name="connsiteY3" fmla="*/ 23829 h 25212382"/>
                <a:gd name="connsiteX4" fmla="*/ 5450071 w 5450480"/>
                <a:gd name="connsiteY4" fmla="*/ 28062 h 25212382"/>
                <a:gd name="connsiteX5" fmla="*/ 5430673 w 5450480"/>
                <a:gd name="connsiteY5" fmla="*/ 25067636 h 25212382"/>
                <a:gd name="connsiteX6" fmla="*/ 805 w 5450480"/>
                <a:gd name="connsiteY6" fmla="*/ 25212382 h 25212382"/>
                <a:gd name="connsiteX7" fmla="*/ 3240 w 5450480"/>
                <a:gd name="connsiteY7" fmla="*/ 52650 h 25212382"/>
                <a:gd name="connsiteX0" fmla="*/ 3240 w 5450480"/>
                <a:gd name="connsiteY0" fmla="*/ 52650 h 25212382"/>
                <a:gd name="connsiteX1" fmla="*/ 3838114 w 5450480"/>
                <a:gd name="connsiteY1" fmla="*/ 38837 h 25212382"/>
                <a:gd name="connsiteX2" fmla="*/ 4333028 w 5450480"/>
                <a:gd name="connsiteY2" fmla="*/ 868760 h 25212382"/>
                <a:gd name="connsiteX3" fmla="*/ 4707867 w 5450480"/>
                <a:gd name="connsiteY3" fmla="*/ 23829 h 25212382"/>
                <a:gd name="connsiteX4" fmla="*/ 5450071 w 5450480"/>
                <a:gd name="connsiteY4" fmla="*/ 28062 h 25212382"/>
                <a:gd name="connsiteX5" fmla="*/ 5430673 w 5450480"/>
                <a:gd name="connsiteY5" fmla="*/ 25140196 h 25212382"/>
                <a:gd name="connsiteX6" fmla="*/ 805 w 5450480"/>
                <a:gd name="connsiteY6" fmla="*/ 25212382 h 25212382"/>
                <a:gd name="connsiteX7" fmla="*/ 3240 w 5450480"/>
                <a:gd name="connsiteY7" fmla="*/ 52650 h 25212382"/>
                <a:gd name="connsiteX0" fmla="*/ 3240 w 5450547"/>
                <a:gd name="connsiteY0" fmla="*/ 113866 h 25273598"/>
                <a:gd name="connsiteX1" fmla="*/ 3838114 w 5450547"/>
                <a:gd name="connsiteY1" fmla="*/ 100053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547"/>
                <a:gd name="connsiteY0" fmla="*/ 113866 h 25273598"/>
                <a:gd name="connsiteX1" fmla="*/ 3881553 w 5450547"/>
                <a:gd name="connsiteY1" fmla="*/ 42612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547"/>
                <a:gd name="connsiteY0" fmla="*/ 113866 h 25273598"/>
                <a:gd name="connsiteX1" fmla="*/ 3881553 w 5450547"/>
                <a:gd name="connsiteY1" fmla="*/ 42612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547"/>
                <a:gd name="connsiteY0" fmla="*/ 113866 h 25273598"/>
                <a:gd name="connsiteX1" fmla="*/ 3881553 w 5450547"/>
                <a:gd name="connsiteY1" fmla="*/ 42612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486"/>
                <a:gd name="connsiteY0" fmla="*/ 71604 h 25231336"/>
                <a:gd name="connsiteX1" fmla="*/ 3881553 w 5450486"/>
                <a:gd name="connsiteY1" fmla="*/ 350 h 25231336"/>
                <a:gd name="connsiteX2" fmla="*/ 4333028 w 5450486"/>
                <a:gd name="connsiteY2" fmla="*/ 1174921 h 25231336"/>
                <a:gd name="connsiteX3" fmla="*/ 4707867 w 5450486"/>
                <a:gd name="connsiteY3" fmla="*/ 42783 h 25231336"/>
                <a:gd name="connsiteX4" fmla="*/ 5450071 w 5450486"/>
                <a:gd name="connsiteY4" fmla="*/ 47016 h 25231336"/>
                <a:gd name="connsiteX5" fmla="*/ 5430673 w 5450486"/>
                <a:gd name="connsiteY5" fmla="*/ 25159150 h 25231336"/>
                <a:gd name="connsiteX6" fmla="*/ 805 w 5450486"/>
                <a:gd name="connsiteY6" fmla="*/ 25231336 h 25231336"/>
                <a:gd name="connsiteX7" fmla="*/ 3240 w 5450486"/>
                <a:gd name="connsiteY7" fmla="*/ 71604 h 25231336"/>
                <a:gd name="connsiteX0" fmla="*/ 3240 w 5450486"/>
                <a:gd name="connsiteY0" fmla="*/ 71622 h 25231354"/>
                <a:gd name="connsiteX1" fmla="*/ 3881553 w 5450486"/>
                <a:gd name="connsiteY1" fmla="*/ 368 h 25231354"/>
                <a:gd name="connsiteX2" fmla="*/ 4333028 w 5450486"/>
                <a:gd name="connsiteY2" fmla="*/ 1174939 h 25231354"/>
                <a:gd name="connsiteX3" fmla="*/ 4707867 w 5450486"/>
                <a:gd name="connsiteY3" fmla="*/ 42801 h 25231354"/>
                <a:gd name="connsiteX4" fmla="*/ 5450071 w 5450486"/>
                <a:gd name="connsiteY4" fmla="*/ 47034 h 25231354"/>
                <a:gd name="connsiteX5" fmla="*/ 5430673 w 5450486"/>
                <a:gd name="connsiteY5" fmla="*/ 25159168 h 25231354"/>
                <a:gd name="connsiteX6" fmla="*/ 805 w 5450486"/>
                <a:gd name="connsiteY6" fmla="*/ 25231354 h 25231354"/>
                <a:gd name="connsiteX7" fmla="*/ 3240 w 5450486"/>
                <a:gd name="connsiteY7" fmla="*/ 71622 h 25231354"/>
                <a:gd name="connsiteX0" fmla="*/ 3240 w 5450486"/>
                <a:gd name="connsiteY0" fmla="*/ 71604 h 25231336"/>
                <a:gd name="connsiteX1" fmla="*/ 3881553 w 5450486"/>
                <a:gd name="connsiteY1" fmla="*/ 350 h 25231336"/>
                <a:gd name="connsiteX2" fmla="*/ 4333028 w 5450486"/>
                <a:gd name="connsiteY2" fmla="*/ 1174921 h 25231336"/>
                <a:gd name="connsiteX3" fmla="*/ 4707867 w 5450486"/>
                <a:gd name="connsiteY3" fmla="*/ 42783 h 25231336"/>
                <a:gd name="connsiteX4" fmla="*/ 5450071 w 5450486"/>
                <a:gd name="connsiteY4" fmla="*/ 47016 h 25231336"/>
                <a:gd name="connsiteX5" fmla="*/ 5430673 w 5450486"/>
                <a:gd name="connsiteY5" fmla="*/ 25159150 h 25231336"/>
                <a:gd name="connsiteX6" fmla="*/ 805 w 5450486"/>
                <a:gd name="connsiteY6" fmla="*/ 25231336 h 25231336"/>
                <a:gd name="connsiteX7" fmla="*/ 3240 w 5450486"/>
                <a:gd name="connsiteY7" fmla="*/ 71604 h 2523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50486" h="25231336">
                  <a:moveTo>
                    <a:pt x="3240" y="71604"/>
                  </a:moveTo>
                  <a:lnTo>
                    <a:pt x="3881553" y="350"/>
                  </a:lnTo>
                  <a:cubicBezTo>
                    <a:pt x="3929059" y="-23399"/>
                    <a:pt x="4267707" y="1167847"/>
                    <a:pt x="4333028" y="1174921"/>
                  </a:cubicBezTo>
                  <a:cubicBezTo>
                    <a:pt x="4398349" y="1181995"/>
                    <a:pt x="4608571" y="58440"/>
                    <a:pt x="4707867" y="42783"/>
                  </a:cubicBezTo>
                  <a:cubicBezTo>
                    <a:pt x="4807163" y="27126"/>
                    <a:pt x="5469418" y="35408"/>
                    <a:pt x="5450071" y="47016"/>
                  </a:cubicBezTo>
                  <a:cubicBezTo>
                    <a:pt x="5449702" y="1395107"/>
                    <a:pt x="5431042" y="23811059"/>
                    <a:pt x="5430673" y="25159150"/>
                  </a:cubicBezTo>
                  <a:cubicBezTo>
                    <a:pt x="3620717" y="25159025"/>
                    <a:pt x="1810761" y="25231461"/>
                    <a:pt x="805" y="25231336"/>
                  </a:cubicBezTo>
                  <a:cubicBezTo>
                    <a:pt x="-2739" y="23891441"/>
                    <a:pt x="6784" y="1411499"/>
                    <a:pt x="3240" y="71604"/>
                  </a:cubicBezTo>
                  <a:close/>
                </a:path>
              </a:pathLst>
            </a:custGeom>
            <a:solidFill>
              <a:schemeClr val="bg1"/>
            </a:solidFill>
            <a:ln w="3175" cap="flat" cmpd="sng" algn="ctr">
              <a:solidFill>
                <a:schemeClr val="bg1">
                  <a:lumMod val="85000"/>
                </a:schemeClr>
              </a:solidFill>
              <a:prstDash val="solid"/>
              <a:headEnd type="none" w="med" len="med"/>
              <a:tailEnd type="none" w="med" len="med"/>
            </a:ln>
            <a:effectLst/>
          </p:spPr>
          <p:txBody>
            <a:bodyPr vert="horz" wrap="square" lIns="91387" tIns="89606" rIns="91387" bIns="89606" numCol="1" rtlCol="0" anchor="ctr" anchorCtr="0" compatLnSpc="1">
              <a:prstTxWarp prst="textNoShape">
                <a:avLst/>
              </a:prstTxWarp>
            </a:bodyPr>
            <a:lstStyle/>
            <a:p>
              <a:pPr defTabSz="913475">
                <a:lnSpc>
                  <a:spcPct val="90000"/>
                </a:lnSpc>
              </a:pPr>
              <a:endParaRPr lang="en-US" sz="1799" kern="0" dirty="0">
                <a:ea typeface="Segoe UI" panose="020B0502040204020203" pitchFamily="34" charset="0"/>
                <a:cs typeface="Segoe UI" panose="020B0502040204020203" pitchFamily="34" charset="0"/>
              </a:endParaRPr>
            </a:p>
          </p:txBody>
        </p:sp>
        <p:sp>
          <p:nvSpPr>
            <p:cNvPr id="77" name="Freeform 128"/>
            <p:cNvSpPr>
              <a:spLocks noChangeAspect="1"/>
            </p:cNvSpPr>
            <p:nvPr/>
          </p:nvSpPr>
          <p:spPr bwMode="black">
            <a:xfrm>
              <a:off x="8510741" y="2623115"/>
              <a:ext cx="3249506" cy="1795541"/>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9DC3E6">
                <a:alpha val="50196"/>
              </a:srgbClr>
            </a:solidFill>
            <a:ln>
              <a:noFill/>
            </a:ln>
            <a:extLst/>
          </p:spPr>
          <p:txBody>
            <a:bodyPr vert="horz" wrap="square" lIns="91403" tIns="45702" rIns="91403" bIns="45702" numCol="1" anchor="t" anchorCtr="0" compatLnSpc="1">
              <a:prstTxWarp prst="textNoShape">
                <a:avLst/>
              </a:prstTxWarp>
            </a:bodyPr>
            <a:lstStyle/>
            <a:p>
              <a:pPr defTabSz="1218084"/>
              <a:endParaRPr lang="en-US" sz="2399"/>
            </a:p>
          </p:txBody>
        </p:sp>
        <p:sp>
          <p:nvSpPr>
            <p:cNvPr id="5" name="Rectangle 4"/>
            <p:cNvSpPr/>
            <p:nvPr/>
          </p:nvSpPr>
          <p:spPr bwMode="auto">
            <a:xfrm>
              <a:off x="8341303" y="593523"/>
              <a:ext cx="3581955" cy="1002776"/>
            </a:xfrm>
            <a:prstGeom prst="rect">
              <a:avLst/>
            </a:prstGeom>
            <a:solidFill>
              <a:srgbClr val="442359"/>
            </a:solidFill>
            <a:ln w="9525" cap="flat" cmpd="sng" algn="ctr">
              <a:noFill/>
              <a:prstDash val="solid"/>
              <a:headEnd type="none" w="med" len="med"/>
              <a:tailEnd type="none" w="med" len="med"/>
            </a:ln>
            <a:effectLst/>
          </p:spPr>
          <p:txBody>
            <a:bodyPr vert="horz" wrap="square" lIns="243680" tIns="60919" rIns="121839" bIns="60919" numCol="1" rtlCol="0" anchor="ctr" anchorCtr="0" compatLnSpc="1">
              <a:prstTxWarp prst="textNoShape">
                <a:avLst/>
              </a:prstTxWarp>
            </a:bodyPr>
            <a:lstStyle/>
            <a:p>
              <a:pPr defTabSz="1218084">
                <a:lnSpc>
                  <a:spcPct val="90000"/>
                </a:lnSpc>
                <a:buSzPct val="90000"/>
                <a:defRPr/>
              </a:pPr>
              <a:endParaRPr lang="en-US" sz="2400" kern="0" dirty="0">
                <a:solidFill>
                  <a:schemeClr val="bg1"/>
                </a:solidFill>
                <a:latin typeface="Segoe UI Light" pitchFamily="34" charset="0"/>
                <a:ea typeface="Segoe UI" pitchFamily="34" charset="0"/>
                <a:cs typeface="Segoe UI" pitchFamily="34" charset="0"/>
              </a:endParaRPr>
            </a:p>
            <a:p>
              <a:pPr defTabSz="1218084">
                <a:lnSpc>
                  <a:spcPct val="90000"/>
                </a:lnSpc>
                <a:buSzPct val="90000"/>
                <a:defRPr/>
              </a:pPr>
              <a:r>
                <a:rPr lang="en-US" sz="2400" kern="0" dirty="0">
                  <a:solidFill>
                    <a:schemeClr val="bg1"/>
                  </a:solidFill>
                  <a:latin typeface="Segoe UI Light" pitchFamily="34" charset="0"/>
                  <a:ea typeface="Segoe UI" pitchFamily="34" charset="0"/>
                  <a:cs typeface="Segoe UI" pitchFamily="34" charset="0"/>
                </a:rPr>
                <a:t>New disk persisted in storage</a:t>
              </a:r>
            </a:p>
            <a:p>
              <a:pPr defTabSz="1218084">
                <a:lnSpc>
                  <a:spcPct val="90000"/>
                </a:lnSpc>
                <a:buSzPct val="90000"/>
                <a:defRPr/>
              </a:pPr>
              <a:endParaRPr lang="en-US" sz="2400" kern="0" dirty="0">
                <a:solidFill>
                  <a:schemeClr val="bg1"/>
                </a:solidFill>
                <a:latin typeface="Segoe UI Light" pitchFamily="34" charset="0"/>
                <a:ea typeface="Segoe UI" pitchFamily="34" charset="0"/>
                <a:cs typeface="Segoe UI" pitchFamily="34" charset="0"/>
              </a:endParaRPr>
            </a:p>
          </p:txBody>
        </p:sp>
        <p:sp>
          <p:nvSpPr>
            <p:cNvPr id="9" name="Rectangle 8"/>
            <p:cNvSpPr/>
            <p:nvPr/>
          </p:nvSpPr>
          <p:spPr bwMode="auto">
            <a:xfrm>
              <a:off x="8346734" y="1596299"/>
              <a:ext cx="3576524" cy="41634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34" tIns="60916" rIns="121834" bIns="60916" numCol="1" rtlCol="0" anchor="ctr" anchorCtr="0" compatLnSpc="1">
              <a:prstTxWarp prst="textNoShape">
                <a:avLst/>
              </a:prstTxWarp>
            </a:bodyPr>
            <a:lstStyle/>
            <a:p>
              <a:pPr algn="ctr" defTabSz="1217692"/>
              <a:endParaRPr lang="en-US" sz="2931" dirty="0">
                <a:solidFill>
                  <a:schemeClr val="tx1"/>
                </a:solidFill>
              </a:endParaRPr>
            </a:p>
          </p:txBody>
        </p:sp>
        <p:sp>
          <p:nvSpPr>
            <p:cNvPr id="49" name="Isosceles Triangle 48"/>
            <p:cNvSpPr/>
            <p:nvPr/>
          </p:nvSpPr>
          <p:spPr>
            <a:xfrm rot="10800000">
              <a:off x="10980437" y="1585868"/>
              <a:ext cx="390547" cy="157604"/>
            </a:xfrm>
            <a:prstGeom prst="triangle">
              <a:avLst/>
            </a:prstGeom>
            <a:solidFill>
              <a:srgbClr val="4423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solidFill>
                  <a:schemeClr val="tx1"/>
                </a:solidFill>
              </a:endParaRPr>
            </a:p>
          </p:txBody>
        </p:sp>
        <p:sp>
          <p:nvSpPr>
            <p:cNvPr id="55" name="Rectangle 78"/>
            <p:cNvSpPr/>
            <p:nvPr/>
          </p:nvSpPr>
          <p:spPr bwMode="auto">
            <a:xfrm>
              <a:off x="8347228" y="1671312"/>
              <a:ext cx="3584461" cy="4182805"/>
            </a:xfrm>
            <a:custGeom>
              <a:avLst/>
              <a:gdLst>
                <a:gd name="connsiteX0" fmla="*/ 0 w 5445723"/>
                <a:gd name="connsiteY0" fmla="*/ 0 h 4168540"/>
                <a:gd name="connsiteX1" fmla="*/ 5445723 w 5445723"/>
                <a:gd name="connsiteY1" fmla="*/ 0 h 4168540"/>
                <a:gd name="connsiteX2" fmla="*/ 5445723 w 5445723"/>
                <a:gd name="connsiteY2" fmla="*/ 4168540 h 4168540"/>
                <a:gd name="connsiteX3" fmla="*/ 0 w 5445723"/>
                <a:gd name="connsiteY3" fmla="*/ 4168540 h 4168540"/>
                <a:gd name="connsiteX4" fmla="*/ 0 w 5445723"/>
                <a:gd name="connsiteY4" fmla="*/ 0 h 4168540"/>
                <a:gd name="connsiteX0" fmla="*/ 0 w 5445723"/>
                <a:gd name="connsiteY0" fmla="*/ 3742 h 4172282"/>
                <a:gd name="connsiteX1" fmla="*/ 4679600 w 5445723"/>
                <a:gd name="connsiteY1" fmla="*/ 0 h 4172282"/>
                <a:gd name="connsiteX2" fmla="*/ 5445723 w 5445723"/>
                <a:gd name="connsiteY2" fmla="*/ 3742 h 4172282"/>
                <a:gd name="connsiteX3" fmla="*/ 5445723 w 5445723"/>
                <a:gd name="connsiteY3" fmla="*/ 4172282 h 4172282"/>
                <a:gd name="connsiteX4" fmla="*/ 0 w 5445723"/>
                <a:gd name="connsiteY4" fmla="*/ 4172282 h 4172282"/>
                <a:gd name="connsiteX5" fmla="*/ 0 w 5445723"/>
                <a:gd name="connsiteY5" fmla="*/ 3742 h 4172282"/>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19784 h 4188324"/>
                <a:gd name="connsiteX1" fmla="*/ 3701031 w 5445723"/>
                <a:gd name="connsiteY1" fmla="*/ 0 h 4188324"/>
                <a:gd name="connsiteX2" fmla="*/ 4679600 w 5445723"/>
                <a:gd name="connsiteY2" fmla="*/ 16042 h 4188324"/>
                <a:gd name="connsiteX3" fmla="*/ 5445723 w 5445723"/>
                <a:gd name="connsiteY3" fmla="*/ 19784 h 4188324"/>
                <a:gd name="connsiteX4" fmla="*/ 5445723 w 5445723"/>
                <a:gd name="connsiteY4" fmla="*/ 4188324 h 4188324"/>
                <a:gd name="connsiteX5" fmla="*/ 0 w 5445723"/>
                <a:gd name="connsiteY5" fmla="*/ 4188324 h 4188324"/>
                <a:gd name="connsiteX6" fmla="*/ 0 w 5445723"/>
                <a:gd name="connsiteY6" fmla="*/ 19784 h 4188324"/>
                <a:gd name="connsiteX0" fmla="*/ 0 w 5445723"/>
                <a:gd name="connsiteY0" fmla="*/ 35826 h 4204366"/>
                <a:gd name="connsiteX1" fmla="*/ 2064736 w 5445723"/>
                <a:gd name="connsiteY1" fmla="*/ 0 h 4204366"/>
                <a:gd name="connsiteX2" fmla="*/ 3701031 w 5445723"/>
                <a:gd name="connsiteY2" fmla="*/ 16042 h 4204366"/>
                <a:gd name="connsiteX3" fmla="*/ 4679600 w 5445723"/>
                <a:gd name="connsiteY3" fmla="*/ 32084 h 4204366"/>
                <a:gd name="connsiteX4" fmla="*/ 5445723 w 5445723"/>
                <a:gd name="connsiteY4" fmla="*/ 35826 h 4204366"/>
                <a:gd name="connsiteX5" fmla="*/ 5445723 w 5445723"/>
                <a:gd name="connsiteY5" fmla="*/ 4204366 h 4204366"/>
                <a:gd name="connsiteX6" fmla="*/ 0 w 5445723"/>
                <a:gd name="connsiteY6" fmla="*/ 4204366 h 4204366"/>
                <a:gd name="connsiteX7" fmla="*/ 0 w 5445723"/>
                <a:gd name="connsiteY7" fmla="*/ 35826 h 4204366"/>
                <a:gd name="connsiteX0" fmla="*/ 0 w 5445723"/>
                <a:gd name="connsiteY0" fmla="*/ 56348 h 4224888"/>
                <a:gd name="connsiteX1" fmla="*/ 2064736 w 5445723"/>
                <a:gd name="connsiteY1" fmla="*/ 20522 h 4224888"/>
                <a:gd name="connsiteX2" fmla="*/ 3701031 w 5445723"/>
                <a:gd name="connsiteY2" fmla="*/ 36564 h 4224888"/>
                <a:gd name="connsiteX3" fmla="*/ 4695642 w 5445723"/>
                <a:gd name="connsiteY3" fmla="*/ 469701 h 4224888"/>
                <a:gd name="connsiteX4" fmla="*/ 5445723 w 5445723"/>
                <a:gd name="connsiteY4" fmla="*/ 56348 h 4224888"/>
                <a:gd name="connsiteX5" fmla="*/ 5445723 w 5445723"/>
                <a:gd name="connsiteY5" fmla="*/ 4224888 h 4224888"/>
                <a:gd name="connsiteX6" fmla="*/ 0 w 5445723"/>
                <a:gd name="connsiteY6" fmla="*/ 4224888 h 4224888"/>
                <a:gd name="connsiteX7" fmla="*/ 0 w 5445723"/>
                <a:gd name="connsiteY7" fmla="*/ 56348 h 4224888"/>
                <a:gd name="connsiteX0" fmla="*/ 0 w 5445723"/>
                <a:gd name="connsiteY0" fmla="*/ 52828 h 4221368"/>
                <a:gd name="connsiteX1" fmla="*/ 2064736 w 5445723"/>
                <a:gd name="connsiteY1" fmla="*/ 17002 h 4221368"/>
                <a:gd name="connsiteX2" fmla="*/ 3701031 w 5445723"/>
                <a:gd name="connsiteY2" fmla="*/ 33044 h 4221368"/>
                <a:gd name="connsiteX3" fmla="*/ 4246463 w 5445723"/>
                <a:gd name="connsiteY3" fmla="*/ 418054 h 4221368"/>
                <a:gd name="connsiteX4" fmla="*/ 5445723 w 5445723"/>
                <a:gd name="connsiteY4" fmla="*/ 52828 h 4221368"/>
                <a:gd name="connsiteX5" fmla="*/ 5445723 w 5445723"/>
                <a:gd name="connsiteY5" fmla="*/ 4221368 h 4221368"/>
                <a:gd name="connsiteX6" fmla="*/ 0 w 5445723"/>
                <a:gd name="connsiteY6" fmla="*/ 4221368 h 4221368"/>
                <a:gd name="connsiteX7" fmla="*/ 0 w 5445723"/>
                <a:gd name="connsiteY7" fmla="*/ 52828 h 4221368"/>
                <a:gd name="connsiteX0" fmla="*/ 0 w 5445723"/>
                <a:gd name="connsiteY0" fmla="*/ 52828 h 4221368"/>
                <a:gd name="connsiteX1" fmla="*/ 2064736 w 5445723"/>
                <a:gd name="connsiteY1" fmla="*/ 17002 h 4221368"/>
                <a:gd name="connsiteX2" fmla="*/ 3701031 w 5445723"/>
                <a:gd name="connsiteY2" fmla="*/ 33044 h 4221368"/>
                <a:gd name="connsiteX3" fmla="*/ 4246463 w 5445723"/>
                <a:gd name="connsiteY3" fmla="*/ 418054 h 4221368"/>
                <a:gd name="connsiteX4" fmla="*/ 5445723 w 5445723"/>
                <a:gd name="connsiteY4" fmla="*/ 52828 h 4221368"/>
                <a:gd name="connsiteX5" fmla="*/ 5445723 w 5445723"/>
                <a:gd name="connsiteY5" fmla="*/ 4221368 h 4221368"/>
                <a:gd name="connsiteX6" fmla="*/ 0 w 5445723"/>
                <a:gd name="connsiteY6" fmla="*/ 4221368 h 4221368"/>
                <a:gd name="connsiteX7" fmla="*/ 0 w 5445723"/>
                <a:gd name="connsiteY7" fmla="*/ 52828 h 4221368"/>
                <a:gd name="connsiteX0" fmla="*/ 0 w 5445723"/>
                <a:gd name="connsiteY0" fmla="*/ 113084 h 4281624"/>
                <a:gd name="connsiteX1" fmla="*/ 2064736 w 5445723"/>
                <a:gd name="connsiteY1" fmla="*/ 77258 h 4281624"/>
                <a:gd name="connsiteX2" fmla="*/ 3701031 w 5445723"/>
                <a:gd name="connsiteY2" fmla="*/ 93300 h 4281624"/>
                <a:gd name="connsiteX3" fmla="*/ 4711684 w 5445723"/>
                <a:gd name="connsiteY3" fmla="*/ 189552 h 4281624"/>
                <a:gd name="connsiteX4" fmla="*/ 5445723 w 5445723"/>
                <a:gd name="connsiteY4" fmla="*/ 113084 h 4281624"/>
                <a:gd name="connsiteX5" fmla="*/ 5445723 w 5445723"/>
                <a:gd name="connsiteY5" fmla="*/ 4281624 h 4281624"/>
                <a:gd name="connsiteX6" fmla="*/ 0 w 5445723"/>
                <a:gd name="connsiteY6" fmla="*/ 4281624 h 4281624"/>
                <a:gd name="connsiteX7" fmla="*/ 0 w 5445723"/>
                <a:gd name="connsiteY7" fmla="*/ 113084 h 4281624"/>
                <a:gd name="connsiteX0" fmla="*/ 0 w 5445723"/>
                <a:gd name="connsiteY0" fmla="*/ 35826 h 4204366"/>
                <a:gd name="connsiteX1" fmla="*/ 2064736 w 5445723"/>
                <a:gd name="connsiteY1" fmla="*/ 0 h 4204366"/>
                <a:gd name="connsiteX2" fmla="*/ 3701031 w 5445723"/>
                <a:gd name="connsiteY2" fmla="*/ 16042 h 4204366"/>
                <a:gd name="connsiteX3" fmla="*/ 4711684 w 5445723"/>
                <a:gd name="connsiteY3" fmla="*/ 112294 h 4204366"/>
                <a:gd name="connsiteX4" fmla="*/ 5445723 w 5445723"/>
                <a:gd name="connsiteY4" fmla="*/ 35826 h 4204366"/>
                <a:gd name="connsiteX5" fmla="*/ 5445723 w 5445723"/>
                <a:gd name="connsiteY5" fmla="*/ 4204366 h 4204366"/>
                <a:gd name="connsiteX6" fmla="*/ 0 w 5445723"/>
                <a:gd name="connsiteY6" fmla="*/ 4204366 h 4204366"/>
                <a:gd name="connsiteX7" fmla="*/ 0 w 5445723"/>
                <a:gd name="connsiteY7" fmla="*/ 35826 h 4204366"/>
                <a:gd name="connsiteX0" fmla="*/ 0 w 5445723"/>
                <a:gd name="connsiteY0" fmla="*/ 35826 h 4204366"/>
                <a:gd name="connsiteX1" fmla="*/ 2064736 w 5445723"/>
                <a:gd name="connsiteY1" fmla="*/ 0 h 4204366"/>
                <a:gd name="connsiteX2" fmla="*/ 4214379 w 5445723"/>
                <a:gd name="connsiteY2" fmla="*/ 272715 h 4204366"/>
                <a:gd name="connsiteX3" fmla="*/ 4711684 w 5445723"/>
                <a:gd name="connsiteY3" fmla="*/ 112294 h 4204366"/>
                <a:gd name="connsiteX4" fmla="*/ 5445723 w 5445723"/>
                <a:gd name="connsiteY4" fmla="*/ 35826 h 4204366"/>
                <a:gd name="connsiteX5" fmla="*/ 5445723 w 5445723"/>
                <a:gd name="connsiteY5" fmla="*/ 4204366 h 4204366"/>
                <a:gd name="connsiteX6" fmla="*/ 0 w 5445723"/>
                <a:gd name="connsiteY6" fmla="*/ 4204366 h 4204366"/>
                <a:gd name="connsiteX7" fmla="*/ 0 w 5445723"/>
                <a:gd name="connsiteY7" fmla="*/ 35826 h 4204366"/>
                <a:gd name="connsiteX0" fmla="*/ 0 w 5445723"/>
                <a:gd name="connsiteY0" fmla="*/ 0 h 4168540"/>
                <a:gd name="connsiteX1" fmla="*/ 3957704 w 5445723"/>
                <a:gd name="connsiteY1" fmla="*/ 44384 h 4168540"/>
                <a:gd name="connsiteX2" fmla="*/ 4214379 w 5445723"/>
                <a:gd name="connsiteY2" fmla="*/ 236889 h 4168540"/>
                <a:gd name="connsiteX3" fmla="*/ 4711684 w 5445723"/>
                <a:gd name="connsiteY3" fmla="*/ 76468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214379 w 5445723"/>
                <a:gd name="connsiteY2" fmla="*/ 236889 h 4168540"/>
                <a:gd name="connsiteX3" fmla="*/ 4787884 w 5445723"/>
                <a:gd name="connsiteY3" fmla="*/ 47893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214379 w 5445723"/>
                <a:gd name="connsiteY2" fmla="*/ 236889 h 4168540"/>
                <a:gd name="connsiteX3" fmla="*/ 4787884 w 5445723"/>
                <a:gd name="connsiteY3" fmla="*/ 47893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214379 w 5445723"/>
                <a:gd name="connsiteY2" fmla="*/ 236889 h 4168540"/>
                <a:gd name="connsiteX3" fmla="*/ 4768834 w 5445723"/>
                <a:gd name="connsiteY3" fmla="*/ 9793 h 4168540"/>
                <a:gd name="connsiteX4" fmla="*/ 5445723 w 5445723"/>
                <a:gd name="connsiteY4" fmla="*/ 0 h 4168540"/>
                <a:gd name="connsiteX5" fmla="*/ 5445723 w 5445723"/>
                <a:gd name="connsiteY5" fmla="*/ 4168540 h 4168540"/>
                <a:gd name="connsiteX6" fmla="*/ 0 w 5445723"/>
                <a:gd name="connsiteY6" fmla="*/ 4168540 h 4168540"/>
                <a:gd name="connsiteX7" fmla="*/ 0 w 5445723"/>
                <a:gd name="connsiteY7" fmla="*/ 0 h 4168540"/>
                <a:gd name="connsiteX0" fmla="*/ 0 w 5449219"/>
                <a:gd name="connsiteY0" fmla="*/ 15212 h 4183752"/>
                <a:gd name="connsiteX1" fmla="*/ 3957704 w 5449219"/>
                <a:gd name="connsiteY1" fmla="*/ 59596 h 4183752"/>
                <a:gd name="connsiteX2" fmla="*/ 4214379 w 5449219"/>
                <a:gd name="connsiteY2" fmla="*/ 252101 h 4183752"/>
                <a:gd name="connsiteX3" fmla="*/ 4768834 w 5449219"/>
                <a:gd name="connsiteY3" fmla="*/ 25005 h 4183752"/>
                <a:gd name="connsiteX4" fmla="*/ 5445723 w 5449219"/>
                <a:gd name="connsiteY4" fmla="*/ 15212 h 4183752"/>
                <a:gd name="connsiteX5" fmla="*/ 5445723 w 5449219"/>
                <a:gd name="connsiteY5" fmla="*/ 4183752 h 4183752"/>
                <a:gd name="connsiteX6" fmla="*/ 0 w 5449219"/>
                <a:gd name="connsiteY6" fmla="*/ 4183752 h 4183752"/>
                <a:gd name="connsiteX7" fmla="*/ 0 w 5449219"/>
                <a:gd name="connsiteY7" fmla="*/ 15212 h 4183752"/>
                <a:gd name="connsiteX0" fmla="*/ 0 w 5449219"/>
                <a:gd name="connsiteY0" fmla="*/ 15212 h 4183752"/>
                <a:gd name="connsiteX1" fmla="*/ 3957704 w 5449219"/>
                <a:gd name="connsiteY1" fmla="*/ 59596 h 4183752"/>
                <a:gd name="connsiteX2" fmla="*/ 4214379 w 5449219"/>
                <a:gd name="connsiteY2" fmla="*/ 252101 h 4183752"/>
                <a:gd name="connsiteX3" fmla="*/ 4768834 w 5449219"/>
                <a:gd name="connsiteY3" fmla="*/ 25005 h 4183752"/>
                <a:gd name="connsiteX4" fmla="*/ 5445723 w 5449219"/>
                <a:gd name="connsiteY4" fmla="*/ 15212 h 4183752"/>
                <a:gd name="connsiteX5" fmla="*/ 5445723 w 5449219"/>
                <a:gd name="connsiteY5" fmla="*/ 4183752 h 4183752"/>
                <a:gd name="connsiteX6" fmla="*/ 0 w 5449219"/>
                <a:gd name="connsiteY6" fmla="*/ 4183752 h 4183752"/>
                <a:gd name="connsiteX7" fmla="*/ 0 w 5449219"/>
                <a:gd name="connsiteY7" fmla="*/ 15212 h 4183752"/>
                <a:gd name="connsiteX0" fmla="*/ 0 w 5445723"/>
                <a:gd name="connsiteY0" fmla="*/ 6679 h 4175219"/>
                <a:gd name="connsiteX1" fmla="*/ 3957704 w 5445723"/>
                <a:gd name="connsiteY1" fmla="*/ 51063 h 4175219"/>
                <a:gd name="connsiteX2" fmla="*/ 4214379 w 5445723"/>
                <a:gd name="connsiteY2" fmla="*/ 243568 h 4175219"/>
                <a:gd name="connsiteX3" fmla="*/ 4768834 w 5445723"/>
                <a:gd name="connsiteY3" fmla="*/ 16472 h 4175219"/>
                <a:gd name="connsiteX4" fmla="*/ 5436198 w 5445723"/>
                <a:gd name="connsiteY4" fmla="*/ 35254 h 4175219"/>
                <a:gd name="connsiteX5" fmla="*/ 5445723 w 5445723"/>
                <a:gd name="connsiteY5" fmla="*/ 4175219 h 4175219"/>
                <a:gd name="connsiteX6" fmla="*/ 0 w 5445723"/>
                <a:gd name="connsiteY6" fmla="*/ 4175219 h 4175219"/>
                <a:gd name="connsiteX7" fmla="*/ 0 w 5445723"/>
                <a:gd name="connsiteY7" fmla="*/ 6679 h 4175219"/>
                <a:gd name="connsiteX0" fmla="*/ 0 w 5445723"/>
                <a:gd name="connsiteY0" fmla="*/ 6679 h 4175219"/>
                <a:gd name="connsiteX1" fmla="*/ 3957704 w 5445723"/>
                <a:gd name="connsiteY1" fmla="*/ 51063 h 4175219"/>
                <a:gd name="connsiteX2" fmla="*/ 4214379 w 5445723"/>
                <a:gd name="connsiteY2" fmla="*/ 243568 h 4175219"/>
                <a:gd name="connsiteX3" fmla="*/ 4768834 w 5445723"/>
                <a:gd name="connsiteY3" fmla="*/ 16472 h 4175219"/>
                <a:gd name="connsiteX4" fmla="*/ 5436198 w 5445723"/>
                <a:gd name="connsiteY4" fmla="*/ 35254 h 4175219"/>
                <a:gd name="connsiteX5" fmla="*/ 5445723 w 5445723"/>
                <a:gd name="connsiteY5" fmla="*/ 4175219 h 4175219"/>
                <a:gd name="connsiteX6" fmla="*/ 0 w 5445723"/>
                <a:gd name="connsiteY6" fmla="*/ 4175219 h 4175219"/>
                <a:gd name="connsiteX7" fmla="*/ 0 w 5445723"/>
                <a:gd name="connsiteY7" fmla="*/ 6679 h 4175219"/>
                <a:gd name="connsiteX0" fmla="*/ 0 w 5445723"/>
                <a:gd name="connsiteY0" fmla="*/ 0 h 4168540"/>
                <a:gd name="connsiteX1" fmla="*/ 3957704 w 5445723"/>
                <a:gd name="connsiteY1" fmla="*/ 44384 h 4168540"/>
                <a:gd name="connsiteX2" fmla="*/ 4214379 w 5445723"/>
                <a:gd name="connsiteY2" fmla="*/ 236889 h 4168540"/>
                <a:gd name="connsiteX3" fmla="*/ 4768834 w 5445723"/>
                <a:gd name="connsiteY3" fmla="*/ 979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68834 w 5445723"/>
                <a:gd name="connsiteY3" fmla="*/ 979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68834 w 5445723"/>
                <a:gd name="connsiteY3" fmla="*/ 979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36889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49784 w 5445723"/>
                <a:gd name="connsiteY3" fmla="*/ 28843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168540 h 4168540"/>
                <a:gd name="connsiteX6" fmla="*/ 0 w 5445723"/>
                <a:gd name="connsiteY6" fmla="*/ 4168540 h 4168540"/>
                <a:gd name="connsiteX7" fmla="*/ 0 w 5445723"/>
                <a:gd name="connsiteY7" fmla="*/ 0 h 4168540"/>
                <a:gd name="connsiteX0" fmla="*/ 0 w 5445723"/>
                <a:gd name="connsiteY0" fmla="*/ 0 h 4168540"/>
                <a:gd name="connsiteX1" fmla="*/ 3957704 w 5445723"/>
                <a:gd name="connsiteY1" fmla="*/ 44384 h 4168540"/>
                <a:gd name="connsiteX2" fmla="*/ 4319154 w 5445723"/>
                <a:gd name="connsiteY2" fmla="*/ 284514 h 4168540"/>
                <a:gd name="connsiteX3" fmla="*/ 4759309 w 5445723"/>
                <a:gd name="connsiteY3" fmla="*/ 19318 h 4168540"/>
                <a:gd name="connsiteX4" fmla="*/ 5436198 w 5445723"/>
                <a:gd name="connsiteY4" fmla="*/ 28575 h 4168540"/>
                <a:gd name="connsiteX5" fmla="*/ 5445723 w 5445723"/>
                <a:gd name="connsiteY5" fmla="*/ 4094112 h 4168540"/>
                <a:gd name="connsiteX6" fmla="*/ 0 w 5445723"/>
                <a:gd name="connsiteY6" fmla="*/ 4168540 h 4168540"/>
                <a:gd name="connsiteX7" fmla="*/ 0 w 5445723"/>
                <a:gd name="connsiteY7" fmla="*/ 0 h 4168540"/>
                <a:gd name="connsiteX0" fmla="*/ 0 w 5445723"/>
                <a:gd name="connsiteY0" fmla="*/ 0 h 4094112"/>
                <a:gd name="connsiteX1" fmla="*/ 3957704 w 5445723"/>
                <a:gd name="connsiteY1" fmla="*/ 44384 h 4094112"/>
                <a:gd name="connsiteX2" fmla="*/ 4319154 w 5445723"/>
                <a:gd name="connsiteY2" fmla="*/ 284514 h 4094112"/>
                <a:gd name="connsiteX3" fmla="*/ 4759309 w 5445723"/>
                <a:gd name="connsiteY3" fmla="*/ 19318 h 4094112"/>
                <a:gd name="connsiteX4" fmla="*/ 5436198 w 5445723"/>
                <a:gd name="connsiteY4" fmla="*/ 28575 h 4094112"/>
                <a:gd name="connsiteX5" fmla="*/ 5445723 w 5445723"/>
                <a:gd name="connsiteY5" fmla="*/ 4094112 h 4094112"/>
                <a:gd name="connsiteX6" fmla="*/ 0 w 5445723"/>
                <a:gd name="connsiteY6" fmla="*/ 4051582 h 4094112"/>
                <a:gd name="connsiteX7" fmla="*/ 0 w 5445723"/>
                <a:gd name="connsiteY7" fmla="*/ 0 h 4094112"/>
                <a:gd name="connsiteX0" fmla="*/ 0 w 5445723"/>
                <a:gd name="connsiteY0" fmla="*/ 0 h 4094112"/>
                <a:gd name="connsiteX1" fmla="*/ 3957704 w 5445723"/>
                <a:gd name="connsiteY1" fmla="*/ 44384 h 4094112"/>
                <a:gd name="connsiteX2" fmla="*/ 4319154 w 5445723"/>
                <a:gd name="connsiteY2" fmla="*/ 284514 h 4094112"/>
                <a:gd name="connsiteX3" fmla="*/ 4759309 w 5445723"/>
                <a:gd name="connsiteY3" fmla="*/ 19318 h 4094112"/>
                <a:gd name="connsiteX4" fmla="*/ 5436198 w 5445723"/>
                <a:gd name="connsiteY4" fmla="*/ 28575 h 4094112"/>
                <a:gd name="connsiteX5" fmla="*/ 5445723 w 5445723"/>
                <a:gd name="connsiteY5" fmla="*/ 4094112 h 4094112"/>
                <a:gd name="connsiteX6" fmla="*/ 0 w 5445723"/>
                <a:gd name="connsiteY6" fmla="*/ 4072847 h 4094112"/>
                <a:gd name="connsiteX7" fmla="*/ 0 w 5445723"/>
                <a:gd name="connsiteY7" fmla="*/ 0 h 4094112"/>
                <a:gd name="connsiteX0" fmla="*/ 0 w 5436619"/>
                <a:gd name="connsiteY0" fmla="*/ 0 h 4072847"/>
                <a:gd name="connsiteX1" fmla="*/ 3957704 w 5436619"/>
                <a:gd name="connsiteY1" fmla="*/ 44384 h 4072847"/>
                <a:gd name="connsiteX2" fmla="*/ 4319154 w 5436619"/>
                <a:gd name="connsiteY2" fmla="*/ 284514 h 4072847"/>
                <a:gd name="connsiteX3" fmla="*/ 4759309 w 5436619"/>
                <a:gd name="connsiteY3" fmla="*/ 19318 h 4072847"/>
                <a:gd name="connsiteX4" fmla="*/ 5436198 w 5436619"/>
                <a:gd name="connsiteY4" fmla="*/ 28575 h 4072847"/>
                <a:gd name="connsiteX5" fmla="*/ 5435090 w 5436619"/>
                <a:gd name="connsiteY5" fmla="*/ 4072847 h 4072847"/>
                <a:gd name="connsiteX6" fmla="*/ 0 w 5436619"/>
                <a:gd name="connsiteY6" fmla="*/ 4072847 h 4072847"/>
                <a:gd name="connsiteX7" fmla="*/ 0 w 5436619"/>
                <a:gd name="connsiteY7" fmla="*/ 0 h 4072847"/>
                <a:gd name="connsiteX0" fmla="*/ 0 w 5436619"/>
                <a:gd name="connsiteY0" fmla="*/ 2019 h 4053601"/>
                <a:gd name="connsiteX1" fmla="*/ 3957704 w 5436619"/>
                <a:gd name="connsiteY1" fmla="*/ 25138 h 4053601"/>
                <a:gd name="connsiteX2" fmla="*/ 4319154 w 5436619"/>
                <a:gd name="connsiteY2" fmla="*/ 265268 h 4053601"/>
                <a:gd name="connsiteX3" fmla="*/ 4759309 w 5436619"/>
                <a:gd name="connsiteY3" fmla="*/ 72 h 4053601"/>
                <a:gd name="connsiteX4" fmla="*/ 5436198 w 5436619"/>
                <a:gd name="connsiteY4" fmla="*/ 9329 h 4053601"/>
                <a:gd name="connsiteX5" fmla="*/ 5435090 w 5436619"/>
                <a:gd name="connsiteY5" fmla="*/ 4053601 h 4053601"/>
                <a:gd name="connsiteX6" fmla="*/ 0 w 5436619"/>
                <a:gd name="connsiteY6" fmla="*/ 4053601 h 4053601"/>
                <a:gd name="connsiteX7" fmla="*/ 0 w 5436619"/>
                <a:gd name="connsiteY7" fmla="*/ 2019 h 4053601"/>
                <a:gd name="connsiteX0" fmla="*/ 0 w 5447252"/>
                <a:gd name="connsiteY0" fmla="*/ 33917 h 4053601"/>
                <a:gd name="connsiteX1" fmla="*/ 3968337 w 5447252"/>
                <a:gd name="connsiteY1" fmla="*/ 25138 h 4053601"/>
                <a:gd name="connsiteX2" fmla="*/ 4329787 w 5447252"/>
                <a:gd name="connsiteY2" fmla="*/ 265268 h 4053601"/>
                <a:gd name="connsiteX3" fmla="*/ 4769942 w 5447252"/>
                <a:gd name="connsiteY3" fmla="*/ 72 h 4053601"/>
                <a:gd name="connsiteX4" fmla="*/ 5446831 w 5447252"/>
                <a:gd name="connsiteY4" fmla="*/ 9329 h 4053601"/>
                <a:gd name="connsiteX5" fmla="*/ 5445723 w 5447252"/>
                <a:gd name="connsiteY5" fmla="*/ 4053601 h 4053601"/>
                <a:gd name="connsiteX6" fmla="*/ 10633 w 5447252"/>
                <a:gd name="connsiteY6" fmla="*/ 4053601 h 4053601"/>
                <a:gd name="connsiteX7" fmla="*/ 0 w 5447252"/>
                <a:gd name="connsiteY7" fmla="*/ 33917 h 4053601"/>
                <a:gd name="connsiteX0" fmla="*/ 0 w 5447243"/>
                <a:gd name="connsiteY0" fmla="*/ 33914 h 4053598"/>
                <a:gd name="connsiteX1" fmla="*/ 3968337 w 5447243"/>
                <a:gd name="connsiteY1" fmla="*/ 25135 h 4053598"/>
                <a:gd name="connsiteX2" fmla="*/ 4329787 w 5447243"/>
                <a:gd name="connsiteY2" fmla="*/ 265265 h 4053598"/>
                <a:gd name="connsiteX3" fmla="*/ 4754869 w 5447243"/>
                <a:gd name="connsiteY3" fmla="*/ 69 h 4053598"/>
                <a:gd name="connsiteX4" fmla="*/ 5446831 w 5447243"/>
                <a:gd name="connsiteY4" fmla="*/ 9326 h 4053598"/>
                <a:gd name="connsiteX5" fmla="*/ 5445723 w 5447243"/>
                <a:gd name="connsiteY5" fmla="*/ 4053598 h 4053598"/>
                <a:gd name="connsiteX6" fmla="*/ 10633 w 5447243"/>
                <a:gd name="connsiteY6" fmla="*/ 4053598 h 4053598"/>
                <a:gd name="connsiteX7" fmla="*/ 0 w 5447243"/>
                <a:gd name="connsiteY7" fmla="*/ 33914 h 4053598"/>
                <a:gd name="connsiteX0" fmla="*/ 0 w 5447243"/>
                <a:gd name="connsiteY0" fmla="*/ 33913 h 4053597"/>
                <a:gd name="connsiteX1" fmla="*/ 3968337 w 5447243"/>
                <a:gd name="connsiteY1" fmla="*/ 25134 h 4053597"/>
                <a:gd name="connsiteX2" fmla="*/ 4329787 w 5447243"/>
                <a:gd name="connsiteY2" fmla="*/ 265264 h 4053597"/>
                <a:gd name="connsiteX3" fmla="*/ 4754869 w 5447243"/>
                <a:gd name="connsiteY3" fmla="*/ 68 h 4053597"/>
                <a:gd name="connsiteX4" fmla="*/ 5446831 w 5447243"/>
                <a:gd name="connsiteY4" fmla="*/ 9325 h 4053597"/>
                <a:gd name="connsiteX5" fmla="*/ 5445723 w 5447243"/>
                <a:gd name="connsiteY5" fmla="*/ 4053597 h 4053597"/>
                <a:gd name="connsiteX6" fmla="*/ 10633 w 5447243"/>
                <a:gd name="connsiteY6" fmla="*/ 4053597 h 4053597"/>
                <a:gd name="connsiteX7" fmla="*/ 0 w 5447243"/>
                <a:gd name="connsiteY7" fmla="*/ 33913 h 4053597"/>
                <a:gd name="connsiteX0" fmla="*/ 0 w 5447214"/>
                <a:gd name="connsiteY0" fmla="*/ 29745 h 4049429"/>
                <a:gd name="connsiteX1" fmla="*/ 3968337 w 5447214"/>
                <a:gd name="connsiteY1" fmla="*/ 20966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4049429"/>
                <a:gd name="connsiteX1" fmla="*/ 3918095 w 5447214"/>
                <a:gd name="connsiteY1" fmla="*/ 15941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4049429"/>
                <a:gd name="connsiteX1" fmla="*/ 3918095 w 5447214"/>
                <a:gd name="connsiteY1" fmla="*/ 15941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4049429"/>
                <a:gd name="connsiteX1" fmla="*/ 3918095 w 5447214"/>
                <a:gd name="connsiteY1" fmla="*/ 15941 h 4049429"/>
                <a:gd name="connsiteX2" fmla="*/ 4329787 w 5447214"/>
                <a:gd name="connsiteY2" fmla="*/ 261096 h 4049429"/>
                <a:gd name="connsiteX3" fmla="*/ 4704627 w 5447214"/>
                <a:gd name="connsiteY3" fmla="*/ 924 h 4049429"/>
                <a:gd name="connsiteX4" fmla="*/ 5446831 w 5447214"/>
                <a:gd name="connsiteY4" fmla="*/ 5157 h 4049429"/>
                <a:gd name="connsiteX5" fmla="*/ 5445723 w 5447214"/>
                <a:gd name="connsiteY5" fmla="*/ 4049429 h 4049429"/>
                <a:gd name="connsiteX6" fmla="*/ 10633 w 5447214"/>
                <a:gd name="connsiteY6" fmla="*/ 4049429 h 4049429"/>
                <a:gd name="connsiteX7" fmla="*/ 0 w 5447214"/>
                <a:gd name="connsiteY7" fmla="*/ 29745 h 4049429"/>
                <a:gd name="connsiteX0" fmla="*/ 0 w 5447214"/>
                <a:gd name="connsiteY0" fmla="*/ 29745 h 5236545"/>
                <a:gd name="connsiteX1" fmla="*/ 3918095 w 5447214"/>
                <a:gd name="connsiteY1" fmla="*/ 15941 h 5236545"/>
                <a:gd name="connsiteX2" fmla="*/ 4329787 w 5447214"/>
                <a:gd name="connsiteY2" fmla="*/ 261096 h 5236545"/>
                <a:gd name="connsiteX3" fmla="*/ 4704627 w 5447214"/>
                <a:gd name="connsiteY3" fmla="*/ 924 h 5236545"/>
                <a:gd name="connsiteX4" fmla="*/ 5446831 w 5447214"/>
                <a:gd name="connsiteY4" fmla="*/ 5157 h 5236545"/>
                <a:gd name="connsiteX5" fmla="*/ 5445723 w 5447214"/>
                <a:gd name="connsiteY5" fmla="*/ 5236545 h 5236545"/>
                <a:gd name="connsiteX6" fmla="*/ 10633 w 5447214"/>
                <a:gd name="connsiteY6" fmla="*/ 4049429 h 5236545"/>
                <a:gd name="connsiteX7" fmla="*/ 0 w 5447214"/>
                <a:gd name="connsiteY7" fmla="*/ 29745 h 5236545"/>
                <a:gd name="connsiteX0" fmla="*/ 6048 w 5453262"/>
                <a:gd name="connsiteY0" fmla="*/ 29745 h 5236545"/>
                <a:gd name="connsiteX1" fmla="*/ 3924143 w 5453262"/>
                <a:gd name="connsiteY1" fmla="*/ 15941 h 5236545"/>
                <a:gd name="connsiteX2" fmla="*/ 4335835 w 5453262"/>
                <a:gd name="connsiteY2" fmla="*/ 261096 h 5236545"/>
                <a:gd name="connsiteX3" fmla="*/ 4710675 w 5453262"/>
                <a:gd name="connsiteY3" fmla="*/ 924 h 5236545"/>
                <a:gd name="connsiteX4" fmla="*/ 5452879 w 5453262"/>
                <a:gd name="connsiteY4" fmla="*/ 5157 h 5236545"/>
                <a:gd name="connsiteX5" fmla="*/ 5451771 w 5453262"/>
                <a:gd name="connsiteY5" fmla="*/ 5236545 h 5236545"/>
                <a:gd name="connsiteX6" fmla="*/ 639 w 5453262"/>
                <a:gd name="connsiteY6" fmla="*/ 5172376 h 5236545"/>
                <a:gd name="connsiteX7" fmla="*/ 6048 w 5453262"/>
                <a:gd name="connsiteY7" fmla="*/ 29745 h 5236545"/>
                <a:gd name="connsiteX0" fmla="*/ 0 w 5447214"/>
                <a:gd name="connsiteY0" fmla="*/ 29745 h 5268069"/>
                <a:gd name="connsiteX1" fmla="*/ 3918095 w 5447214"/>
                <a:gd name="connsiteY1" fmla="*/ 15941 h 5268069"/>
                <a:gd name="connsiteX2" fmla="*/ 4329787 w 5447214"/>
                <a:gd name="connsiteY2" fmla="*/ 261096 h 5268069"/>
                <a:gd name="connsiteX3" fmla="*/ 4704627 w 5447214"/>
                <a:gd name="connsiteY3" fmla="*/ 924 h 5268069"/>
                <a:gd name="connsiteX4" fmla="*/ 5446831 w 5447214"/>
                <a:gd name="connsiteY4" fmla="*/ 5157 h 5268069"/>
                <a:gd name="connsiteX5" fmla="*/ 5445723 w 5447214"/>
                <a:gd name="connsiteY5" fmla="*/ 5236545 h 5268069"/>
                <a:gd name="connsiteX6" fmla="*/ 15856 w 5447214"/>
                <a:gd name="connsiteY6" fmla="*/ 5268069 h 5268069"/>
                <a:gd name="connsiteX7" fmla="*/ 0 w 5447214"/>
                <a:gd name="connsiteY7" fmla="*/ 29745 h 5268069"/>
                <a:gd name="connsiteX0" fmla="*/ 0 w 5447214"/>
                <a:gd name="connsiteY0" fmla="*/ 29745 h 5246804"/>
                <a:gd name="connsiteX1" fmla="*/ 3918095 w 5447214"/>
                <a:gd name="connsiteY1" fmla="*/ 15941 h 5246804"/>
                <a:gd name="connsiteX2" fmla="*/ 4329787 w 5447214"/>
                <a:gd name="connsiteY2" fmla="*/ 261096 h 5246804"/>
                <a:gd name="connsiteX3" fmla="*/ 4704627 w 5447214"/>
                <a:gd name="connsiteY3" fmla="*/ 924 h 5246804"/>
                <a:gd name="connsiteX4" fmla="*/ 5446831 w 5447214"/>
                <a:gd name="connsiteY4" fmla="*/ 5157 h 5246804"/>
                <a:gd name="connsiteX5" fmla="*/ 5445723 w 5447214"/>
                <a:gd name="connsiteY5" fmla="*/ 5236545 h 5246804"/>
                <a:gd name="connsiteX6" fmla="*/ 15856 w 5447214"/>
                <a:gd name="connsiteY6" fmla="*/ 5246804 h 5246804"/>
                <a:gd name="connsiteX7" fmla="*/ 0 w 5447214"/>
                <a:gd name="connsiteY7" fmla="*/ 29745 h 5246804"/>
                <a:gd name="connsiteX0" fmla="*/ 0 w 5447214"/>
                <a:gd name="connsiteY0" fmla="*/ 29745 h 5236545"/>
                <a:gd name="connsiteX1" fmla="*/ 3918095 w 5447214"/>
                <a:gd name="connsiteY1" fmla="*/ 15941 h 5236545"/>
                <a:gd name="connsiteX2" fmla="*/ 4329787 w 5447214"/>
                <a:gd name="connsiteY2" fmla="*/ 261096 h 5236545"/>
                <a:gd name="connsiteX3" fmla="*/ 4704627 w 5447214"/>
                <a:gd name="connsiteY3" fmla="*/ 924 h 5236545"/>
                <a:gd name="connsiteX4" fmla="*/ 5446831 w 5447214"/>
                <a:gd name="connsiteY4" fmla="*/ 5157 h 5236545"/>
                <a:gd name="connsiteX5" fmla="*/ 5445723 w 5447214"/>
                <a:gd name="connsiteY5" fmla="*/ 5236545 h 5236545"/>
                <a:gd name="connsiteX6" fmla="*/ 15856 w 5447214"/>
                <a:gd name="connsiteY6" fmla="*/ 5236171 h 5236545"/>
                <a:gd name="connsiteX7" fmla="*/ 0 w 5447214"/>
                <a:gd name="connsiteY7" fmla="*/ 29745 h 5236545"/>
                <a:gd name="connsiteX0" fmla="*/ 0 w 5447214"/>
                <a:gd name="connsiteY0" fmla="*/ 58792 h 5265592"/>
                <a:gd name="connsiteX1" fmla="*/ 3515864 w 5447214"/>
                <a:gd name="connsiteY1" fmla="*/ 0 h 5265592"/>
                <a:gd name="connsiteX2" fmla="*/ 4329787 w 5447214"/>
                <a:gd name="connsiteY2" fmla="*/ 290143 h 5265592"/>
                <a:gd name="connsiteX3" fmla="*/ 4704627 w 5447214"/>
                <a:gd name="connsiteY3" fmla="*/ 29971 h 5265592"/>
                <a:gd name="connsiteX4" fmla="*/ 5446831 w 5447214"/>
                <a:gd name="connsiteY4" fmla="*/ 34204 h 5265592"/>
                <a:gd name="connsiteX5" fmla="*/ 5445723 w 5447214"/>
                <a:gd name="connsiteY5" fmla="*/ 5265592 h 5265592"/>
                <a:gd name="connsiteX6" fmla="*/ 15856 w 5447214"/>
                <a:gd name="connsiteY6" fmla="*/ 5265218 h 5265592"/>
                <a:gd name="connsiteX7" fmla="*/ 0 w 5447214"/>
                <a:gd name="connsiteY7" fmla="*/ 58792 h 5265592"/>
                <a:gd name="connsiteX0" fmla="*/ 0 w 5447306"/>
                <a:gd name="connsiteY0" fmla="*/ 110104 h 5316904"/>
                <a:gd name="connsiteX1" fmla="*/ 3515864 w 5447306"/>
                <a:gd name="connsiteY1" fmla="*/ 51312 h 5316904"/>
                <a:gd name="connsiteX2" fmla="*/ 4329788 w 5447306"/>
                <a:gd name="connsiteY2" fmla="*/ 926214 h 5316904"/>
                <a:gd name="connsiteX3" fmla="*/ 4704627 w 5447306"/>
                <a:gd name="connsiteY3" fmla="*/ 81283 h 5316904"/>
                <a:gd name="connsiteX4" fmla="*/ 5446831 w 5447306"/>
                <a:gd name="connsiteY4" fmla="*/ 85516 h 5316904"/>
                <a:gd name="connsiteX5" fmla="*/ 5445723 w 5447306"/>
                <a:gd name="connsiteY5" fmla="*/ 5316904 h 5316904"/>
                <a:gd name="connsiteX6" fmla="*/ 15856 w 5447306"/>
                <a:gd name="connsiteY6" fmla="*/ 5316530 h 5316904"/>
                <a:gd name="connsiteX7" fmla="*/ 0 w 5447306"/>
                <a:gd name="connsiteY7" fmla="*/ 110104 h 5316904"/>
                <a:gd name="connsiteX0" fmla="*/ 0 w 5447308"/>
                <a:gd name="connsiteY0" fmla="*/ 92598 h 5299398"/>
                <a:gd name="connsiteX1" fmla="*/ 3515864 w 5447308"/>
                <a:gd name="connsiteY1" fmla="*/ 33806 h 5299398"/>
                <a:gd name="connsiteX2" fmla="*/ 4329788 w 5447308"/>
                <a:gd name="connsiteY2" fmla="*/ 908708 h 5299398"/>
                <a:gd name="connsiteX3" fmla="*/ 4704627 w 5447308"/>
                <a:gd name="connsiteY3" fmla="*/ 63777 h 5299398"/>
                <a:gd name="connsiteX4" fmla="*/ 5446831 w 5447308"/>
                <a:gd name="connsiteY4" fmla="*/ 68010 h 5299398"/>
                <a:gd name="connsiteX5" fmla="*/ 5445723 w 5447308"/>
                <a:gd name="connsiteY5" fmla="*/ 5299398 h 5299398"/>
                <a:gd name="connsiteX6" fmla="*/ 15856 w 5447308"/>
                <a:gd name="connsiteY6" fmla="*/ 5299024 h 5299398"/>
                <a:gd name="connsiteX7" fmla="*/ 0 w 5447308"/>
                <a:gd name="connsiteY7" fmla="*/ 92598 h 5299398"/>
                <a:gd name="connsiteX0" fmla="*/ 0 w 5447306"/>
                <a:gd name="connsiteY0" fmla="*/ 92598 h 5299398"/>
                <a:gd name="connsiteX1" fmla="*/ 3834874 w 5447306"/>
                <a:gd name="connsiteY1" fmla="*/ 78785 h 5299398"/>
                <a:gd name="connsiteX2" fmla="*/ 4329788 w 5447306"/>
                <a:gd name="connsiteY2" fmla="*/ 908708 h 5299398"/>
                <a:gd name="connsiteX3" fmla="*/ 4704627 w 5447306"/>
                <a:gd name="connsiteY3" fmla="*/ 63777 h 5299398"/>
                <a:gd name="connsiteX4" fmla="*/ 5446831 w 5447306"/>
                <a:gd name="connsiteY4" fmla="*/ 68010 h 5299398"/>
                <a:gd name="connsiteX5" fmla="*/ 5445723 w 5447306"/>
                <a:gd name="connsiteY5" fmla="*/ 5299398 h 5299398"/>
                <a:gd name="connsiteX6" fmla="*/ 15856 w 5447306"/>
                <a:gd name="connsiteY6" fmla="*/ 5299024 h 5299398"/>
                <a:gd name="connsiteX7" fmla="*/ 0 w 5447306"/>
                <a:gd name="connsiteY7" fmla="*/ 92598 h 5299398"/>
                <a:gd name="connsiteX0" fmla="*/ 0 w 5447240"/>
                <a:gd name="connsiteY0" fmla="*/ 52650 h 5259450"/>
                <a:gd name="connsiteX1" fmla="*/ 3834874 w 5447240"/>
                <a:gd name="connsiteY1" fmla="*/ 38837 h 5259450"/>
                <a:gd name="connsiteX2" fmla="*/ 4329788 w 5447240"/>
                <a:gd name="connsiteY2" fmla="*/ 868760 h 5259450"/>
                <a:gd name="connsiteX3" fmla="*/ 4704627 w 5447240"/>
                <a:gd name="connsiteY3" fmla="*/ 23829 h 5259450"/>
                <a:gd name="connsiteX4" fmla="*/ 5446831 w 5447240"/>
                <a:gd name="connsiteY4" fmla="*/ 28062 h 5259450"/>
                <a:gd name="connsiteX5" fmla="*/ 5445723 w 5447240"/>
                <a:gd name="connsiteY5" fmla="*/ 5259450 h 5259450"/>
                <a:gd name="connsiteX6" fmla="*/ 15856 w 5447240"/>
                <a:gd name="connsiteY6" fmla="*/ 5259076 h 5259450"/>
                <a:gd name="connsiteX7" fmla="*/ 0 w 5447240"/>
                <a:gd name="connsiteY7" fmla="*/ 52650 h 5259450"/>
                <a:gd name="connsiteX0" fmla="*/ 0 w 5447240"/>
                <a:gd name="connsiteY0" fmla="*/ 52650 h 5259450"/>
                <a:gd name="connsiteX1" fmla="*/ 3834874 w 5447240"/>
                <a:gd name="connsiteY1" fmla="*/ 38837 h 5259450"/>
                <a:gd name="connsiteX2" fmla="*/ 4329788 w 5447240"/>
                <a:gd name="connsiteY2" fmla="*/ 868760 h 5259450"/>
                <a:gd name="connsiteX3" fmla="*/ 4704627 w 5447240"/>
                <a:gd name="connsiteY3" fmla="*/ 23829 h 5259450"/>
                <a:gd name="connsiteX4" fmla="*/ 5446831 w 5447240"/>
                <a:gd name="connsiteY4" fmla="*/ 28062 h 5259450"/>
                <a:gd name="connsiteX5" fmla="*/ 5445723 w 5447240"/>
                <a:gd name="connsiteY5" fmla="*/ 5259450 h 5259450"/>
                <a:gd name="connsiteX6" fmla="*/ 15856 w 5447240"/>
                <a:gd name="connsiteY6" fmla="*/ 5259076 h 5259450"/>
                <a:gd name="connsiteX7" fmla="*/ 0 w 5447240"/>
                <a:gd name="connsiteY7" fmla="*/ 52650 h 5259450"/>
                <a:gd name="connsiteX0" fmla="*/ 0 w 5447240"/>
                <a:gd name="connsiteY0" fmla="*/ 52650 h 7073010"/>
                <a:gd name="connsiteX1" fmla="*/ 3834874 w 5447240"/>
                <a:gd name="connsiteY1" fmla="*/ 38837 h 7073010"/>
                <a:gd name="connsiteX2" fmla="*/ 4329788 w 5447240"/>
                <a:gd name="connsiteY2" fmla="*/ 868760 h 7073010"/>
                <a:gd name="connsiteX3" fmla="*/ 4704627 w 5447240"/>
                <a:gd name="connsiteY3" fmla="*/ 23829 h 7073010"/>
                <a:gd name="connsiteX4" fmla="*/ 5446831 w 5447240"/>
                <a:gd name="connsiteY4" fmla="*/ 28062 h 7073010"/>
                <a:gd name="connsiteX5" fmla="*/ 5445723 w 5447240"/>
                <a:gd name="connsiteY5" fmla="*/ 5259450 h 7073010"/>
                <a:gd name="connsiteX6" fmla="*/ 15856 w 5447240"/>
                <a:gd name="connsiteY6" fmla="*/ 7073010 h 7073010"/>
                <a:gd name="connsiteX7" fmla="*/ 0 w 5447240"/>
                <a:gd name="connsiteY7" fmla="*/ 52650 h 7073010"/>
                <a:gd name="connsiteX0" fmla="*/ 0 w 5447240"/>
                <a:gd name="connsiteY0" fmla="*/ 52650 h 10773818"/>
                <a:gd name="connsiteX1" fmla="*/ 3834874 w 5447240"/>
                <a:gd name="connsiteY1" fmla="*/ 38837 h 10773818"/>
                <a:gd name="connsiteX2" fmla="*/ 4329788 w 5447240"/>
                <a:gd name="connsiteY2" fmla="*/ 868760 h 10773818"/>
                <a:gd name="connsiteX3" fmla="*/ 4704627 w 5447240"/>
                <a:gd name="connsiteY3" fmla="*/ 23829 h 10773818"/>
                <a:gd name="connsiteX4" fmla="*/ 5446831 w 5447240"/>
                <a:gd name="connsiteY4" fmla="*/ 28062 h 10773818"/>
                <a:gd name="connsiteX5" fmla="*/ 5445723 w 5447240"/>
                <a:gd name="connsiteY5" fmla="*/ 10773818 h 10773818"/>
                <a:gd name="connsiteX6" fmla="*/ 15856 w 5447240"/>
                <a:gd name="connsiteY6" fmla="*/ 7073010 h 10773818"/>
                <a:gd name="connsiteX7" fmla="*/ 0 w 5447240"/>
                <a:gd name="connsiteY7" fmla="*/ 52650 h 10773818"/>
                <a:gd name="connsiteX0" fmla="*/ 0 w 5447240"/>
                <a:gd name="connsiteY0" fmla="*/ 52650 h 19335225"/>
                <a:gd name="connsiteX1" fmla="*/ 3834874 w 5447240"/>
                <a:gd name="connsiteY1" fmla="*/ 38837 h 19335225"/>
                <a:gd name="connsiteX2" fmla="*/ 4329788 w 5447240"/>
                <a:gd name="connsiteY2" fmla="*/ 868760 h 19335225"/>
                <a:gd name="connsiteX3" fmla="*/ 4704627 w 5447240"/>
                <a:gd name="connsiteY3" fmla="*/ 23829 h 19335225"/>
                <a:gd name="connsiteX4" fmla="*/ 5446831 w 5447240"/>
                <a:gd name="connsiteY4" fmla="*/ 28062 h 19335225"/>
                <a:gd name="connsiteX5" fmla="*/ 5445723 w 5447240"/>
                <a:gd name="connsiteY5" fmla="*/ 10773818 h 19335225"/>
                <a:gd name="connsiteX6" fmla="*/ 52436 w 5447240"/>
                <a:gd name="connsiteY6" fmla="*/ 19335225 h 19335225"/>
                <a:gd name="connsiteX7" fmla="*/ 0 w 5447240"/>
                <a:gd name="connsiteY7" fmla="*/ 52650 h 19335225"/>
                <a:gd name="connsiteX0" fmla="*/ 0 w 5447240"/>
                <a:gd name="connsiteY0" fmla="*/ 52650 h 20278843"/>
                <a:gd name="connsiteX1" fmla="*/ 3834874 w 5447240"/>
                <a:gd name="connsiteY1" fmla="*/ 38837 h 20278843"/>
                <a:gd name="connsiteX2" fmla="*/ 4329788 w 5447240"/>
                <a:gd name="connsiteY2" fmla="*/ 868760 h 20278843"/>
                <a:gd name="connsiteX3" fmla="*/ 4704627 w 5447240"/>
                <a:gd name="connsiteY3" fmla="*/ 23829 h 20278843"/>
                <a:gd name="connsiteX4" fmla="*/ 5446831 w 5447240"/>
                <a:gd name="connsiteY4" fmla="*/ 28062 h 20278843"/>
                <a:gd name="connsiteX5" fmla="*/ 5445723 w 5447240"/>
                <a:gd name="connsiteY5" fmla="*/ 20278843 h 20278843"/>
                <a:gd name="connsiteX6" fmla="*/ 52436 w 5447240"/>
                <a:gd name="connsiteY6" fmla="*/ 19335225 h 20278843"/>
                <a:gd name="connsiteX7" fmla="*/ 0 w 5447240"/>
                <a:gd name="connsiteY7" fmla="*/ 52650 h 20278843"/>
                <a:gd name="connsiteX0" fmla="*/ 3240 w 5450480"/>
                <a:gd name="connsiteY0" fmla="*/ 52650 h 25212382"/>
                <a:gd name="connsiteX1" fmla="*/ 3838114 w 5450480"/>
                <a:gd name="connsiteY1" fmla="*/ 38837 h 25212382"/>
                <a:gd name="connsiteX2" fmla="*/ 4333028 w 5450480"/>
                <a:gd name="connsiteY2" fmla="*/ 868760 h 25212382"/>
                <a:gd name="connsiteX3" fmla="*/ 4707867 w 5450480"/>
                <a:gd name="connsiteY3" fmla="*/ 23829 h 25212382"/>
                <a:gd name="connsiteX4" fmla="*/ 5450071 w 5450480"/>
                <a:gd name="connsiteY4" fmla="*/ 28062 h 25212382"/>
                <a:gd name="connsiteX5" fmla="*/ 5448963 w 5450480"/>
                <a:gd name="connsiteY5" fmla="*/ 20278843 h 25212382"/>
                <a:gd name="connsiteX6" fmla="*/ 805 w 5450480"/>
                <a:gd name="connsiteY6" fmla="*/ 25212382 h 25212382"/>
                <a:gd name="connsiteX7" fmla="*/ 3240 w 5450480"/>
                <a:gd name="connsiteY7" fmla="*/ 52650 h 25212382"/>
                <a:gd name="connsiteX0" fmla="*/ 3240 w 5450480"/>
                <a:gd name="connsiteY0" fmla="*/ 52650 h 25212382"/>
                <a:gd name="connsiteX1" fmla="*/ 3838114 w 5450480"/>
                <a:gd name="connsiteY1" fmla="*/ 38837 h 25212382"/>
                <a:gd name="connsiteX2" fmla="*/ 4333028 w 5450480"/>
                <a:gd name="connsiteY2" fmla="*/ 868760 h 25212382"/>
                <a:gd name="connsiteX3" fmla="*/ 4707867 w 5450480"/>
                <a:gd name="connsiteY3" fmla="*/ 23829 h 25212382"/>
                <a:gd name="connsiteX4" fmla="*/ 5450071 w 5450480"/>
                <a:gd name="connsiteY4" fmla="*/ 28062 h 25212382"/>
                <a:gd name="connsiteX5" fmla="*/ 5430673 w 5450480"/>
                <a:gd name="connsiteY5" fmla="*/ 25067636 h 25212382"/>
                <a:gd name="connsiteX6" fmla="*/ 805 w 5450480"/>
                <a:gd name="connsiteY6" fmla="*/ 25212382 h 25212382"/>
                <a:gd name="connsiteX7" fmla="*/ 3240 w 5450480"/>
                <a:gd name="connsiteY7" fmla="*/ 52650 h 25212382"/>
                <a:gd name="connsiteX0" fmla="*/ 3240 w 5450480"/>
                <a:gd name="connsiteY0" fmla="*/ 52650 h 25212382"/>
                <a:gd name="connsiteX1" fmla="*/ 3838114 w 5450480"/>
                <a:gd name="connsiteY1" fmla="*/ 38837 h 25212382"/>
                <a:gd name="connsiteX2" fmla="*/ 4333028 w 5450480"/>
                <a:gd name="connsiteY2" fmla="*/ 868760 h 25212382"/>
                <a:gd name="connsiteX3" fmla="*/ 4707867 w 5450480"/>
                <a:gd name="connsiteY3" fmla="*/ 23829 h 25212382"/>
                <a:gd name="connsiteX4" fmla="*/ 5450071 w 5450480"/>
                <a:gd name="connsiteY4" fmla="*/ 28062 h 25212382"/>
                <a:gd name="connsiteX5" fmla="*/ 5430673 w 5450480"/>
                <a:gd name="connsiteY5" fmla="*/ 25140196 h 25212382"/>
                <a:gd name="connsiteX6" fmla="*/ 805 w 5450480"/>
                <a:gd name="connsiteY6" fmla="*/ 25212382 h 25212382"/>
                <a:gd name="connsiteX7" fmla="*/ 3240 w 5450480"/>
                <a:gd name="connsiteY7" fmla="*/ 52650 h 25212382"/>
                <a:gd name="connsiteX0" fmla="*/ 3240 w 5450547"/>
                <a:gd name="connsiteY0" fmla="*/ 113866 h 25273598"/>
                <a:gd name="connsiteX1" fmla="*/ 3838114 w 5450547"/>
                <a:gd name="connsiteY1" fmla="*/ 100053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547"/>
                <a:gd name="connsiteY0" fmla="*/ 113866 h 25273598"/>
                <a:gd name="connsiteX1" fmla="*/ 3881553 w 5450547"/>
                <a:gd name="connsiteY1" fmla="*/ 42612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547"/>
                <a:gd name="connsiteY0" fmla="*/ 113866 h 25273598"/>
                <a:gd name="connsiteX1" fmla="*/ 3881553 w 5450547"/>
                <a:gd name="connsiteY1" fmla="*/ 42612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547"/>
                <a:gd name="connsiteY0" fmla="*/ 113866 h 25273598"/>
                <a:gd name="connsiteX1" fmla="*/ 3881553 w 5450547"/>
                <a:gd name="connsiteY1" fmla="*/ 42612 h 25273598"/>
                <a:gd name="connsiteX2" fmla="*/ 4333028 w 5450547"/>
                <a:gd name="connsiteY2" fmla="*/ 1217183 h 25273598"/>
                <a:gd name="connsiteX3" fmla="*/ 4707867 w 5450547"/>
                <a:gd name="connsiteY3" fmla="*/ 85045 h 25273598"/>
                <a:gd name="connsiteX4" fmla="*/ 5450071 w 5450547"/>
                <a:gd name="connsiteY4" fmla="*/ 89278 h 25273598"/>
                <a:gd name="connsiteX5" fmla="*/ 5430673 w 5450547"/>
                <a:gd name="connsiteY5" fmla="*/ 25201412 h 25273598"/>
                <a:gd name="connsiteX6" fmla="*/ 805 w 5450547"/>
                <a:gd name="connsiteY6" fmla="*/ 25273598 h 25273598"/>
                <a:gd name="connsiteX7" fmla="*/ 3240 w 5450547"/>
                <a:gd name="connsiteY7" fmla="*/ 113866 h 25273598"/>
                <a:gd name="connsiteX0" fmla="*/ 3240 w 5450486"/>
                <a:gd name="connsiteY0" fmla="*/ 71604 h 25231336"/>
                <a:gd name="connsiteX1" fmla="*/ 3881553 w 5450486"/>
                <a:gd name="connsiteY1" fmla="*/ 350 h 25231336"/>
                <a:gd name="connsiteX2" fmla="*/ 4333028 w 5450486"/>
                <a:gd name="connsiteY2" fmla="*/ 1174921 h 25231336"/>
                <a:gd name="connsiteX3" fmla="*/ 4707867 w 5450486"/>
                <a:gd name="connsiteY3" fmla="*/ 42783 h 25231336"/>
                <a:gd name="connsiteX4" fmla="*/ 5450071 w 5450486"/>
                <a:gd name="connsiteY4" fmla="*/ 47016 h 25231336"/>
                <a:gd name="connsiteX5" fmla="*/ 5430673 w 5450486"/>
                <a:gd name="connsiteY5" fmla="*/ 25159150 h 25231336"/>
                <a:gd name="connsiteX6" fmla="*/ 805 w 5450486"/>
                <a:gd name="connsiteY6" fmla="*/ 25231336 h 25231336"/>
                <a:gd name="connsiteX7" fmla="*/ 3240 w 5450486"/>
                <a:gd name="connsiteY7" fmla="*/ 71604 h 25231336"/>
                <a:gd name="connsiteX0" fmla="*/ 3240 w 5450486"/>
                <a:gd name="connsiteY0" fmla="*/ 71622 h 25231354"/>
                <a:gd name="connsiteX1" fmla="*/ 3881553 w 5450486"/>
                <a:gd name="connsiteY1" fmla="*/ 368 h 25231354"/>
                <a:gd name="connsiteX2" fmla="*/ 4333028 w 5450486"/>
                <a:gd name="connsiteY2" fmla="*/ 1174939 h 25231354"/>
                <a:gd name="connsiteX3" fmla="*/ 4707867 w 5450486"/>
                <a:gd name="connsiteY3" fmla="*/ 42801 h 25231354"/>
                <a:gd name="connsiteX4" fmla="*/ 5450071 w 5450486"/>
                <a:gd name="connsiteY4" fmla="*/ 47034 h 25231354"/>
                <a:gd name="connsiteX5" fmla="*/ 5430673 w 5450486"/>
                <a:gd name="connsiteY5" fmla="*/ 25159168 h 25231354"/>
                <a:gd name="connsiteX6" fmla="*/ 805 w 5450486"/>
                <a:gd name="connsiteY6" fmla="*/ 25231354 h 25231354"/>
                <a:gd name="connsiteX7" fmla="*/ 3240 w 5450486"/>
                <a:gd name="connsiteY7" fmla="*/ 71622 h 25231354"/>
                <a:gd name="connsiteX0" fmla="*/ 3240 w 5450486"/>
                <a:gd name="connsiteY0" fmla="*/ 71604 h 25231336"/>
                <a:gd name="connsiteX1" fmla="*/ 3881553 w 5450486"/>
                <a:gd name="connsiteY1" fmla="*/ 350 h 25231336"/>
                <a:gd name="connsiteX2" fmla="*/ 4333028 w 5450486"/>
                <a:gd name="connsiteY2" fmla="*/ 1174921 h 25231336"/>
                <a:gd name="connsiteX3" fmla="*/ 4707867 w 5450486"/>
                <a:gd name="connsiteY3" fmla="*/ 42783 h 25231336"/>
                <a:gd name="connsiteX4" fmla="*/ 5450071 w 5450486"/>
                <a:gd name="connsiteY4" fmla="*/ 47016 h 25231336"/>
                <a:gd name="connsiteX5" fmla="*/ 5430673 w 5450486"/>
                <a:gd name="connsiteY5" fmla="*/ 25159150 h 25231336"/>
                <a:gd name="connsiteX6" fmla="*/ 805 w 5450486"/>
                <a:gd name="connsiteY6" fmla="*/ 25231336 h 25231336"/>
                <a:gd name="connsiteX7" fmla="*/ 3240 w 5450486"/>
                <a:gd name="connsiteY7" fmla="*/ 71604 h 2523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50486" h="25231336">
                  <a:moveTo>
                    <a:pt x="3240" y="71604"/>
                  </a:moveTo>
                  <a:lnTo>
                    <a:pt x="3881553" y="350"/>
                  </a:lnTo>
                  <a:cubicBezTo>
                    <a:pt x="3929059" y="-23399"/>
                    <a:pt x="4267707" y="1167847"/>
                    <a:pt x="4333028" y="1174921"/>
                  </a:cubicBezTo>
                  <a:cubicBezTo>
                    <a:pt x="4398349" y="1181995"/>
                    <a:pt x="4608571" y="58440"/>
                    <a:pt x="4707867" y="42783"/>
                  </a:cubicBezTo>
                  <a:cubicBezTo>
                    <a:pt x="4807163" y="27126"/>
                    <a:pt x="5469418" y="35408"/>
                    <a:pt x="5450071" y="47016"/>
                  </a:cubicBezTo>
                  <a:cubicBezTo>
                    <a:pt x="5449702" y="1395107"/>
                    <a:pt x="5431042" y="23811059"/>
                    <a:pt x="5430673" y="25159150"/>
                  </a:cubicBezTo>
                  <a:cubicBezTo>
                    <a:pt x="3620717" y="25159025"/>
                    <a:pt x="1810761" y="25231461"/>
                    <a:pt x="805" y="25231336"/>
                  </a:cubicBezTo>
                  <a:cubicBezTo>
                    <a:pt x="-2739" y="23891441"/>
                    <a:pt x="6784" y="1411499"/>
                    <a:pt x="3240" y="71604"/>
                  </a:cubicBezTo>
                  <a:close/>
                </a:path>
              </a:pathLst>
            </a:custGeom>
            <a:solidFill>
              <a:schemeClr val="bg1"/>
            </a:solidFill>
            <a:ln w="3175" cap="flat" cmpd="sng" algn="ctr">
              <a:solidFill>
                <a:schemeClr val="accent1">
                  <a:lumMod val="60000"/>
                  <a:lumOff val="40000"/>
                </a:schemeClr>
              </a:solidFill>
              <a:prstDash val="solid"/>
              <a:headEnd type="none" w="med" len="med"/>
              <a:tailEnd type="none" w="med" len="med"/>
            </a:ln>
            <a:effectLst/>
          </p:spPr>
          <p:txBody>
            <a:bodyPr vert="horz" wrap="square" lIns="91387" tIns="89606" rIns="91387" bIns="89606" numCol="1" rtlCol="0" anchor="ctr" anchorCtr="0" compatLnSpc="1">
              <a:prstTxWarp prst="textNoShape">
                <a:avLst/>
              </a:prstTxWarp>
            </a:bodyPr>
            <a:lstStyle/>
            <a:p>
              <a:pPr defTabSz="913475">
                <a:lnSpc>
                  <a:spcPct val="90000"/>
                </a:lnSpc>
              </a:pPr>
              <a:endParaRPr lang="en-US" sz="1799" kern="0" dirty="0">
                <a:ea typeface="Segoe UI" panose="020B0502040204020203" pitchFamily="34" charset="0"/>
                <a:cs typeface="Segoe UI" panose="020B0502040204020203" pitchFamily="34" charset="0"/>
              </a:endParaRPr>
            </a:p>
          </p:txBody>
        </p:sp>
        <p:sp>
          <p:nvSpPr>
            <p:cNvPr id="73" name="TextBox 72"/>
            <p:cNvSpPr txBox="1"/>
            <p:nvPr/>
          </p:nvSpPr>
          <p:spPr>
            <a:xfrm>
              <a:off x="8754208" y="4405076"/>
              <a:ext cx="3120734" cy="390789"/>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defTabSz="1218084"/>
              <a:r>
                <a:rPr lang="en-US" sz="2000" dirty="0">
                  <a:solidFill>
                    <a:schemeClr val="tx1"/>
                  </a:solidFill>
                  <a:latin typeface="Segoe UI"/>
                </a:rPr>
                <a:t>Cloud</a:t>
              </a:r>
            </a:p>
          </p:txBody>
        </p:sp>
        <p:sp>
          <p:nvSpPr>
            <p:cNvPr id="74" name="Freeform 24"/>
            <p:cNvSpPr>
              <a:spLocks noEditPoints="1"/>
            </p:cNvSpPr>
            <p:nvPr/>
          </p:nvSpPr>
          <p:spPr bwMode="black">
            <a:xfrm>
              <a:off x="10656131" y="3308294"/>
              <a:ext cx="1015471" cy="784556"/>
            </a:xfrm>
            <a:custGeom>
              <a:avLst/>
              <a:gdLst>
                <a:gd name="T0" fmla="*/ 524 w 1369"/>
                <a:gd name="T1" fmla="*/ 115 h 1057"/>
                <a:gd name="T2" fmla="*/ 373 w 1369"/>
                <a:gd name="T3" fmla="*/ 228 h 1057"/>
                <a:gd name="T4" fmla="*/ 455 w 1369"/>
                <a:gd name="T5" fmla="*/ 153 h 1057"/>
                <a:gd name="T6" fmla="*/ 5 w 1369"/>
                <a:gd name="T7" fmla="*/ 634 h 1057"/>
                <a:gd name="T8" fmla="*/ 149 w 1369"/>
                <a:gd name="T9" fmla="*/ 320 h 1057"/>
                <a:gd name="T10" fmla="*/ 26 w 1369"/>
                <a:gd name="T11" fmla="*/ 509 h 1057"/>
                <a:gd name="T12" fmla="*/ 652 w 1369"/>
                <a:gd name="T13" fmla="*/ 75 h 1057"/>
                <a:gd name="T14" fmla="*/ 36 w 1369"/>
                <a:gd name="T15" fmla="*/ 435 h 1057"/>
                <a:gd name="T16" fmla="*/ 28 w 1369"/>
                <a:gd name="T17" fmla="*/ 478 h 1057"/>
                <a:gd name="T18" fmla="*/ 9 w 1369"/>
                <a:gd name="T19" fmla="*/ 353 h 1057"/>
                <a:gd name="T20" fmla="*/ 1045 w 1369"/>
                <a:gd name="T21" fmla="*/ 157 h 1057"/>
                <a:gd name="T22" fmla="*/ 1251 w 1369"/>
                <a:gd name="T23" fmla="*/ 278 h 1057"/>
                <a:gd name="T24" fmla="*/ 1184 w 1369"/>
                <a:gd name="T25" fmla="*/ 236 h 1057"/>
                <a:gd name="T26" fmla="*/ 1369 w 1369"/>
                <a:gd name="T27" fmla="*/ 439 h 1057"/>
                <a:gd name="T28" fmla="*/ 1349 w 1369"/>
                <a:gd name="T29" fmla="*/ 356 h 1057"/>
                <a:gd name="T30" fmla="*/ 1150 w 1369"/>
                <a:gd name="T31" fmla="*/ 216 h 1057"/>
                <a:gd name="T32" fmla="*/ 859 w 1369"/>
                <a:gd name="T33" fmla="*/ 52 h 1057"/>
                <a:gd name="T34" fmla="*/ 781 w 1369"/>
                <a:gd name="T35" fmla="*/ 39 h 1057"/>
                <a:gd name="T36" fmla="*/ 746 w 1369"/>
                <a:gd name="T37" fmla="*/ 26 h 1057"/>
                <a:gd name="T38" fmla="*/ 682 w 1369"/>
                <a:gd name="T39" fmla="*/ 56 h 1057"/>
                <a:gd name="T40" fmla="*/ 67 w 1369"/>
                <a:gd name="T41" fmla="*/ 682 h 1057"/>
                <a:gd name="T42" fmla="*/ 963 w 1369"/>
                <a:gd name="T43" fmla="*/ 142 h 1057"/>
                <a:gd name="T44" fmla="*/ 906 w 1369"/>
                <a:gd name="T45" fmla="*/ 82 h 1057"/>
                <a:gd name="T46" fmla="*/ 247 w 1369"/>
                <a:gd name="T47" fmla="*/ 268 h 1057"/>
                <a:gd name="T48" fmla="*/ 1073 w 1369"/>
                <a:gd name="T49" fmla="*/ 766 h 1057"/>
                <a:gd name="T50" fmla="*/ 974 w 1369"/>
                <a:gd name="T51" fmla="*/ 824 h 1057"/>
                <a:gd name="T52" fmla="*/ 1048 w 1369"/>
                <a:gd name="T53" fmla="*/ 780 h 1057"/>
                <a:gd name="T54" fmla="*/ 834 w 1369"/>
                <a:gd name="T55" fmla="*/ 948 h 1057"/>
                <a:gd name="T56" fmla="*/ 882 w 1369"/>
                <a:gd name="T57" fmla="*/ 910 h 1057"/>
                <a:gd name="T58" fmla="*/ 1199 w 1369"/>
                <a:gd name="T59" fmla="*/ 723 h 1057"/>
                <a:gd name="T60" fmla="*/ 61 w 1369"/>
                <a:gd name="T61" fmla="*/ 327 h 1057"/>
                <a:gd name="T62" fmla="*/ 1353 w 1369"/>
                <a:gd name="T63" fmla="*/ 606 h 1057"/>
                <a:gd name="T64" fmla="*/ 1342 w 1369"/>
                <a:gd name="T65" fmla="*/ 518 h 1057"/>
                <a:gd name="T66" fmla="*/ 789 w 1369"/>
                <a:gd name="T67" fmla="*/ 977 h 1057"/>
                <a:gd name="T68" fmla="*/ 791 w 1369"/>
                <a:gd name="T69" fmla="*/ 972 h 1057"/>
                <a:gd name="T70" fmla="*/ 1249 w 1369"/>
                <a:gd name="T71" fmla="*/ 662 h 1057"/>
                <a:gd name="T72" fmla="*/ 1318 w 1369"/>
                <a:gd name="T73" fmla="*/ 616 h 1057"/>
                <a:gd name="T74" fmla="*/ 357 w 1369"/>
                <a:gd name="T75" fmla="*/ 821 h 1057"/>
                <a:gd name="T76" fmla="*/ 249 w 1369"/>
                <a:gd name="T77" fmla="*/ 759 h 1057"/>
                <a:gd name="T78" fmla="*/ 179 w 1369"/>
                <a:gd name="T79" fmla="*/ 721 h 1057"/>
                <a:gd name="T80" fmla="*/ 133 w 1369"/>
                <a:gd name="T81" fmla="*/ 704 h 1057"/>
                <a:gd name="T82" fmla="*/ 139 w 1369"/>
                <a:gd name="T83" fmla="*/ 731 h 1057"/>
                <a:gd name="T84" fmla="*/ 711 w 1369"/>
                <a:gd name="T85" fmla="*/ 1056 h 1057"/>
                <a:gd name="T86" fmla="*/ 606 w 1369"/>
                <a:gd name="T87" fmla="*/ 984 h 1057"/>
                <a:gd name="T88" fmla="*/ 614 w 1369"/>
                <a:gd name="T89" fmla="*/ 998 h 1057"/>
                <a:gd name="T90" fmla="*/ 555 w 1369"/>
                <a:gd name="T91" fmla="*/ 933 h 1057"/>
                <a:gd name="T92" fmla="*/ 676 w 1369"/>
                <a:gd name="T93" fmla="*/ 1024 h 1057"/>
                <a:gd name="T94" fmla="*/ 489 w 1369"/>
                <a:gd name="T95" fmla="*/ 898 h 1057"/>
                <a:gd name="T96" fmla="*/ 1274 w 1369"/>
                <a:gd name="T97" fmla="*/ 378 h 1057"/>
                <a:gd name="T98" fmla="*/ 749 w 1369"/>
                <a:gd name="T99" fmla="*/ 729 h 1057"/>
                <a:gd name="T100" fmla="*/ 146 w 1369"/>
                <a:gd name="T101" fmla="*/ 631 h 1057"/>
                <a:gd name="T102" fmla="*/ 600 w 1369"/>
                <a:gd name="T103" fmla="*/ 889 h 1057"/>
                <a:gd name="T104" fmla="*/ 780 w 1369"/>
                <a:gd name="T105" fmla="*/ 741 h 1057"/>
                <a:gd name="T106" fmla="*/ 486 w 1369"/>
                <a:gd name="T107" fmla="*/ 685 h 1057"/>
                <a:gd name="T108" fmla="*/ 587 w 1369"/>
                <a:gd name="T109" fmla="*/ 850 h 1057"/>
                <a:gd name="T110" fmla="*/ 560 w 1369"/>
                <a:gd name="T111" fmla="*/ 881 h 1057"/>
                <a:gd name="T112" fmla="*/ 232 w 1369"/>
                <a:gd name="T113" fmla="*/ 509 h 1057"/>
                <a:gd name="T114" fmla="*/ 233 w 1369"/>
                <a:gd name="T115" fmla="*/ 619 h 1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9" h="1057">
                  <a:moveTo>
                    <a:pt x="234" y="304"/>
                  </a:moveTo>
                  <a:cubicBezTo>
                    <a:pt x="234" y="304"/>
                    <a:pt x="234" y="304"/>
                    <a:pt x="234" y="304"/>
                  </a:cubicBezTo>
                  <a:cubicBezTo>
                    <a:pt x="190" y="329"/>
                    <a:pt x="190" y="329"/>
                    <a:pt x="190" y="329"/>
                  </a:cubicBezTo>
                  <a:cubicBezTo>
                    <a:pt x="178" y="305"/>
                    <a:pt x="178" y="305"/>
                    <a:pt x="178" y="305"/>
                  </a:cubicBezTo>
                  <a:cubicBezTo>
                    <a:pt x="222" y="280"/>
                    <a:pt x="222" y="280"/>
                    <a:pt x="222" y="280"/>
                  </a:cubicBezTo>
                  <a:cubicBezTo>
                    <a:pt x="234" y="304"/>
                    <a:pt x="234" y="304"/>
                    <a:pt x="234" y="304"/>
                  </a:cubicBezTo>
                  <a:close/>
                  <a:moveTo>
                    <a:pt x="581" y="113"/>
                  </a:moveTo>
                  <a:cubicBezTo>
                    <a:pt x="569" y="91"/>
                    <a:pt x="569" y="91"/>
                    <a:pt x="569" y="91"/>
                  </a:cubicBezTo>
                  <a:cubicBezTo>
                    <a:pt x="524" y="115"/>
                    <a:pt x="524" y="115"/>
                    <a:pt x="524" y="115"/>
                  </a:cubicBezTo>
                  <a:cubicBezTo>
                    <a:pt x="537" y="138"/>
                    <a:pt x="537" y="138"/>
                    <a:pt x="537" y="138"/>
                  </a:cubicBezTo>
                  <a:cubicBezTo>
                    <a:pt x="581" y="113"/>
                    <a:pt x="581" y="113"/>
                    <a:pt x="581" y="113"/>
                  </a:cubicBezTo>
                  <a:cubicBezTo>
                    <a:pt x="581" y="113"/>
                    <a:pt x="581" y="113"/>
                    <a:pt x="581" y="113"/>
                  </a:cubicBezTo>
                  <a:close/>
                  <a:moveTo>
                    <a:pt x="373" y="228"/>
                  </a:moveTo>
                  <a:cubicBezTo>
                    <a:pt x="360" y="205"/>
                    <a:pt x="360" y="205"/>
                    <a:pt x="360" y="205"/>
                  </a:cubicBezTo>
                  <a:cubicBezTo>
                    <a:pt x="316" y="230"/>
                    <a:pt x="316" y="230"/>
                    <a:pt x="316" y="230"/>
                  </a:cubicBezTo>
                  <a:cubicBezTo>
                    <a:pt x="329" y="252"/>
                    <a:pt x="329" y="252"/>
                    <a:pt x="329" y="252"/>
                  </a:cubicBezTo>
                  <a:cubicBezTo>
                    <a:pt x="373" y="228"/>
                    <a:pt x="373" y="228"/>
                    <a:pt x="373" y="228"/>
                  </a:cubicBezTo>
                  <a:cubicBezTo>
                    <a:pt x="373" y="228"/>
                    <a:pt x="373" y="228"/>
                    <a:pt x="373" y="228"/>
                  </a:cubicBezTo>
                  <a:close/>
                  <a:moveTo>
                    <a:pt x="443" y="190"/>
                  </a:moveTo>
                  <a:cubicBezTo>
                    <a:pt x="430" y="167"/>
                    <a:pt x="430" y="167"/>
                    <a:pt x="430" y="167"/>
                  </a:cubicBezTo>
                  <a:cubicBezTo>
                    <a:pt x="385" y="190"/>
                    <a:pt x="385" y="190"/>
                    <a:pt x="385" y="190"/>
                  </a:cubicBezTo>
                  <a:cubicBezTo>
                    <a:pt x="398" y="214"/>
                    <a:pt x="398" y="214"/>
                    <a:pt x="398" y="214"/>
                  </a:cubicBezTo>
                  <a:cubicBezTo>
                    <a:pt x="443" y="190"/>
                    <a:pt x="443" y="190"/>
                    <a:pt x="443" y="190"/>
                  </a:cubicBezTo>
                  <a:cubicBezTo>
                    <a:pt x="443" y="190"/>
                    <a:pt x="443" y="190"/>
                    <a:pt x="443" y="190"/>
                  </a:cubicBezTo>
                  <a:close/>
                  <a:moveTo>
                    <a:pt x="513" y="151"/>
                  </a:moveTo>
                  <a:cubicBezTo>
                    <a:pt x="501" y="129"/>
                    <a:pt x="501" y="129"/>
                    <a:pt x="501" y="129"/>
                  </a:cubicBezTo>
                  <a:cubicBezTo>
                    <a:pt x="455" y="153"/>
                    <a:pt x="455" y="153"/>
                    <a:pt x="455" y="153"/>
                  </a:cubicBezTo>
                  <a:cubicBezTo>
                    <a:pt x="468" y="176"/>
                    <a:pt x="468" y="176"/>
                    <a:pt x="468" y="176"/>
                  </a:cubicBezTo>
                  <a:cubicBezTo>
                    <a:pt x="513" y="151"/>
                    <a:pt x="513" y="151"/>
                    <a:pt x="513" y="151"/>
                  </a:cubicBezTo>
                  <a:cubicBezTo>
                    <a:pt x="513" y="151"/>
                    <a:pt x="513" y="151"/>
                    <a:pt x="513" y="151"/>
                  </a:cubicBezTo>
                  <a:close/>
                  <a:moveTo>
                    <a:pt x="32" y="631"/>
                  </a:moveTo>
                  <a:cubicBezTo>
                    <a:pt x="30" y="620"/>
                    <a:pt x="30" y="607"/>
                    <a:pt x="29" y="592"/>
                  </a:cubicBezTo>
                  <a:cubicBezTo>
                    <a:pt x="28" y="587"/>
                    <a:pt x="28" y="587"/>
                    <a:pt x="28" y="587"/>
                  </a:cubicBezTo>
                  <a:cubicBezTo>
                    <a:pt x="1" y="589"/>
                    <a:pt x="1" y="589"/>
                    <a:pt x="1" y="589"/>
                  </a:cubicBezTo>
                  <a:cubicBezTo>
                    <a:pt x="1" y="595"/>
                    <a:pt x="1" y="595"/>
                    <a:pt x="1" y="595"/>
                  </a:cubicBezTo>
                  <a:cubicBezTo>
                    <a:pt x="3" y="608"/>
                    <a:pt x="3" y="622"/>
                    <a:pt x="5" y="634"/>
                  </a:cubicBezTo>
                  <a:cubicBezTo>
                    <a:pt x="6" y="639"/>
                    <a:pt x="6" y="639"/>
                    <a:pt x="6" y="639"/>
                  </a:cubicBezTo>
                  <a:cubicBezTo>
                    <a:pt x="33" y="636"/>
                    <a:pt x="33" y="636"/>
                    <a:pt x="33" y="636"/>
                  </a:cubicBezTo>
                  <a:cubicBezTo>
                    <a:pt x="32" y="631"/>
                    <a:pt x="32" y="631"/>
                    <a:pt x="32" y="631"/>
                  </a:cubicBezTo>
                  <a:cubicBezTo>
                    <a:pt x="32" y="631"/>
                    <a:pt x="32" y="631"/>
                    <a:pt x="32" y="631"/>
                  </a:cubicBezTo>
                  <a:close/>
                  <a:moveTo>
                    <a:pt x="143" y="346"/>
                  </a:moveTo>
                  <a:cubicBezTo>
                    <a:pt x="148" y="346"/>
                    <a:pt x="152" y="346"/>
                    <a:pt x="157" y="344"/>
                  </a:cubicBezTo>
                  <a:cubicBezTo>
                    <a:pt x="162" y="343"/>
                    <a:pt x="162" y="343"/>
                    <a:pt x="162" y="343"/>
                  </a:cubicBezTo>
                  <a:cubicBezTo>
                    <a:pt x="154" y="318"/>
                    <a:pt x="154" y="318"/>
                    <a:pt x="154" y="318"/>
                  </a:cubicBezTo>
                  <a:cubicBezTo>
                    <a:pt x="149" y="320"/>
                    <a:pt x="149" y="320"/>
                    <a:pt x="149" y="320"/>
                  </a:cubicBezTo>
                  <a:cubicBezTo>
                    <a:pt x="143" y="322"/>
                    <a:pt x="133" y="320"/>
                    <a:pt x="118" y="316"/>
                  </a:cubicBezTo>
                  <a:cubicBezTo>
                    <a:pt x="113" y="315"/>
                    <a:pt x="113" y="315"/>
                    <a:pt x="113" y="315"/>
                  </a:cubicBezTo>
                  <a:cubicBezTo>
                    <a:pt x="105" y="338"/>
                    <a:pt x="105" y="338"/>
                    <a:pt x="105" y="338"/>
                  </a:cubicBezTo>
                  <a:cubicBezTo>
                    <a:pt x="110" y="341"/>
                    <a:pt x="110" y="341"/>
                    <a:pt x="110" y="341"/>
                  </a:cubicBezTo>
                  <a:cubicBezTo>
                    <a:pt x="124" y="344"/>
                    <a:pt x="134" y="346"/>
                    <a:pt x="143" y="346"/>
                  </a:cubicBezTo>
                  <a:close/>
                  <a:moveTo>
                    <a:pt x="26" y="554"/>
                  </a:moveTo>
                  <a:cubicBezTo>
                    <a:pt x="26" y="543"/>
                    <a:pt x="26" y="534"/>
                    <a:pt x="26" y="525"/>
                  </a:cubicBezTo>
                  <a:cubicBezTo>
                    <a:pt x="26" y="521"/>
                    <a:pt x="26" y="518"/>
                    <a:pt x="26" y="514"/>
                  </a:cubicBezTo>
                  <a:cubicBezTo>
                    <a:pt x="26" y="509"/>
                    <a:pt x="26" y="509"/>
                    <a:pt x="26" y="509"/>
                  </a:cubicBezTo>
                  <a:cubicBezTo>
                    <a:pt x="0" y="509"/>
                    <a:pt x="0" y="509"/>
                    <a:pt x="0" y="509"/>
                  </a:cubicBezTo>
                  <a:cubicBezTo>
                    <a:pt x="0" y="514"/>
                    <a:pt x="0" y="514"/>
                    <a:pt x="0" y="514"/>
                  </a:cubicBezTo>
                  <a:cubicBezTo>
                    <a:pt x="0" y="517"/>
                    <a:pt x="0" y="521"/>
                    <a:pt x="0" y="525"/>
                  </a:cubicBezTo>
                  <a:cubicBezTo>
                    <a:pt x="0" y="534"/>
                    <a:pt x="0" y="544"/>
                    <a:pt x="0" y="554"/>
                  </a:cubicBezTo>
                  <a:cubicBezTo>
                    <a:pt x="0" y="560"/>
                    <a:pt x="0" y="560"/>
                    <a:pt x="0" y="560"/>
                  </a:cubicBezTo>
                  <a:cubicBezTo>
                    <a:pt x="26" y="559"/>
                    <a:pt x="26" y="559"/>
                    <a:pt x="26" y="559"/>
                  </a:cubicBezTo>
                  <a:cubicBezTo>
                    <a:pt x="26" y="554"/>
                    <a:pt x="26" y="554"/>
                    <a:pt x="26" y="554"/>
                  </a:cubicBezTo>
                  <a:cubicBezTo>
                    <a:pt x="26" y="554"/>
                    <a:pt x="26" y="554"/>
                    <a:pt x="26" y="554"/>
                  </a:cubicBezTo>
                  <a:close/>
                  <a:moveTo>
                    <a:pt x="652" y="75"/>
                  </a:moveTo>
                  <a:cubicBezTo>
                    <a:pt x="639" y="54"/>
                    <a:pt x="639" y="54"/>
                    <a:pt x="639" y="54"/>
                  </a:cubicBezTo>
                  <a:cubicBezTo>
                    <a:pt x="594" y="77"/>
                    <a:pt x="594" y="77"/>
                    <a:pt x="594" y="77"/>
                  </a:cubicBezTo>
                  <a:cubicBezTo>
                    <a:pt x="606" y="101"/>
                    <a:pt x="606" y="101"/>
                    <a:pt x="606" y="101"/>
                  </a:cubicBezTo>
                  <a:cubicBezTo>
                    <a:pt x="652" y="75"/>
                    <a:pt x="652" y="75"/>
                    <a:pt x="652" y="75"/>
                  </a:cubicBezTo>
                  <a:cubicBezTo>
                    <a:pt x="652" y="75"/>
                    <a:pt x="652" y="75"/>
                    <a:pt x="652" y="75"/>
                  </a:cubicBezTo>
                  <a:close/>
                  <a:moveTo>
                    <a:pt x="28" y="478"/>
                  </a:moveTo>
                  <a:cubicBezTo>
                    <a:pt x="29" y="476"/>
                    <a:pt x="29" y="475"/>
                    <a:pt x="29" y="475"/>
                  </a:cubicBezTo>
                  <a:cubicBezTo>
                    <a:pt x="34" y="468"/>
                    <a:pt x="36" y="458"/>
                    <a:pt x="36" y="446"/>
                  </a:cubicBezTo>
                  <a:cubicBezTo>
                    <a:pt x="36" y="443"/>
                    <a:pt x="36" y="439"/>
                    <a:pt x="36" y="435"/>
                  </a:cubicBezTo>
                  <a:cubicBezTo>
                    <a:pt x="35" y="430"/>
                    <a:pt x="35" y="430"/>
                    <a:pt x="35" y="430"/>
                  </a:cubicBezTo>
                  <a:cubicBezTo>
                    <a:pt x="9" y="431"/>
                    <a:pt x="9" y="431"/>
                    <a:pt x="9" y="431"/>
                  </a:cubicBezTo>
                  <a:cubicBezTo>
                    <a:pt x="9" y="437"/>
                    <a:pt x="9" y="437"/>
                    <a:pt x="9" y="437"/>
                  </a:cubicBezTo>
                  <a:cubicBezTo>
                    <a:pt x="9" y="440"/>
                    <a:pt x="9" y="443"/>
                    <a:pt x="9" y="446"/>
                  </a:cubicBezTo>
                  <a:cubicBezTo>
                    <a:pt x="9" y="456"/>
                    <a:pt x="8" y="460"/>
                    <a:pt x="7" y="461"/>
                  </a:cubicBezTo>
                  <a:cubicBezTo>
                    <a:pt x="5" y="464"/>
                    <a:pt x="3" y="467"/>
                    <a:pt x="2" y="472"/>
                  </a:cubicBezTo>
                  <a:cubicBezTo>
                    <a:pt x="1" y="477"/>
                    <a:pt x="1" y="477"/>
                    <a:pt x="1" y="477"/>
                  </a:cubicBezTo>
                  <a:cubicBezTo>
                    <a:pt x="27" y="484"/>
                    <a:pt x="27" y="484"/>
                    <a:pt x="27" y="484"/>
                  </a:cubicBezTo>
                  <a:cubicBezTo>
                    <a:pt x="28" y="478"/>
                    <a:pt x="28" y="478"/>
                    <a:pt x="28" y="478"/>
                  </a:cubicBezTo>
                  <a:cubicBezTo>
                    <a:pt x="28" y="478"/>
                    <a:pt x="28" y="478"/>
                    <a:pt x="28" y="478"/>
                  </a:cubicBezTo>
                  <a:close/>
                  <a:moveTo>
                    <a:pt x="5" y="404"/>
                  </a:moveTo>
                  <a:cubicBezTo>
                    <a:pt x="31" y="400"/>
                    <a:pt x="31" y="400"/>
                    <a:pt x="31" y="400"/>
                  </a:cubicBezTo>
                  <a:cubicBezTo>
                    <a:pt x="30" y="395"/>
                    <a:pt x="30" y="395"/>
                    <a:pt x="30" y="395"/>
                  </a:cubicBezTo>
                  <a:cubicBezTo>
                    <a:pt x="29" y="391"/>
                    <a:pt x="28" y="384"/>
                    <a:pt x="28" y="382"/>
                  </a:cubicBezTo>
                  <a:cubicBezTo>
                    <a:pt x="28" y="380"/>
                    <a:pt x="29" y="374"/>
                    <a:pt x="34" y="363"/>
                  </a:cubicBezTo>
                  <a:cubicBezTo>
                    <a:pt x="36" y="358"/>
                    <a:pt x="36" y="358"/>
                    <a:pt x="36" y="358"/>
                  </a:cubicBezTo>
                  <a:cubicBezTo>
                    <a:pt x="11" y="348"/>
                    <a:pt x="11" y="348"/>
                    <a:pt x="11" y="348"/>
                  </a:cubicBezTo>
                  <a:cubicBezTo>
                    <a:pt x="9" y="353"/>
                    <a:pt x="9" y="353"/>
                    <a:pt x="9" y="353"/>
                  </a:cubicBezTo>
                  <a:cubicBezTo>
                    <a:pt x="6" y="361"/>
                    <a:pt x="1" y="373"/>
                    <a:pt x="1" y="382"/>
                  </a:cubicBezTo>
                  <a:cubicBezTo>
                    <a:pt x="1" y="386"/>
                    <a:pt x="2" y="391"/>
                    <a:pt x="3" y="399"/>
                  </a:cubicBezTo>
                  <a:cubicBezTo>
                    <a:pt x="5" y="404"/>
                    <a:pt x="5" y="404"/>
                    <a:pt x="5" y="404"/>
                  </a:cubicBezTo>
                  <a:cubicBezTo>
                    <a:pt x="5" y="404"/>
                    <a:pt x="5" y="404"/>
                    <a:pt x="5" y="404"/>
                  </a:cubicBezTo>
                  <a:close/>
                  <a:moveTo>
                    <a:pt x="1067" y="199"/>
                  </a:moveTo>
                  <a:cubicBezTo>
                    <a:pt x="1072" y="201"/>
                    <a:pt x="1072" y="201"/>
                    <a:pt x="1072" y="201"/>
                  </a:cubicBezTo>
                  <a:cubicBezTo>
                    <a:pt x="1085" y="179"/>
                    <a:pt x="1085" y="179"/>
                    <a:pt x="1085" y="179"/>
                  </a:cubicBezTo>
                  <a:cubicBezTo>
                    <a:pt x="1080" y="176"/>
                    <a:pt x="1080" y="176"/>
                    <a:pt x="1080" y="176"/>
                  </a:cubicBezTo>
                  <a:cubicBezTo>
                    <a:pt x="1068" y="170"/>
                    <a:pt x="1057" y="163"/>
                    <a:pt x="1045" y="157"/>
                  </a:cubicBezTo>
                  <a:cubicBezTo>
                    <a:pt x="1040" y="154"/>
                    <a:pt x="1040" y="154"/>
                    <a:pt x="1040" y="154"/>
                  </a:cubicBezTo>
                  <a:cubicBezTo>
                    <a:pt x="1027" y="177"/>
                    <a:pt x="1027" y="177"/>
                    <a:pt x="1027" y="177"/>
                  </a:cubicBezTo>
                  <a:cubicBezTo>
                    <a:pt x="1032" y="180"/>
                    <a:pt x="1032" y="180"/>
                    <a:pt x="1032" y="180"/>
                  </a:cubicBezTo>
                  <a:cubicBezTo>
                    <a:pt x="1045" y="187"/>
                    <a:pt x="1057" y="193"/>
                    <a:pt x="1067" y="199"/>
                  </a:cubicBezTo>
                  <a:close/>
                  <a:moveTo>
                    <a:pt x="1270" y="323"/>
                  </a:moveTo>
                  <a:cubicBezTo>
                    <a:pt x="1275" y="326"/>
                    <a:pt x="1275" y="326"/>
                    <a:pt x="1275" y="326"/>
                  </a:cubicBezTo>
                  <a:cubicBezTo>
                    <a:pt x="1290" y="304"/>
                    <a:pt x="1290" y="304"/>
                    <a:pt x="1290" y="304"/>
                  </a:cubicBezTo>
                  <a:cubicBezTo>
                    <a:pt x="1286" y="301"/>
                    <a:pt x="1286" y="301"/>
                    <a:pt x="1286" y="301"/>
                  </a:cubicBezTo>
                  <a:cubicBezTo>
                    <a:pt x="1276" y="294"/>
                    <a:pt x="1264" y="287"/>
                    <a:pt x="1251" y="278"/>
                  </a:cubicBezTo>
                  <a:cubicBezTo>
                    <a:pt x="1246" y="275"/>
                    <a:pt x="1246" y="275"/>
                    <a:pt x="1246" y="275"/>
                  </a:cubicBezTo>
                  <a:cubicBezTo>
                    <a:pt x="1232" y="297"/>
                    <a:pt x="1232" y="297"/>
                    <a:pt x="1232" y="297"/>
                  </a:cubicBezTo>
                  <a:cubicBezTo>
                    <a:pt x="1237" y="300"/>
                    <a:pt x="1237" y="300"/>
                    <a:pt x="1237" y="300"/>
                  </a:cubicBezTo>
                  <a:cubicBezTo>
                    <a:pt x="1249" y="308"/>
                    <a:pt x="1261" y="316"/>
                    <a:pt x="1270" y="323"/>
                  </a:cubicBezTo>
                  <a:close/>
                  <a:moveTo>
                    <a:pt x="1204" y="279"/>
                  </a:moveTo>
                  <a:cubicBezTo>
                    <a:pt x="1209" y="282"/>
                    <a:pt x="1209" y="282"/>
                    <a:pt x="1209" y="282"/>
                  </a:cubicBezTo>
                  <a:cubicBezTo>
                    <a:pt x="1223" y="259"/>
                    <a:pt x="1223" y="259"/>
                    <a:pt x="1223" y="259"/>
                  </a:cubicBezTo>
                  <a:cubicBezTo>
                    <a:pt x="1217" y="257"/>
                    <a:pt x="1217" y="257"/>
                    <a:pt x="1217" y="257"/>
                  </a:cubicBezTo>
                  <a:cubicBezTo>
                    <a:pt x="1207" y="250"/>
                    <a:pt x="1196" y="243"/>
                    <a:pt x="1184" y="236"/>
                  </a:cubicBezTo>
                  <a:cubicBezTo>
                    <a:pt x="1179" y="233"/>
                    <a:pt x="1179" y="233"/>
                    <a:pt x="1179" y="233"/>
                  </a:cubicBezTo>
                  <a:cubicBezTo>
                    <a:pt x="1166" y="256"/>
                    <a:pt x="1166" y="256"/>
                    <a:pt x="1166" y="256"/>
                  </a:cubicBezTo>
                  <a:cubicBezTo>
                    <a:pt x="1170" y="259"/>
                    <a:pt x="1170" y="259"/>
                    <a:pt x="1170" y="259"/>
                  </a:cubicBezTo>
                  <a:cubicBezTo>
                    <a:pt x="1183" y="265"/>
                    <a:pt x="1194" y="272"/>
                    <a:pt x="1204" y="279"/>
                  </a:cubicBezTo>
                  <a:close/>
                  <a:moveTo>
                    <a:pt x="1337" y="403"/>
                  </a:moveTo>
                  <a:cubicBezTo>
                    <a:pt x="1340" y="414"/>
                    <a:pt x="1341" y="427"/>
                    <a:pt x="1343" y="441"/>
                  </a:cubicBezTo>
                  <a:cubicBezTo>
                    <a:pt x="1343" y="447"/>
                    <a:pt x="1343" y="447"/>
                    <a:pt x="1343" y="447"/>
                  </a:cubicBezTo>
                  <a:cubicBezTo>
                    <a:pt x="1369" y="445"/>
                    <a:pt x="1369" y="445"/>
                    <a:pt x="1369" y="445"/>
                  </a:cubicBezTo>
                  <a:cubicBezTo>
                    <a:pt x="1369" y="439"/>
                    <a:pt x="1369" y="439"/>
                    <a:pt x="1369" y="439"/>
                  </a:cubicBezTo>
                  <a:cubicBezTo>
                    <a:pt x="1367" y="424"/>
                    <a:pt x="1365" y="410"/>
                    <a:pt x="1363" y="397"/>
                  </a:cubicBezTo>
                  <a:cubicBezTo>
                    <a:pt x="1362" y="392"/>
                    <a:pt x="1362" y="392"/>
                    <a:pt x="1362" y="392"/>
                  </a:cubicBezTo>
                  <a:cubicBezTo>
                    <a:pt x="1336" y="397"/>
                    <a:pt x="1336" y="397"/>
                    <a:pt x="1336" y="397"/>
                  </a:cubicBezTo>
                  <a:cubicBezTo>
                    <a:pt x="1337" y="403"/>
                    <a:pt x="1337" y="403"/>
                    <a:pt x="1337" y="403"/>
                  </a:cubicBezTo>
                  <a:cubicBezTo>
                    <a:pt x="1337" y="403"/>
                    <a:pt x="1337" y="403"/>
                    <a:pt x="1337" y="403"/>
                  </a:cubicBezTo>
                  <a:close/>
                  <a:moveTo>
                    <a:pt x="1325" y="369"/>
                  </a:moveTo>
                  <a:cubicBezTo>
                    <a:pt x="1328" y="373"/>
                    <a:pt x="1328" y="373"/>
                    <a:pt x="1328" y="373"/>
                  </a:cubicBezTo>
                  <a:cubicBezTo>
                    <a:pt x="1352" y="362"/>
                    <a:pt x="1352" y="362"/>
                    <a:pt x="1352" y="362"/>
                  </a:cubicBezTo>
                  <a:cubicBezTo>
                    <a:pt x="1349" y="356"/>
                    <a:pt x="1349" y="356"/>
                    <a:pt x="1349" y="356"/>
                  </a:cubicBezTo>
                  <a:cubicBezTo>
                    <a:pt x="1344" y="348"/>
                    <a:pt x="1334" y="338"/>
                    <a:pt x="1318" y="325"/>
                  </a:cubicBezTo>
                  <a:cubicBezTo>
                    <a:pt x="1313" y="321"/>
                    <a:pt x="1313" y="321"/>
                    <a:pt x="1313" y="321"/>
                  </a:cubicBezTo>
                  <a:cubicBezTo>
                    <a:pt x="1296" y="342"/>
                    <a:pt x="1296" y="342"/>
                    <a:pt x="1296" y="342"/>
                  </a:cubicBezTo>
                  <a:cubicBezTo>
                    <a:pt x="1301" y="345"/>
                    <a:pt x="1301" y="345"/>
                    <a:pt x="1301" y="345"/>
                  </a:cubicBezTo>
                  <a:cubicBezTo>
                    <a:pt x="1319" y="359"/>
                    <a:pt x="1324" y="367"/>
                    <a:pt x="1325" y="369"/>
                  </a:cubicBezTo>
                  <a:close/>
                  <a:moveTo>
                    <a:pt x="1136" y="238"/>
                  </a:moveTo>
                  <a:cubicBezTo>
                    <a:pt x="1141" y="241"/>
                    <a:pt x="1141" y="241"/>
                    <a:pt x="1141" y="241"/>
                  </a:cubicBezTo>
                  <a:cubicBezTo>
                    <a:pt x="1155" y="219"/>
                    <a:pt x="1155" y="219"/>
                    <a:pt x="1155" y="219"/>
                  </a:cubicBezTo>
                  <a:cubicBezTo>
                    <a:pt x="1150" y="216"/>
                    <a:pt x="1150" y="216"/>
                    <a:pt x="1150" y="216"/>
                  </a:cubicBezTo>
                  <a:cubicBezTo>
                    <a:pt x="1138" y="210"/>
                    <a:pt x="1127" y="203"/>
                    <a:pt x="1115" y="196"/>
                  </a:cubicBezTo>
                  <a:cubicBezTo>
                    <a:pt x="1109" y="194"/>
                    <a:pt x="1109" y="194"/>
                    <a:pt x="1109" y="194"/>
                  </a:cubicBezTo>
                  <a:cubicBezTo>
                    <a:pt x="1096" y="216"/>
                    <a:pt x="1096" y="216"/>
                    <a:pt x="1096" y="216"/>
                  </a:cubicBezTo>
                  <a:cubicBezTo>
                    <a:pt x="1101" y="219"/>
                    <a:pt x="1101" y="219"/>
                    <a:pt x="1101" y="219"/>
                  </a:cubicBezTo>
                  <a:cubicBezTo>
                    <a:pt x="1113" y="225"/>
                    <a:pt x="1125" y="232"/>
                    <a:pt x="1136" y="238"/>
                  </a:cubicBezTo>
                  <a:close/>
                  <a:moveTo>
                    <a:pt x="844" y="74"/>
                  </a:moveTo>
                  <a:cubicBezTo>
                    <a:pt x="849" y="77"/>
                    <a:pt x="849" y="77"/>
                    <a:pt x="849" y="77"/>
                  </a:cubicBezTo>
                  <a:cubicBezTo>
                    <a:pt x="863" y="55"/>
                    <a:pt x="863" y="55"/>
                    <a:pt x="863" y="55"/>
                  </a:cubicBezTo>
                  <a:cubicBezTo>
                    <a:pt x="859" y="52"/>
                    <a:pt x="859" y="52"/>
                    <a:pt x="859" y="52"/>
                  </a:cubicBezTo>
                  <a:cubicBezTo>
                    <a:pt x="846" y="44"/>
                    <a:pt x="834" y="37"/>
                    <a:pt x="823" y="31"/>
                  </a:cubicBezTo>
                  <a:cubicBezTo>
                    <a:pt x="819" y="28"/>
                    <a:pt x="819" y="28"/>
                    <a:pt x="819" y="28"/>
                  </a:cubicBezTo>
                  <a:cubicBezTo>
                    <a:pt x="805" y="51"/>
                    <a:pt x="805" y="51"/>
                    <a:pt x="805" y="51"/>
                  </a:cubicBezTo>
                  <a:cubicBezTo>
                    <a:pt x="810" y="54"/>
                    <a:pt x="810" y="54"/>
                    <a:pt x="810" y="54"/>
                  </a:cubicBezTo>
                  <a:cubicBezTo>
                    <a:pt x="821" y="59"/>
                    <a:pt x="832" y="66"/>
                    <a:pt x="844" y="74"/>
                  </a:cubicBezTo>
                  <a:close/>
                  <a:moveTo>
                    <a:pt x="746" y="26"/>
                  </a:moveTo>
                  <a:cubicBezTo>
                    <a:pt x="747" y="26"/>
                    <a:pt x="748" y="26"/>
                    <a:pt x="750" y="26"/>
                  </a:cubicBezTo>
                  <a:cubicBezTo>
                    <a:pt x="753" y="27"/>
                    <a:pt x="761" y="29"/>
                    <a:pt x="776" y="36"/>
                  </a:cubicBezTo>
                  <a:cubicBezTo>
                    <a:pt x="781" y="39"/>
                    <a:pt x="781" y="39"/>
                    <a:pt x="781" y="39"/>
                  </a:cubicBezTo>
                  <a:cubicBezTo>
                    <a:pt x="792" y="15"/>
                    <a:pt x="792" y="15"/>
                    <a:pt x="792" y="15"/>
                  </a:cubicBezTo>
                  <a:cubicBezTo>
                    <a:pt x="787" y="13"/>
                    <a:pt x="787" y="13"/>
                    <a:pt x="787" y="13"/>
                  </a:cubicBezTo>
                  <a:cubicBezTo>
                    <a:pt x="772" y="5"/>
                    <a:pt x="761" y="1"/>
                    <a:pt x="753" y="0"/>
                  </a:cubicBezTo>
                  <a:cubicBezTo>
                    <a:pt x="750" y="0"/>
                    <a:pt x="748" y="0"/>
                    <a:pt x="746" y="0"/>
                  </a:cubicBezTo>
                  <a:cubicBezTo>
                    <a:pt x="746" y="0"/>
                    <a:pt x="746" y="0"/>
                    <a:pt x="746" y="0"/>
                  </a:cubicBezTo>
                  <a:cubicBezTo>
                    <a:pt x="739" y="0"/>
                    <a:pt x="739" y="0"/>
                    <a:pt x="739" y="0"/>
                  </a:cubicBezTo>
                  <a:cubicBezTo>
                    <a:pt x="739" y="26"/>
                    <a:pt x="739" y="26"/>
                    <a:pt x="739" y="26"/>
                  </a:cubicBezTo>
                  <a:cubicBezTo>
                    <a:pt x="746" y="26"/>
                    <a:pt x="746" y="26"/>
                    <a:pt x="746" y="26"/>
                  </a:cubicBezTo>
                  <a:cubicBezTo>
                    <a:pt x="746" y="26"/>
                    <a:pt x="746" y="26"/>
                    <a:pt x="746" y="26"/>
                  </a:cubicBezTo>
                  <a:close/>
                  <a:moveTo>
                    <a:pt x="682" y="56"/>
                  </a:moveTo>
                  <a:cubicBezTo>
                    <a:pt x="689" y="51"/>
                    <a:pt x="700" y="43"/>
                    <a:pt x="713" y="37"/>
                  </a:cubicBezTo>
                  <a:cubicBezTo>
                    <a:pt x="718" y="34"/>
                    <a:pt x="718" y="34"/>
                    <a:pt x="718" y="34"/>
                  </a:cubicBezTo>
                  <a:cubicBezTo>
                    <a:pt x="706" y="11"/>
                    <a:pt x="706" y="11"/>
                    <a:pt x="706" y="11"/>
                  </a:cubicBezTo>
                  <a:cubicBezTo>
                    <a:pt x="701" y="13"/>
                    <a:pt x="701" y="13"/>
                    <a:pt x="701" y="13"/>
                  </a:cubicBezTo>
                  <a:cubicBezTo>
                    <a:pt x="687" y="20"/>
                    <a:pt x="674" y="29"/>
                    <a:pt x="666" y="35"/>
                  </a:cubicBezTo>
                  <a:cubicBezTo>
                    <a:pt x="661" y="39"/>
                    <a:pt x="661" y="39"/>
                    <a:pt x="661" y="39"/>
                  </a:cubicBezTo>
                  <a:cubicBezTo>
                    <a:pt x="677" y="60"/>
                    <a:pt x="677" y="60"/>
                    <a:pt x="677" y="60"/>
                  </a:cubicBezTo>
                  <a:cubicBezTo>
                    <a:pt x="682" y="56"/>
                    <a:pt x="682" y="56"/>
                    <a:pt x="682" y="56"/>
                  </a:cubicBezTo>
                  <a:cubicBezTo>
                    <a:pt x="682" y="56"/>
                    <a:pt x="682" y="56"/>
                    <a:pt x="682" y="56"/>
                  </a:cubicBezTo>
                  <a:close/>
                  <a:moveTo>
                    <a:pt x="38" y="662"/>
                  </a:moveTo>
                  <a:cubicBezTo>
                    <a:pt x="35" y="658"/>
                    <a:pt x="35" y="658"/>
                    <a:pt x="35" y="658"/>
                  </a:cubicBezTo>
                  <a:cubicBezTo>
                    <a:pt x="15" y="675"/>
                    <a:pt x="15" y="675"/>
                    <a:pt x="15" y="675"/>
                  </a:cubicBezTo>
                  <a:cubicBezTo>
                    <a:pt x="19" y="680"/>
                    <a:pt x="19" y="680"/>
                    <a:pt x="19" y="680"/>
                  </a:cubicBezTo>
                  <a:cubicBezTo>
                    <a:pt x="29" y="690"/>
                    <a:pt x="44" y="699"/>
                    <a:pt x="55" y="705"/>
                  </a:cubicBezTo>
                  <a:cubicBezTo>
                    <a:pt x="59" y="707"/>
                    <a:pt x="59" y="707"/>
                    <a:pt x="59" y="707"/>
                  </a:cubicBezTo>
                  <a:cubicBezTo>
                    <a:pt x="72" y="685"/>
                    <a:pt x="72" y="685"/>
                    <a:pt x="72" y="685"/>
                  </a:cubicBezTo>
                  <a:cubicBezTo>
                    <a:pt x="67" y="682"/>
                    <a:pt x="67" y="682"/>
                    <a:pt x="67" y="682"/>
                  </a:cubicBezTo>
                  <a:cubicBezTo>
                    <a:pt x="54" y="675"/>
                    <a:pt x="44" y="669"/>
                    <a:pt x="38" y="662"/>
                  </a:cubicBezTo>
                  <a:close/>
                  <a:moveTo>
                    <a:pt x="997" y="161"/>
                  </a:moveTo>
                  <a:cubicBezTo>
                    <a:pt x="1002" y="163"/>
                    <a:pt x="1002" y="163"/>
                    <a:pt x="1002" y="163"/>
                  </a:cubicBezTo>
                  <a:cubicBezTo>
                    <a:pt x="1014" y="141"/>
                    <a:pt x="1014" y="141"/>
                    <a:pt x="1014" y="141"/>
                  </a:cubicBezTo>
                  <a:cubicBezTo>
                    <a:pt x="1010" y="138"/>
                    <a:pt x="1010" y="138"/>
                    <a:pt x="1010" y="138"/>
                  </a:cubicBezTo>
                  <a:cubicBezTo>
                    <a:pt x="997" y="131"/>
                    <a:pt x="986" y="125"/>
                    <a:pt x="975" y="119"/>
                  </a:cubicBezTo>
                  <a:cubicBezTo>
                    <a:pt x="970" y="116"/>
                    <a:pt x="970" y="116"/>
                    <a:pt x="970" y="116"/>
                  </a:cubicBezTo>
                  <a:cubicBezTo>
                    <a:pt x="958" y="139"/>
                    <a:pt x="958" y="139"/>
                    <a:pt x="958" y="139"/>
                  </a:cubicBezTo>
                  <a:cubicBezTo>
                    <a:pt x="963" y="142"/>
                    <a:pt x="963" y="142"/>
                    <a:pt x="963" y="142"/>
                  </a:cubicBezTo>
                  <a:cubicBezTo>
                    <a:pt x="973" y="148"/>
                    <a:pt x="985" y="154"/>
                    <a:pt x="997" y="161"/>
                  </a:cubicBezTo>
                  <a:close/>
                  <a:moveTo>
                    <a:pt x="888" y="102"/>
                  </a:moveTo>
                  <a:cubicBezTo>
                    <a:pt x="891" y="103"/>
                    <a:pt x="892" y="104"/>
                    <a:pt x="892" y="104"/>
                  </a:cubicBezTo>
                  <a:cubicBezTo>
                    <a:pt x="893" y="105"/>
                    <a:pt x="893" y="105"/>
                    <a:pt x="893" y="105"/>
                  </a:cubicBezTo>
                  <a:cubicBezTo>
                    <a:pt x="894" y="106"/>
                    <a:pt x="907" y="112"/>
                    <a:pt x="928" y="124"/>
                  </a:cubicBezTo>
                  <a:cubicBezTo>
                    <a:pt x="932" y="126"/>
                    <a:pt x="932" y="126"/>
                    <a:pt x="932" y="126"/>
                  </a:cubicBezTo>
                  <a:cubicBezTo>
                    <a:pt x="945" y="103"/>
                    <a:pt x="945" y="103"/>
                    <a:pt x="945" y="103"/>
                  </a:cubicBezTo>
                  <a:cubicBezTo>
                    <a:pt x="940" y="100"/>
                    <a:pt x="940" y="100"/>
                    <a:pt x="940" y="100"/>
                  </a:cubicBezTo>
                  <a:cubicBezTo>
                    <a:pt x="917" y="88"/>
                    <a:pt x="909" y="84"/>
                    <a:pt x="906" y="82"/>
                  </a:cubicBezTo>
                  <a:cubicBezTo>
                    <a:pt x="906" y="82"/>
                    <a:pt x="906" y="82"/>
                    <a:pt x="906" y="82"/>
                  </a:cubicBezTo>
                  <a:cubicBezTo>
                    <a:pt x="906" y="82"/>
                    <a:pt x="900" y="78"/>
                    <a:pt x="891" y="73"/>
                  </a:cubicBezTo>
                  <a:cubicBezTo>
                    <a:pt x="887" y="69"/>
                    <a:pt x="887" y="69"/>
                    <a:pt x="887" y="69"/>
                  </a:cubicBezTo>
                  <a:cubicBezTo>
                    <a:pt x="873" y="91"/>
                    <a:pt x="873" y="91"/>
                    <a:pt x="873" y="91"/>
                  </a:cubicBezTo>
                  <a:cubicBezTo>
                    <a:pt x="877" y="94"/>
                    <a:pt x="877" y="94"/>
                    <a:pt x="877" y="94"/>
                  </a:cubicBezTo>
                  <a:cubicBezTo>
                    <a:pt x="882" y="97"/>
                    <a:pt x="886" y="100"/>
                    <a:pt x="888" y="102"/>
                  </a:cubicBezTo>
                  <a:close/>
                  <a:moveTo>
                    <a:pt x="304" y="266"/>
                  </a:moveTo>
                  <a:cubicBezTo>
                    <a:pt x="291" y="242"/>
                    <a:pt x="291" y="242"/>
                    <a:pt x="291" y="242"/>
                  </a:cubicBezTo>
                  <a:cubicBezTo>
                    <a:pt x="247" y="268"/>
                    <a:pt x="247" y="268"/>
                    <a:pt x="247" y="268"/>
                  </a:cubicBezTo>
                  <a:cubicBezTo>
                    <a:pt x="260" y="290"/>
                    <a:pt x="260" y="290"/>
                    <a:pt x="260" y="290"/>
                  </a:cubicBezTo>
                  <a:cubicBezTo>
                    <a:pt x="304" y="266"/>
                    <a:pt x="304" y="266"/>
                    <a:pt x="304" y="266"/>
                  </a:cubicBezTo>
                  <a:cubicBezTo>
                    <a:pt x="304" y="266"/>
                    <a:pt x="304" y="266"/>
                    <a:pt x="304" y="266"/>
                  </a:cubicBezTo>
                  <a:close/>
                  <a:moveTo>
                    <a:pt x="1073" y="766"/>
                  </a:moveTo>
                  <a:cubicBezTo>
                    <a:pt x="1085" y="787"/>
                    <a:pt x="1085" y="787"/>
                    <a:pt x="1085" y="787"/>
                  </a:cubicBezTo>
                  <a:cubicBezTo>
                    <a:pt x="1129" y="762"/>
                    <a:pt x="1129" y="762"/>
                    <a:pt x="1129" y="762"/>
                  </a:cubicBezTo>
                  <a:cubicBezTo>
                    <a:pt x="1117" y="740"/>
                    <a:pt x="1117" y="740"/>
                    <a:pt x="1117" y="740"/>
                  </a:cubicBezTo>
                  <a:cubicBezTo>
                    <a:pt x="1073" y="766"/>
                    <a:pt x="1073" y="766"/>
                    <a:pt x="1073" y="766"/>
                  </a:cubicBezTo>
                  <a:cubicBezTo>
                    <a:pt x="1073" y="766"/>
                    <a:pt x="1073" y="766"/>
                    <a:pt x="1073" y="766"/>
                  </a:cubicBezTo>
                  <a:close/>
                  <a:moveTo>
                    <a:pt x="974" y="824"/>
                  </a:moveTo>
                  <a:cubicBezTo>
                    <a:pt x="961" y="831"/>
                    <a:pt x="950" y="838"/>
                    <a:pt x="940" y="844"/>
                  </a:cubicBezTo>
                  <a:cubicBezTo>
                    <a:pt x="936" y="847"/>
                    <a:pt x="936" y="847"/>
                    <a:pt x="936" y="847"/>
                  </a:cubicBezTo>
                  <a:cubicBezTo>
                    <a:pt x="949" y="870"/>
                    <a:pt x="949" y="870"/>
                    <a:pt x="949" y="870"/>
                  </a:cubicBezTo>
                  <a:cubicBezTo>
                    <a:pt x="953" y="867"/>
                    <a:pt x="953" y="867"/>
                    <a:pt x="953" y="867"/>
                  </a:cubicBezTo>
                  <a:cubicBezTo>
                    <a:pt x="964" y="860"/>
                    <a:pt x="975" y="853"/>
                    <a:pt x="987" y="846"/>
                  </a:cubicBezTo>
                  <a:cubicBezTo>
                    <a:pt x="992" y="844"/>
                    <a:pt x="992" y="844"/>
                    <a:pt x="992" y="844"/>
                  </a:cubicBezTo>
                  <a:cubicBezTo>
                    <a:pt x="979" y="821"/>
                    <a:pt x="979" y="821"/>
                    <a:pt x="979" y="821"/>
                  </a:cubicBezTo>
                  <a:cubicBezTo>
                    <a:pt x="974" y="824"/>
                    <a:pt x="974" y="824"/>
                    <a:pt x="974" y="824"/>
                  </a:cubicBezTo>
                  <a:cubicBezTo>
                    <a:pt x="974" y="824"/>
                    <a:pt x="974" y="824"/>
                    <a:pt x="974" y="824"/>
                  </a:cubicBezTo>
                  <a:close/>
                  <a:moveTo>
                    <a:pt x="1043" y="783"/>
                  </a:moveTo>
                  <a:cubicBezTo>
                    <a:pt x="1031" y="789"/>
                    <a:pt x="1019" y="796"/>
                    <a:pt x="1008" y="803"/>
                  </a:cubicBezTo>
                  <a:cubicBezTo>
                    <a:pt x="1003" y="806"/>
                    <a:pt x="1003" y="806"/>
                    <a:pt x="1003" y="806"/>
                  </a:cubicBezTo>
                  <a:cubicBezTo>
                    <a:pt x="1016" y="828"/>
                    <a:pt x="1016" y="828"/>
                    <a:pt x="1016" y="828"/>
                  </a:cubicBezTo>
                  <a:cubicBezTo>
                    <a:pt x="1021" y="825"/>
                    <a:pt x="1021" y="825"/>
                    <a:pt x="1021" y="825"/>
                  </a:cubicBezTo>
                  <a:cubicBezTo>
                    <a:pt x="1033" y="819"/>
                    <a:pt x="1045" y="813"/>
                    <a:pt x="1056" y="805"/>
                  </a:cubicBezTo>
                  <a:cubicBezTo>
                    <a:pt x="1062" y="803"/>
                    <a:pt x="1062" y="803"/>
                    <a:pt x="1062" y="803"/>
                  </a:cubicBezTo>
                  <a:cubicBezTo>
                    <a:pt x="1048" y="780"/>
                    <a:pt x="1048" y="780"/>
                    <a:pt x="1048" y="780"/>
                  </a:cubicBezTo>
                  <a:cubicBezTo>
                    <a:pt x="1043" y="783"/>
                    <a:pt x="1043" y="783"/>
                    <a:pt x="1043" y="783"/>
                  </a:cubicBezTo>
                  <a:cubicBezTo>
                    <a:pt x="1043" y="783"/>
                    <a:pt x="1043" y="783"/>
                    <a:pt x="1043" y="783"/>
                  </a:cubicBezTo>
                  <a:close/>
                  <a:moveTo>
                    <a:pt x="838" y="909"/>
                  </a:moveTo>
                  <a:cubicBezTo>
                    <a:pt x="824" y="920"/>
                    <a:pt x="816" y="927"/>
                    <a:pt x="812" y="934"/>
                  </a:cubicBezTo>
                  <a:cubicBezTo>
                    <a:pt x="811" y="936"/>
                    <a:pt x="809" y="938"/>
                    <a:pt x="808" y="941"/>
                  </a:cubicBezTo>
                  <a:cubicBezTo>
                    <a:pt x="805" y="946"/>
                    <a:pt x="805" y="946"/>
                    <a:pt x="805" y="946"/>
                  </a:cubicBezTo>
                  <a:cubicBezTo>
                    <a:pt x="827" y="959"/>
                    <a:pt x="827" y="959"/>
                    <a:pt x="827" y="959"/>
                  </a:cubicBezTo>
                  <a:cubicBezTo>
                    <a:pt x="830" y="955"/>
                    <a:pt x="830" y="955"/>
                    <a:pt x="830" y="955"/>
                  </a:cubicBezTo>
                  <a:cubicBezTo>
                    <a:pt x="832" y="953"/>
                    <a:pt x="832" y="950"/>
                    <a:pt x="834" y="948"/>
                  </a:cubicBezTo>
                  <a:cubicBezTo>
                    <a:pt x="835" y="947"/>
                    <a:pt x="838" y="942"/>
                    <a:pt x="854" y="930"/>
                  </a:cubicBezTo>
                  <a:cubicBezTo>
                    <a:pt x="858" y="926"/>
                    <a:pt x="858" y="926"/>
                    <a:pt x="858" y="926"/>
                  </a:cubicBezTo>
                  <a:cubicBezTo>
                    <a:pt x="843" y="906"/>
                    <a:pt x="843" y="906"/>
                    <a:pt x="843" y="906"/>
                  </a:cubicBezTo>
                  <a:cubicBezTo>
                    <a:pt x="838" y="909"/>
                    <a:pt x="838" y="909"/>
                    <a:pt x="838" y="909"/>
                  </a:cubicBezTo>
                  <a:cubicBezTo>
                    <a:pt x="838" y="909"/>
                    <a:pt x="838" y="909"/>
                    <a:pt x="838" y="909"/>
                  </a:cubicBezTo>
                  <a:close/>
                  <a:moveTo>
                    <a:pt x="905" y="864"/>
                  </a:moveTo>
                  <a:cubicBezTo>
                    <a:pt x="894" y="872"/>
                    <a:pt x="882" y="879"/>
                    <a:pt x="872" y="886"/>
                  </a:cubicBezTo>
                  <a:cubicBezTo>
                    <a:pt x="868" y="889"/>
                    <a:pt x="868" y="889"/>
                    <a:pt x="868" y="889"/>
                  </a:cubicBezTo>
                  <a:cubicBezTo>
                    <a:pt x="882" y="910"/>
                    <a:pt x="882" y="910"/>
                    <a:pt x="882" y="910"/>
                  </a:cubicBezTo>
                  <a:cubicBezTo>
                    <a:pt x="886" y="907"/>
                    <a:pt x="886" y="907"/>
                    <a:pt x="886" y="907"/>
                  </a:cubicBezTo>
                  <a:cubicBezTo>
                    <a:pt x="897" y="901"/>
                    <a:pt x="908" y="894"/>
                    <a:pt x="919" y="887"/>
                  </a:cubicBezTo>
                  <a:cubicBezTo>
                    <a:pt x="924" y="884"/>
                    <a:pt x="924" y="884"/>
                    <a:pt x="924" y="884"/>
                  </a:cubicBezTo>
                  <a:cubicBezTo>
                    <a:pt x="911" y="861"/>
                    <a:pt x="911" y="861"/>
                    <a:pt x="911" y="861"/>
                  </a:cubicBezTo>
                  <a:cubicBezTo>
                    <a:pt x="905" y="864"/>
                    <a:pt x="905" y="864"/>
                    <a:pt x="905" y="864"/>
                  </a:cubicBezTo>
                  <a:cubicBezTo>
                    <a:pt x="905" y="864"/>
                    <a:pt x="905" y="864"/>
                    <a:pt x="905" y="864"/>
                  </a:cubicBezTo>
                  <a:close/>
                  <a:moveTo>
                    <a:pt x="1140" y="726"/>
                  </a:moveTo>
                  <a:cubicBezTo>
                    <a:pt x="1155" y="748"/>
                    <a:pt x="1155" y="748"/>
                    <a:pt x="1155" y="748"/>
                  </a:cubicBezTo>
                  <a:cubicBezTo>
                    <a:pt x="1199" y="723"/>
                    <a:pt x="1199" y="723"/>
                    <a:pt x="1199" y="723"/>
                  </a:cubicBezTo>
                  <a:cubicBezTo>
                    <a:pt x="1184" y="701"/>
                    <a:pt x="1184" y="701"/>
                    <a:pt x="1184" y="701"/>
                  </a:cubicBezTo>
                  <a:cubicBezTo>
                    <a:pt x="1140" y="726"/>
                    <a:pt x="1140" y="726"/>
                    <a:pt x="1140" y="726"/>
                  </a:cubicBezTo>
                  <a:cubicBezTo>
                    <a:pt x="1140" y="726"/>
                    <a:pt x="1140" y="726"/>
                    <a:pt x="1140" y="726"/>
                  </a:cubicBezTo>
                  <a:close/>
                  <a:moveTo>
                    <a:pt x="48" y="303"/>
                  </a:moveTo>
                  <a:cubicBezTo>
                    <a:pt x="43" y="306"/>
                    <a:pt x="37" y="310"/>
                    <a:pt x="32" y="317"/>
                  </a:cubicBezTo>
                  <a:cubicBezTo>
                    <a:pt x="28" y="322"/>
                    <a:pt x="28" y="322"/>
                    <a:pt x="28" y="322"/>
                  </a:cubicBezTo>
                  <a:cubicBezTo>
                    <a:pt x="48" y="339"/>
                    <a:pt x="48" y="339"/>
                    <a:pt x="48" y="339"/>
                  </a:cubicBezTo>
                  <a:cubicBezTo>
                    <a:pt x="51" y="334"/>
                    <a:pt x="51" y="334"/>
                    <a:pt x="51" y="334"/>
                  </a:cubicBezTo>
                  <a:cubicBezTo>
                    <a:pt x="54" y="330"/>
                    <a:pt x="58" y="328"/>
                    <a:pt x="61" y="327"/>
                  </a:cubicBezTo>
                  <a:cubicBezTo>
                    <a:pt x="61" y="327"/>
                    <a:pt x="63" y="325"/>
                    <a:pt x="74" y="328"/>
                  </a:cubicBezTo>
                  <a:cubicBezTo>
                    <a:pt x="80" y="330"/>
                    <a:pt x="80" y="330"/>
                    <a:pt x="80" y="330"/>
                  </a:cubicBezTo>
                  <a:cubicBezTo>
                    <a:pt x="86" y="305"/>
                    <a:pt x="86" y="305"/>
                    <a:pt x="86" y="305"/>
                  </a:cubicBezTo>
                  <a:cubicBezTo>
                    <a:pt x="81" y="304"/>
                    <a:pt x="81" y="304"/>
                    <a:pt x="81" y="304"/>
                  </a:cubicBezTo>
                  <a:cubicBezTo>
                    <a:pt x="67" y="299"/>
                    <a:pt x="57" y="299"/>
                    <a:pt x="48" y="303"/>
                  </a:cubicBezTo>
                  <a:close/>
                  <a:moveTo>
                    <a:pt x="1338" y="556"/>
                  </a:moveTo>
                  <a:cubicBezTo>
                    <a:pt x="1336" y="570"/>
                    <a:pt x="1333" y="583"/>
                    <a:pt x="1330" y="593"/>
                  </a:cubicBezTo>
                  <a:cubicBezTo>
                    <a:pt x="1328" y="598"/>
                    <a:pt x="1328" y="598"/>
                    <a:pt x="1328" y="598"/>
                  </a:cubicBezTo>
                  <a:cubicBezTo>
                    <a:pt x="1353" y="606"/>
                    <a:pt x="1353" y="606"/>
                    <a:pt x="1353" y="606"/>
                  </a:cubicBezTo>
                  <a:cubicBezTo>
                    <a:pt x="1355" y="601"/>
                    <a:pt x="1355" y="601"/>
                    <a:pt x="1355" y="601"/>
                  </a:cubicBezTo>
                  <a:cubicBezTo>
                    <a:pt x="1358" y="590"/>
                    <a:pt x="1361" y="576"/>
                    <a:pt x="1363" y="561"/>
                  </a:cubicBezTo>
                  <a:cubicBezTo>
                    <a:pt x="1364" y="555"/>
                    <a:pt x="1364" y="555"/>
                    <a:pt x="1364" y="555"/>
                  </a:cubicBezTo>
                  <a:cubicBezTo>
                    <a:pt x="1339" y="551"/>
                    <a:pt x="1339" y="551"/>
                    <a:pt x="1339" y="551"/>
                  </a:cubicBezTo>
                  <a:cubicBezTo>
                    <a:pt x="1338" y="556"/>
                    <a:pt x="1338" y="556"/>
                    <a:pt x="1338" y="556"/>
                  </a:cubicBezTo>
                  <a:cubicBezTo>
                    <a:pt x="1338" y="556"/>
                    <a:pt x="1338" y="556"/>
                    <a:pt x="1338" y="556"/>
                  </a:cubicBezTo>
                  <a:close/>
                  <a:moveTo>
                    <a:pt x="1344" y="474"/>
                  </a:moveTo>
                  <a:cubicBezTo>
                    <a:pt x="1344" y="480"/>
                    <a:pt x="1344" y="480"/>
                    <a:pt x="1344" y="480"/>
                  </a:cubicBezTo>
                  <a:cubicBezTo>
                    <a:pt x="1344" y="493"/>
                    <a:pt x="1344" y="506"/>
                    <a:pt x="1342" y="518"/>
                  </a:cubicBezTo>
                  <a:cubicBezTo>
                    <a:pt x="1342" y="524"/>
                    <a:pt x="1342" y="524"/>
                    <a:pt x="1342" y="524"/>
                  </a:cubicBezTo>
                  <a:cubicBezTo>
                    <a:pt x="1367" y="526"/>
                    <a:pt x="1367" y="526"/>
                    <a:pt x="1367" y="526"/>
                  </a:cubicBezTo>
                  <a:cubicBezTo>
                    <a:pt x="1367" y="520"/>
                    <a:pt x="1367" y="520"/>
                    <a:pt x="1367" y="520"/>
                  </a:cubicBezTo>
                  <a:cubicBezTo>
                    <a:pt x="1368" y="507"/>
                    <a:pt x="1369" y="493"/>
                    <a:pt x="1369" y="480"/>
                  </a:cubicBezTo>
                  <a:cubicBezTo>
                    <a:pt x="1369" y="474"/>
                    <a:pt x="1369" y="474"/>
                    <a:pt x="1369" y="474"/>
                  </a:cubicBezTo>
                  <a:cubicBezTo>
                    <a:pt x="1344" y="474"/>
                    <a:pt x="1344" y="474"/>
                    <a:pt x="1344" y="474"/>
                  </a:cubicBezTo>
                  <a:cubicBezTo>
                    <a:pt x="1344" y="474"/>
                    <a:pt x="1344" y="474"/>
                    <a:pt x="1344" y="474"/>
                  </a:cubicBezTo>
                  <a:close/>
                  <a:moveTo>
                    <a:pt x="791" y="972"/>
                  </a:moveTo>
                  <a:cubicBezTo>
                    <a:pt x="789" y="977"/>
                    <a:pt x="789" y="977"/>
                    <a:pt x="789" y="977"/>
                  </a:cubicBezTo>
                  <a:cubicBezTo>
                    <a:pt x="782" y="989"/>
                    <a:pt x="777" y="1000"/>
                    <a:pt x="771" y="1009"/>
                  </a:cubicBezTo>
                  <a:cubicBezTo>
                    <a:pt x="767" y="1014"/>
                    <a:pt x="767" y="1014"/>
                    <a:pt x="767" y="1014"/>
                  </a:cubicBezTo>
                  <a:cubicBezTo>
                    <a:pt x="789" y="1028"/>
                    <a:pt x="789" y="1028"/>
                    <a:pt x="789" y="1028"/>
                  </a:cubicBezTo>
                  <a:cubicBezTo>
                    <a:pt x="792" y="1024"/>
                    <a:pt x="792" y="1024"/>
                    <a:pt x="792" y="1024"/>
                  </a:cubicBezTo>
                  <a:cubicBezTo>
                    <a:pt x="799" y="1014"/>
                    <a:pt x="805" y="1002"/>
                    <a:pt x="812" y="988"/>
                  </a:cubicBezTo>
                  <a:cubicBezTo>
                    <a:pt x="814" y="984"/>
                    <a:pt x="814" y="984"/>
                    <a:pt x="814" y="984"/>
                  </a:cubicBezTo>
                  <a:cubicBezTo>
                    <a:pt x="804" y="977"/>
                    <a:pt x="804" y="977"/>
                    <a:pt x="804" y="977"/>
                  </a:cubicBezTo>
                  <a:cubicBezTo>
                    <a:pt x="791" y="972"/>
                    <a:pt x="791" y="972"/>
                    <a:pt x="791" y="972"/>
                  </a:cubicBezTo>
                  <a:cubicBezTo>
                    <a:pt x="791" y="972"/>
                    <a:pt x="791" y="972"/>
                    <a:pt x="791" y="972"/>
                  </a:cubicBezTo>
                  <a:close/>
                  <a:moveTo>
                    <a:pt x="1249" y="662"/>
                  </a:moveTo>
                  <a:cubicBezTo>
                    <a:pt x="1238" y="669"/>
                    <a:pt x="1226" y="676"/>
                    <a:pt x="1214" y="683"/>
                  </a:cubicBezTo>
                  <a:cubicBezTo>
                    <a:pt x="1210" y="686"/>
                    <a:pt x="1210" y="686"/>
                    <a:pt x="1210" y="686"/>
                  </a:cubicBezTo>
                  <a:cubicBezTo>
                    <a:pt x="1222" y="709"/>
                    <a:pt x="1222" y="709"/>
                    <a:pt x="1222" y="709"/>
                  </a:cubicBezTo>
                  <a:cubicBezTo>
                    <a:pt x="1228" y="706"/>
                    <a:pt x="1228" y="706"/>
                    <a:pt x="1228" y="706"/>
                  </a:cubicBezTo>
                  <a:cubicBezTo>
                    <a:pt x="1240" y="698"/>
                    <a:pt x="1252" y="691"/>
                    <a:pt x="1262" y="685"/>
                  </a:cubicBezTo>
                  <a:cubicBezTo>
                    <a:pt x="1267" y="682"/>
                    <a:pt x="1267" y="682"/>
                    <a:pt x="1267" y="682"/>
                  </a:cubicBezTo>
                  <a:cubicBezTo>
                    <a:pt x="1253" y="660"/>
                    <a:pt x="1253" y="660"/>
                    <a:pt x="1253" y="660"/>
                  </a:cubicBezTo>
                  <a:cubicBezTo>
                    <a:pt x="1249" y="662"/>
                    <a:pt x="1249" y="662"/>
                    <a:pt x="1249" y="662"/>
                  </a:cubicBezTo>
                  <a:cubicBezTo>
                    <a:pt x="1249" y="662"/>
                    <a:pt x="1249" y="662"/>
                    <a:pt x="1249" y="662"/>
                  </a:cubicBezTo>
                  <a:close/>
                  <a:moveTo>
                    <a:pt x="1314" y="619"/>
                  </a:moveTo>
                  <a:cubicBezTo>
                    <a:pt x="1307" y="625"/>
                    <a:pt x="1297" y="632"/>
                    <a:pt x="1283" y="641"/>
                  </a:cubicBezTo>
                  <a:cubicBezTo>
                    <a:pt x="1278" y="645"/>
                    <a:pt x="1278" y="645"/>
                    <a:pt x="1278" y="645"/>
                  </a:cubicBezTo>
                  <a:cubicBezTo>
                    <a:pt x="1292" y="666"/>
                    <a:pt x="1292" y="666"/>
                    <a:pt x="1292" y="666"/>
                  </a:cubicBezTo>
                  <a:cubicBezTo>
                    <a:pt x="1297" y="663"/>
                    <a:pt x="1297" y="663"/>
                    <a:pt x="1297" y="663"/>
                  </a:cubicBezTo>
                  <a:cubicBezTo>
                    <a:pt x="1312" y="653"/>
                    <a:pt x="1323" y="646"/>
                    <a:pt x="1330" y="640"/>
                  </a:cubicBezTo>
                  <a:cubicBezTo>
                    <a:pt x="1334" y="636"/>
                    <a:pt x="1334" y="636"/>
                    <a:pt x="1334" y="636"/>
                  </a:cubicBezTo>
                  <a:cubicBezTo>
                    <a:pt x="1318" y="616"/>
                    <a:pt x="1318" y="616"/>
                    <a:pt x="1318" y="616"/>
                  </a:cubicBezTo>
                  <a:cubicBezTo>
                    <a:pt x="1314" y="619"/>
                    <a:pt x="1314" y="619"/>
                    <a:pt x="1314" y="619"/>
                  </a:cubicBezTo>
                  <a:cubicBezTo>
                    <a:pt x="1314" y="619"/>
                    <a:pt x="1314" y="619"/>
                    <a:pt x="1314" y="619"/>
                  </a:cubicBezTo>
                  <a:close/>
                  <a:moveTo>
                    <a:pt x="318" y="798"/>
                  </a:moveTo>
                  <a:cubicBezTo>
                    <a:pt x="314" y="795"/>
                    <a:pt x="314" y="795"/>
                    <a:pt x="314" y="795"/>
                  </a:cubicBezTo>
                  <a:cubicBezTo>
                    <a:pt x="300" y="818"/>
                    <a:pt x="300" y="818"/>
                    <a:pt x="300" y="818"/>
                  </a:cubicBezTo>
                  <a:cubicBezTo>
                    <a:pt x="306" y="821"/>
                    <a:pt x="306" y="821"/>
                    <a:pt x="306" y="821"/>
                  </a:cubicBezTo>
                  <a:cubicBezTo>
                    <a:pt x="317" y="828"/>
                    <a:pt x="328" y="834"/>
                    <a:pt x="339" y="841"/>
                  </a:cubicBezTo>
                  <a:cubicBezTo>
                    <a:pt x="344" y="844"/>
                    <a:pt x="344" y="844"/>
                    <a:pt x="344" y="844"/>
                  </a:cubicBezTo>
                  <a:cubicBezTo>
                    <a:pt x="357" y="821"/>
                    <a:pt x="357" y="821"/>
                    <a:pt x="357" y="821"/>
                  </a:cubicBezTo>
                  <a:cubicBezTo>
                    <a:pt x="353" y="818"/>
                    <a:pt x="353" y="818"/>
                    <a:pt x="353" y="818"/>
                  </a:cubicBezTo>
                  <a:cubicBezTo>
                    <a:pt x="341" y="812"/>
                    <a:pt x="330" y="805"/>
                    <a:pt x="318" y="798"/>
                  </a:cubicBezTo>
                  <a:close/>
                  <a:moveTo>
                    <a:pt x="368" y="858"/>
                  </a:moveTo>
                  <a:cubicBezTo>
                    <a:pt x="413" y="883"/>
                    <a:pt x="413" y="883"/>
                    <a:pt x="413" y="883"/>
                  </a:cubicBezTo>
                  <a:cubicBezTo>
                    <a:pt x="425" y="861"/>
                    <a:pt x="425" y="861"/>
                    <a:pt x="425" y="861"/>
                  </a:cubicBezTo>
                  <a:cubicBezTo>
                    <a:pt x="381" y="834"/>
                    <a:pt x="381" y="834"/>
                    <a:pt x="381" y="834"/>
                  </a:cubicBezTo>
                  <a:cubicBezTo>
                    <a:pt x="368" y="858"/>
                    <a:pt x="368" y="858"/>
                    <a:pt x="368" y="858"/>
                  </a:cubicBezTo>
                  <a:cubicBezTo>
                    <a:pt x="368" y="858"/>
                    <a:pt x="368" y="858"/>
                    <a:pt x="368" y="858"/>
                  </a:cubicBezTo>
                  <a:close/>
                  <a:moveTo>
                    <a:pt x="249" y="759"/>
                  </a:moveTo>
                  <a:cubicBezTo>
                    <a:pt x="244" y="756"/>
                    <a:pt x="244" y="756"/>
                    <a:pt x="244" y="756"/>
                  </a:cubicBezTo>
                  <a:cubicBezTo>
                    <a:pt x="231" y="779"/>
                    <a:pt x="231" y="779"/>
                    <a:pt x="231" y="779"/>
                  </a:cubicBezTo>
                  <a:cubicBezTo>
                    <a:pt x="236" y="781"/>
                    <a:pt x="236" y="781"/>
                    <a:pt x="236" y="781"/>
                  </a:cubicBezTo>
                  <a:cubicBezTo>
                    <a:pt x="247" y="787"/>
                    <a:pt x="259" y="794"/>
                    <a:pt x="271" y="801"/>
                  </a:cubicBezTo>
                  <a:cubicBezTo>
                    <a:pt x="276" y="803"/>
                    <a:pt x="276" y="803"/>
                    <a:pt x="276" y="803"/>
                  </a:cubicBezTo>
                  <a:cubicBezTo>
                    <a:pt x="289" y="781"/>
                    <a:pt x="289" y="781"/>
                    <a:pt x="289" y="781"/>
                  </a:cubicBezTo>
                  <a:cubicBezTo>
                    <a:pt x="284" y="778"/>
                    <a:pt x="284" y="778"/>
                    <a:pt x="284" y="778"/>
                  </a:cubicBezTo>
                  <a:cubicBezTo>
                    <a:pt x="271" y="771"/>
                    <a:pt x="260" y="765"/>
                    <a:pt x="249" y="759"/>
                  </a:cubicBezTo>
                  <a:close/>
                  <a:moveTo>
                    <a:pt x="179" y="721"/>
                  </a:moveTo>
                  <a:cubicBezTo>
                    <a:pt x="174" y="718"/>
                    <a:pt x="174" y="718"/>
                    <a:pt x="174" y="718"/>
                  </a:cubicBezTo>
                  <a:cubicBezTo>
                    <a:pt x="162" y="741"/>
                    <a:pt x="162" y="741"/>
                    <a:pt x="162" y="741"/>
                  </a:cubicBezTo>
                  <a:cubicBezTo>
                    <a:pt x="167" y="744"/>
                    <a:pt x="167" y="744"/>
                    <a:pt x="167" y="744"/>
                  </a:cubicBezTo>
                  <a:cubicBezTo>
                    <a:pt x="177" y="749"/>
                    <a:pt x="188" y="756"/>
                    <a:pt x="202" y="762"/>
                  </a:cubicBezTo>
                  <a:cubicBezTo>
                    <a:pt x="206" y="765"/>
                    <a:pt x="206" y="765"/>
                    <a:pt x="206" y="765"/>
                  </a:cubicBezTo>
                  <a:cubicBezTo>
                    <a:pt x="219" y="742"/>
                    <a:pt x="219" y="742"/>
                    <a:pt x="219" y="742"/>
                  </a:cubicBezTo>
                  <a:cubicBezTo>
                    <a:pt x="214" y="740"/>
                    <a:pt x="214" y="740"/>
                    <a:pt x="214" y="740"/>
                  </a:cubicBezTo>
                  <a:cubicBezTo>
                    <a:pt x="200" y="732"/>
                    <a:pt x="188" y="726"/>
                    <a:pt x="179" y="721"/>
                  </a:cubicBezTo>
                  <a:close/>
                  <a:moveTo>
                    <a:pt x="133" y="704"/>
                  </a:moveTo>
                  <a:cubicBezTo>
                    <a:pt x="131" y="704"/>
                    <a:pt x="131" y="704"/>
                    <a:pt x="131" y="704"/>
                  </a:cubicBezTo>
                  <a:cubicBezTo>
                    <a:pt x="124" y="704"/>
                    <a:pt x="114" y="702"/>
                    <a:pt x="101" y="698"/>
                  </a:cubicBezTo>
                  <a:cubicBezTo>
                    <a:pt x="96" y="696"/>
                    <a:pt x="96" y="696"/>
                    <a:pt x="96" y="696"/>
                  </a:cubicBezTo>
                  <a:cubicBezTo>
                    <a:pt x="88" y="721"/>
                    <a:pt x="88" y="721"/>
                    <a:pt x="88" y="721"/>
                  </a:cubicBezTo>
                  <a:cubicBezTo>
                    <a:pt x="93" y="722"/>
                    <a:pt x="93" y="722"/>
                    <a:pt x="93" y="722"/>
                  </a:cubicBezTo>
                  <a:cubicBezTo>
                    <a:pt x="103" y="726"/>
                    <a:pt x="117" y="729"/>
                    <a:pt x="129" y="729"/>
                  </a:cubicBezTo>
                  <a:cubicBezTo>
                    <a:pt x="130" y="729"/>
                    <a:pt x="132" y="729"/>
                    <a:pt x="133" y="729"/>
                  </a:cubicBezTo>
                  <a:cubicBezTo>
                    <a:pt x="133" y="729"/>
                    <a:pt x="133" y="729"/>
                    <a:pt x="133" y="729"/>
                  </a:cubicBezTo>
                  <a:cubicBezTo>
                    <a:pt x="139" y="731"/>
                    <a:pt x="139" y="731"/>
                    <a:pt x="139" y="731"/>
                  </a:cubicBezTo>
                  <a:cubicBezTo>
                    <a:pt x="144" y="706"/>
                    <a:pt x="144" y="706"/>
                    <a:pt x="144" y="706"/>
                  </a:cubicBezTo>
                  <a:cubicBezTo>
                    <a:pt x="139" y="704"/>
                    <a:pt x="139" y="704"/>
                    <a:pt x="139" y="704"/>
                  </a:cubicBezTo>
                  <a:cubicBezTo>
                    <a:pt x="137" y="704"/>
                    <a:pt x="135" y="704"/>
                    <a:pt x="133" y="704"/>
                  </a:cubicBezTo>
                  <a:close/>
                  <a:moveTo>
                    <a:pt x="748" y="1029"/>
                  </a:moveTo>
                  <a:cubicBezTo>
                    <a:pt x="747" y="1029"/>
                    <a:pt x="747" y="1029"/>
                    <a:pt x="745" y="1030"/>
                  </a:cubicBezTo>
                  <a:cubicBezTo>
                    <a:pt x="738" y="1031"/>
                    <a:pt x="726" y="1031"/>
                    <a:pt x="714" y="1030"/>
                  </a:cubicBezTo>
                  <a:cubicBezTo>
                    <a:pt x="708" y="1029"/>
                    <a:pt x="708" y="1029"/>
                    <a:pt x="708" y="1029"/>
                  </a:cubicBezTo>
                  <a:cubicBezTo>
                    <a:pt x="706" y="1055"/>
                    <a:pt x="706" y="1055"/>
                    <a:pt x="706" y="1055"/>
                  </a:cubicBezTo>
                  <a:cubicBezTo>
                    <a:pt x="711" y="1056"/>
                    <a:pt x="711" y="1056"/>
                    <a:pt x="711" y="1056"/>
                  </a:cubicBezTo>
                  <a:cubicBezTo>
                    <a:pt x="718" y="1057"/>
                    <a:pt x="724" y="1057"/>
                    <a:pt x="729" y="1057"/>
                  </a:cubicBezTo>
                  <a:cubicBezTo>
                    <a:pt x="738" y="1057"/>
                    <a:pt x="744" y="1057"/>
                    <a:pt x="750" y="1055"/>
                  </a:cubicBezTo>
                  <a:cubicBezTo>
                    <a:pt x="752" y="1055"/>
                    <a:pt x="754" y="1055"/>
                    <a:pt x="756" y="1054"/>
                  </a:cubicBezTo>
                  <a:cubicBezTo>
                    <a:pt x="761" y="1052"/>
                    <a:pt x="761" y="1052"/>
                    <a:pt x="761" y="1052"/>
                  </a:cubicBezTo>
                  <a:cubicBezTo>
                    <a:pt x="753" y="1027"/>
                    <a:pt x="753" y="1027"/>
                    <a:pt x="753" y="1027"/>
                  </a:cubicBezTo>
                  <a:cubicBezTo>
                    <a:pt x="748" y="1029"/>
                    <a:pt x="748" y="1029"/>
                    <a:pt x="748" y="1029"/>
                  </a:cubicBezTo>
                  <a:cubicBezTo>
                    <a:pt x="748" y="1029"/>
                    <a:pt x="748" y="1029"/>
                    <a:pt x="748" y="1029"/>
                  </a:cubicBezTo>
                  <a:close/>
                  <a:moveTo>
                    <a:pt x="606" y="985"/>
                  </a:moveTo>
                  <a:cubicBezTo>
                    <a:pt x="606" y="984"/>
                    <a:pt x="606" y="984"/>
                    <a:pt x="606" y="984"/>
                  </a:cubicBezTo>
                  <a:cubicBezTo>
                    <a:pt x="602" y="978"/>
                    <a:pt x="598" y="970"/>
                    <a:pt x="594" y="964"/>
                  </a:cubicBezTo>
                  <a:cubicBezTo>
                    <a:pt x="591" y="959"/>
                    <a:pt x="591" y="959"/>
                    <a:pt x="591" y="959"/>
                  </a:cubicBezTo>
                  <a:cubicBezTo>
                    <a:pt x="568" y="973"/>
                    <a:pt x="568" y="973"/>
                    <a:pt x="568" y="973"/>
                  </a:cubicBezTo>
                  <a:cubicBezTo>
                    <a:pt x="571" y="979"/>
                    <a:pt x="571" y="979"/>
                    <a:pt x="571" y="979"/>
                  </a:cubicBezTo>
                  <a:cubicBezTo>
                    <a:pt x="575" y="985"/>
                    <a:pt x="579" y="991"/>
                    <a:pt x="582" y="997"/>
                  </a:cubicBezTo>
                  <a:cubicBezTo>
                    <a:pt x="585" y="1002"/>
                    <a:pt x="589" y="1008"/>
                    <a:pt x="592" y="1013"/>
                  </a:cubicBezTo>
                  <a:cubicBezTo>
                    <a:pt x="595" y="1017"/>
                    <a:pt x="595" y="1017"/>
                    <a:pt x="595" y="1017"/>
                  </a:cubicBezTo>
                  <a:cubicBezTo>
                    <a:pt x="617" y="1003"/>
                    <a:pt x="617" y="1003"/>
                    <a:pt x="617" y="1003"/>
                  </a:cubicBezTo>
                  <a:cubicBezTo>
                    <a:pt x="614" y="998"/>
                    <a:pt x="614" y="998"/>
                    <a:pt x="614" y="998"/>
                  </a:cubicBezTo>
                  <a:cubicBezTo>
                    <a:pt x="612" y="994"/>
                    <a:pt x="609" y="990"/>
                    <a:pt x="606" y="985"/>
                  </a:cubicBezTo>
                  <a:close/>
                  <a:moveTo>
                    <a:pt x="524" y="917"/>
                  </a:moveTo>
                  <a:cubicBezTo>
                    <a:pt x="519" y="914"/>
                    <a:pt x="519" y="914"/>
                    <a:pt x="519" y="914"/>
                  </a:cubicBezTo>
                  <a:cubicBezTo>
                    <a:pt x="507" y="937"/>
                    <a:pt x="507" y="937"/>
                    <a:pt x="507" y="937"/>
                  </a:cubicBezTo>
                  <a:cubicBezTo>
                    <a:pt x="511" y="940"/>
                    <a:pt x="511" y="940"/>
                    <a:pt x="511" y="940"/>
                  </a:cubicBezTo>
                  <a:cubicBezTo>
                    <a:pt x="538" y="955"/>
                    <a:pt x="545" y="958"/>
                    <a:pt x="549" y="958"/>
                  </a:cubicBezTo>
                  <a:cubicBezTo>
                    <a:pt x="555" y="961"/>
                    <a:pt x="555" y="961"/>
                    <a:pt x="555" y="961"/>
                  </a:cubicBezTo>
                  <a:cubicBezTo>
                    <a:pt x="562" y="935"/>
                    <a:pt x="562" y="935"/>
                    <a:pt x="562" y="935"/>
                  </a:cubicBezTo>
                  <a:cubicBezTo>
                    <a:pt x="555" y="933"/>
                    <a:pt x="555" y="933"/>
                    <a:pt x="555" y="933"/>
                  </a:cubicBezTo>
                  <a:cubicBezTo>
                    <a:pt x="555" y="933"/>
                    <a:pt x="550" y="931"/>
                    <a:pt x="524" y="917"/>
                  </a:cubicBezTo>
                  <a:close/>
                  <a:moveTo>
                    <a:pt x="639" y="1015"/>
                  </a:moveTo>
                  <a:cubicBezTo>
                    <a:pt x="634" y="1013"/>
                    <a:pt x="634" y="1013"/>
                    <a:pt x="634" y="1013"/>
                  </a:cubicBezTo>
                  <a:cubicBezTo>
                    <a:pt x="625" y="1037"/>
                    <a:pt x="625" y="1037"/>
                    <a:pt x="625" y="1037"/>
                  </a:cubicBezTo>
                  <a:cubicBezTo>
                    <a:pt x="630" y="1039"/>
                    <a:pt x="630" y="1039"/>
                    <a:pt x="630" y="1039"/>
                  </a:cubicBezTo>
                  <a:cubicBezTo>
                    <a:pt x="642" y="1042"/>
                    <a:pt x="656" y="1046"/>
                    <a:pt x="671" y="1050"/>
                  </a:cubicBezTo>
                  <a:cubicBezTo>
                    <a:pt x="676" y="1050"/>
                    <a:pt x="676" y="1050"/>
                    <a:pt x="676" y="1050"/>
                  </a:cubicBezTo>
                  <a:cubicBezTo>
                    <a:pt x="682" y="1026"/>
                    <a:pt x="682" y="1026"/>
                    <a:pt x="682" y="1026"/>
                  </a:cubicBezTo>
                  <a:cubicBezTo>
                    <a:pt x="676" y="1024"/>
                    <a:pt x="676" y="1024"/>
                    <a:pt x="676" y="1024"/>
                  </a:cubicBezTo>
                  <a:cubicBezTo>
                    <a:pt x="663" y="1021"/>
                    <a:pt x="650" y="1018"/>
                    <a:pt x="639" y="1015"/>
                  </a:cubicBezTo>
                  <a:close/>
                  <a:moveTo>
                    <a:pt x="455" y="878"/>
                  </a:moveTo>
                  <a:cubicBezTo>
                    <a:pt x="450" y="876"/>
                    <a:pt x="450" y="876"/>
                    <a:pt x="450" y="876"/>
                  </a:cubicBezTo>
                  <a:cubicBezTo>
                    <a:pt x="438" y="898"/>
                    <a:pt x="438" y="898"/>
                    <a:pt x="438" y="898"/>
                  </a:cubicBezTo>
                  <a:cubicBezTo>
                    <a:pt x="442" y="901"/>
                    <a:pt x="442" y="901"/>
                    <a:pt x="442" y="901"/>
                  </a:cubicBezTo>
                  <a:cubicBezTo>
                    <a:pt x="455" y="907"/>
                    <a:pt x="466" y="914"/>
                    <a:pt x="477" y="921"/>
                  </a:cubicBezTo>
                  <a:cubicBezTo>
                    <a:pt x="481" y="923"/>
                    <a:pt x="481" y="923"/>
                    <a:pt x="481" y="923"/>
                  </a:cubicBezTo>
                  <a:cubicBezTo>
                    <a:pt x="494" y="901"/>
                    <a:pt x="494" y="901"/>
                    <a:pt x="494" y="901"/>
                  </a:cubicBezTo>
                  <a:cubicBezTo>
                    <a:pt x="489" y="898"/>
                    <a:pt x="489" y="898"/>
                    <a:pt x="489" y="898"/>
                  </a:cubicBezTo>
                  <a:cubicBezTo>
                    <a:pt x="479" y="892"/>
                    <a:pt x="468" y="885"/>
                    <a:pt x="455" y="878"/>
                  </a:cubicBezTo>
                  <a:close/>
                  <a:moveTo>
                    <a:pt x="737" y="694"/>
                  </a:moveTo>
                  <a:cubicBezTo>
                    <a:pt x="737" y="694"/>
                    <a:pt x="737" y="694"/>
                    <a:pt x="737" y="694"/>
                  </a:cubicBezTo>
                  <a:cubicBezTo>
                    <a:pt x="194" y="387"/>
                    <a:pt x="194" y="387"/>
                    <a:pt x="194" y="387"/>
                  </a:cubicBezTo>
                  <a:cubicBezTo>
                    <a:pt x="194" y="387"/>
                    <a:pt x="194" y="387"/>
                    <a:pt x="722" y="78"/>
                  </a:cubicBezTo>
                  <a:cubicBezTo>
                    <a:pt x="727" y="75"/>
                    <a:pt x="734" y="74"/>
                    <a:pt x="741" y="74"/>
                  </a:cubicBezTo>
                  <a:cubicBezTo>
                    <a:pt x="748" y="74"/>
                    <a:pt x="754" y="75"/>
                    <a:pt x="759" y="78"/>
                  </a:cubicBezTo>
                  <a:cubicBezTo>
                    <a:pt x="759" y="78"/>
                    <a:pt x="759" y="78"/>
                    <a:pt x="1268" y="374"/>
                  </a:cubicBezTo>
                  <a:cubicBezTo>
                    <a:pt x="1271" y="376"/>
                    <a:pt x="1272" y="376"/>
                    <a:pt x="1274" y="378"/>
                  </a:cubicBezTo>
                  <a:cubicBezTo>
                    <a:pt x="1274" y="378"/>
                    <a:pt x="1274" y="378"/>
                    <a:pt x="737" y="694"/>
                  </a:cubicBezTo>
                  <a:close/>
                  <a:moveTo>
                    <a:pt x="246" y="640"/>
                  </a:moveTo>
                  <a:cubicBezTo>
                    <a:pt x="244" y="644"/>
                    <a:pt x="240" y="647"/>
                    <a:pt x="237" y="648"/>
                  </a:cubicBezTo>
                  <a:cubicBezTo>
                    <a:pt x="237" y="648"/>
                    <a:pt x="237" y="648"/>
                    <a:pt x="207" y="666"/>
                  </a:cubicBezTo>
                  <a:cubicBezTo>
                    <a:pt x="207" y="666"/>
                    <a:pt x="207" y="666"/>
                    <a:pt x="540" y="855"/>
                  </a:cubicBezTo>
                  <a:cubicBezTo>
                    <a:pt x="540" y="855"/>
                    <a:pt x="540" y="855"/>
                    <a:pt x="540" y="808"/>
                  </a:cubicBezTo>
                  <a:cubicBezTo>
                    <a:pt x="540" y="808"/>
                    <a:pt x="540" y="808"/>
                    <a:pt x="246" y="640"/>
                  </a:cubicBezTo>
                  <a:close/>
                  <a:moveTo>
                    <a:pt x="756" y="741"/>
                  </a:moveTo>
                  <a:cubicBezTo>
                    <a:pt x="756" y="737"/>
                    <a:pt x="752" y="730"/>
                    <a:pt x="749" y="729"/>
                  </a:cubicBezTo>
                  <a:cubicBezTo>
                    <a:pt x="749" y="729"/>
                    <a:pt x="749" y="729"/>
                    <a:pt x="170" y="402"/>
                  </a:cubicBezTo>
                  <a:cubicBezTo>
                    <a:pt x="170" y="402"/>
                    <a:pt x="170" y="402"/>
                    <a:pt x="169" y="402"/>
                  </a:cubicBezTo>
                  <a:cubicBezTo>
                    <a:pt x="169" y="402"/>
                    <a:pt x="169" y="402"/>
                    <a:pt x="137" y="384"/>
                  </a:cubicBezTo>
                  <a:cubicBezTo>
                    <a:pt x="128" y="379"/>
                    <a:pt x="118" y="379"/>
                    <a:pt x="110" y="383"/>
                  </a:cubicBezTo>
                  <a:cubicBezTo>
                    <a:pt x="102" y="388"/>
                    <a:pt x="97" y="396"/>
                    <a:pt x="97" y="407"/>
                  </a:cubicBezTo>
                  <a:cubicBezTo>
                    <a:pt x="97" y="407"/>
                    <a:pt x="97" y="407"/>
                    <a:pt x="97" y="588"/>
                  </a:cubicBezTo>
                  <a:cubicBezTo>
                    <a:pt x="97" y="588"/>
                    <a:pt x="97" y="588"/>
                    <a:pt x="100" y="602"/>
                  </a:cubicBezTo>
                  <a:cubicBezTo>
                    <a:pt x="100" y="602"/>
                    <a:pt x="100" y="602"/>
                    <a:pt x="118" y="615"/>
                  </a:cubicBezTo>
                  <a:cubicBezTo>
                    <a:pt x="118" y="615"/>
                    <a:pt x="118" y="615"/>
                    <a:pt x="146" y="631"/>
                  </a:cubicBezTo>
                  <a:cubicBezTo>
                    <a:pt x="146" y="631"/>
                    <a:pt x="146" y="631"/>
                    <a:pt x="146" y="585"/>
                  </a:cubicBezTo>
                  <a:cubicBezTo>
                    <a:pt x="146" y="585"/>
                    <a:pt x="146" y="585"/>
                    <a:pt x="140" y="580"/>
                  </a:cubicBezTo>
                  <a:cubicBezTo>
                    <a:pt x="140" y="580"/>
                    <a:pt x="140" y="580"/>
                    <a:pt x="139" y="579"/>
                  </a:cubicBezTo>
                  <a:cubicBezTo>
                    <a:pt x="139" y="579"/>
                    <a:pt x="139" y="579"/>
                    <a:pt x="139" y="433"/>
                  </a:cubicBezTo>
                  <a:cubicBezTo>
                    <a:pt x="139" y="433"/>
                    <a:pt x="139" y="433"/>
                    <a:pt x="715" y="762"/>
                  </a:cubicBezTo>
                  <a:cubicBezTo>
                    <a:pt x="715" y="762"/>
                    <a:pt x="715" y="762"/>
                    <a:pt x="715" y="907"/>
                  </a:cubicBezTo>
                  <a:cubicBezTo>
                    <a:pt x="715" y="907"/>
                    <a:pt x="715" y="907"/>
                    <a:pt x="640" y="863"/>
                  </a:cubicBezTo>
                  <a:cubicBezTo>
                    <a:pt x="638" y="867"/>
                    <a:pt x="635" y="870"/>
                    <a:pt x="631" y="872"/>
                  </a:cubicBezTo>
                  <a:cubicBezTo>
                    <a:pt x="631" y="872"/>
                    <a:pt x="631" y="872"/>
                    <a:pt x="600" y="889"/>
                  </a:cubicBezTo>
                  <a:cubicBezTo>
                    <a:pt x="600" y="889"/>
                    <a:pt x="600" y="889"/>
                    <a:pt x="717" y="956"/>
                  </a:cubicBezTo>
                  <a:cubicBezTo>
                    <a:pt x="722" y="959"/>
                    <a:pt x="727" y="959"/>
                    <a:pt x="731" y="959"/>
                  </a:cubicBezTo>
                  <a:cubicBezTo>
                    <a:pt x="736" y="959"/>
                    <a:pt x="740" y="959"/>
                    <a:pt x="744" y="956"/>
                  </a:cubicBezTo>
                  <a:cubicBezTo>
                    <a:pt x="750" y="953"/>
                    <a:pt x="754" y="946"/>
                    <a:pt x="756" y="938"/>
                  </a:cubicBezTo>
                  <a:cubicBezTo>
                    <a:pt x="756" y="938"/>
                    <a:pt x="756" y="938"/>
                    <a:pt x="756" y="741"/>
                  </a:cubicBezTo>
                  <a:close/>
                  <a:moveTo>
                    <a:pt x="1286" y="399"/>
                  </a:moveTo>
                  <a:cubicBezTo>
                    <a:pt x="1286" y="399"/>
                    <a:pt x="1286" y="399"/>
                    <a:pt x="1286" y="399"/>
                  </a:cubicBezTo>
                  <a:cubicBezTo>
                    <a:pt x="762" y="708"/>
                    <a:pt x="762" y="708"/>
                    <a:pt x="762" y="708"/>
                  </a:cubicBezTo>
                  <a:cubicBezTo>
                    <a:pt x="773" y="715"/>
                    <a:pt x="780" y="728"/>
                    <a:pt x="780" y="741"/>
                  </a:cubicBezTo>
                  <a:cubicBezTo>
                    <a:pt x="780" y="741"/>
                    <a:pt x="780" y="741"/>
                    <a:pt x="780" y="882"/>
                  </a:cubicBezTo>
                  <a:cubicBezTo>
                    <a:pt x="780" y="882"/>
                    <a:pt x="780" y="882"/>
                    <a:pt x="1268" y="603"/>
                  </a:cubicBezTo>
                  <a:cubicBezTo>
                    <a:pt x="1279" y="597"/>
                    <a:pt x="1287" y="584"/>
                    <a:pt x="1287" y="571"/>
                  </a:cubicBezTo>
                  <a:cubicBezTo>
                    <a:pt x="1287" y="571"/>
                    <a:pt x="1287" y="571"/>
                    <a:pt x="1287" y="407"/>
                  </a:cubicBezTo>
                  <a:cubicBezTo>
                    <a:pt x="1287" y="404"/>
                    <a:pt x="1287" y="402"/>
                    <a:pt x="1286" y="399"/>
                  </a:cubicBezTo>
                  <a:close/>
                  <a:moveTo>
                    <a:pt x="487" y="733"/>
                  </a:moveTo>
                  <a:cubicBezTo>
                    <a:pt x="493" y="733"/>
                    <a:pt x="498" y="728"/>
                    <a:pt x="498" y="721"/>
                  </a:cubicBezTo>
                  <a:cubicBezTo>
                    <a:pt x="498" y="721"/>
                    <a:pt x="498" y="721"/>
                    <a:pt x="498" y="705"/>
                  </a:cubicBezTo>
                  <a:cubicBezTo>
                    <a:pt x="498" y="698"/>
                    <a:pt x="493" y="689"/>
                    <a:pt x="486" y="685"/>
                  </a:cubicBezTo>
                  <a:cubicBezTo>
                    <a:pt x="486" y="685"/>
                    <a:pt x="486" y="685"/>
                    <a:pt x="337" y="600"/>
                  </a:cubicBezTo>
                  <a:cubicBezTo>
                    <a:pt x="328" y="595"/>
                    <a:pt x="320" y="600"/>
                    <a:pt x="320" y="610"/>
                  </a:cubicBezTo>
                  <a:cubicBezTo>
                    <a:pt x="320" y="610"/>
                    <a:pt x="320" y="610"/>
                    <a:pt x="320" y="625"/>
                  </a:cubicBezTo>
                  <a:cubicBezTo>
                    <a:pt x="320" y="634"/>
                    <a:pt x="326" y="643"/>
                    <a:pt x="332" y="646"/>
                  </a:cubicBezTo>
                  <a:cubicBezTo>
                    <a:pt x="332" y="646"/>
                    <a:pt x="332" y="646"/>
                    <a:pt x="481" y="731"/>
                  </a:cubicBezTo>
                  <a:cubicBezTo>
                    <a:pt x="483" y="732"/>
                    <a:pt x="485" y="733"/>
                    <a:pt x="487" y="733"/>
                  </a:cubicBezTo>
                  <a:close/>
                  <a:moveTo>
                    <a:pt x="626" y="842"/>
                  </a:moveTo>
                  <a:cubicBezTo>
                    <a:pt x="622" y="836"/>
                    <a:pt x="612" y="835"/>
                    <a:pt x="606" y="839"/>
                  </a:cubicBezTo>
                  <a:cubicBezTo>
                    <a:pt x="606" y="839"/>
                    <a:pt x="606" y="839"/>
                    <a:pt x="587" y="850"/>
                  </a:cubicBezTo>
                  <a:cubicBezTo>
                    <a:pt x="587" y="850"/>
                    <a:pt x="587" y="850"/>
                    <a:pt x="587" y="770"/>
                  </a:cubicBezTo>
                  <a:cubicBezTo>
                    <a:pt x="587" y="770"/>
                    <a:pt x="587" y="770"/>
                    <a:pt x="623" y="750"/>
                  </a:cubicBezTo>
                  <a:cubicBezTo>
                    <a:pt x="629" y="746"/>
                    <a:pt x="630" y="738"/>
                    <a:pt x="626" y="732"/>
                  </a:cubicBezTo>
                  <a:cubicBezTo>
                    <a:pt x="626" y="732"/>
                    <a:pt x="626" y="732"/>
                    <a:pt x="626" y="732"/>
                  </a:cubicBezTo>
                  <a:cubicBezTo>
                    <a:pt x="622" y="727"/>
                    <a:pt x="612" y="724"/>
                    <a:pt x="606" y="728"/>
                  </a:cubicBezTo>
                  <a:cubicBezTo>
                    <a:pt x="606" y="728"/>
                    <a:pt x="606" y="728"/>
                    <a:pt x="562" y="753"/>
                  </a:cubicBezTo>
                  <a:cubicBezTo>
                    <a:pt x="557" y="756"/>
                    <a:pt x="556" y="767"/>
                    <a:pt x="556" y="767"/>
                  </a:cubicBezTo>
                  <a:cubicBezTo>
                    <a:pt x="556" y="767"/>
                    <a:pt x="556" y="767"/>
                    <a:pt x="556" y="869"/>
                  </a:cubicBezTo>
                  <a:cubicBezTo>
                    <a:pt x="556" y="869"/>
                    <a:pt x="557" y="878"/>
                    <a:pt x="560" y="881"/>
                  </a:cubicBezTo>
                  <a:cubicBezTo>
                    <a:pt x="563" y="884"/>
                    <a:pt x="573" y="889"/>
                    <a:pt x="579" y="885"/>
                  </a:cubicBezTo>
                  <a:cubicBezTo>
                    <a:pt x="579" y="885"/>
                    <a:pt x="579" y="885"/>
                    <a:pt x="623" y="859"/>
                  </a:cubicBezTo>
                  <a:cubicBezTo>
                    <a:pt x="629" y="855"/>
                    <a:pt x="631" y="847"/>
                    <a:pt x="626" y="842"/>
                  </a:cubicBezTo>
                  <a:close/>
                  <a:moveTo>
                    <a:pt x="233" y="619"/>
                  </a:moveTo>
                  <a:cubicBezTo>
                    <a:pt x="228" y="613"/>
                    <a:pt x="219" y="612"/>
                    <a:pt x="212" y="616"/>
                  </a:cubicBezTo>
                  <a:cubicBezTo>
                    <a:pt x="212" y="616"/>
                    <a:pt x="212" y="616"/>
                    <a:pt x="193" y="627"/>
                  </a:cubicBezTo>
                  <a:cubicBezTo>
                    <a:pt x="193" y="627"/>
                    <a:pt x="193" y="627"/>
                    <a:pt x="193" y="547"/>
                  </a:cubicBezTo>
                  <a:cubicBezTo>
                    <a:pt x="193" y="547"/>
                    <a:pt x="193" y="547"/>
                    <a:pt x="229" y="527"/>
                  </a:cubicBezTo>
                  <a:cubicBezTo>
                    <a:pt x="236" y="523"/>
                    <a:pt x="236" y="515"/>
                    <a:pt x="232" y="509"/>
                  </a:cubicBezTo>
                  <a:cubicBezTo>
                    <a:pt x="232" y="509"/>
                    <a:pt x="232" y="509"/>
                    <a:pt x="232" y="509"/>
                  </a:cubicBezTo>
                  <a:cubicBezTo>
                    <a:pt x="228" y="503"/>
                    <a:pt x="219" y="501"/>
                    <a:pt x="212" y="505"/>
                  </a:cubicBezTo>
                  <a:cubicBezTo>
                    <a:pt x="212" y="505"/>
                    <a:pt x="212" y="505"/>
                    <a:pt x="168" y="530"/>
                  </a:cubicBezTo>
                  <a:cubicBezTo>
                    <a:pt x="163" y="533"/>
                    <a:pt x="161" y="544"/>
                    <a:pt x="161" y="544"/>
                  </a:cubicBezTo>
                  <a:cubicBezTo>
                    <a:pt x="161" y="544"/>
                    <a:pt x="161" y="544"/>
                    <a:pt x="161" y="646"/>
                  </a:cubicBezTo>
                  <a:cubicBezTo>
                    <a:pt x="161" y="646"/>
                    <a:pt x="163" y="655"/>
                    <a:pt x="166" y="658"/>
                  </a:cubicBezTo>
                  <a:cubicBezTo>
                    <a:pt x="169" y="661"/>
                    <a:pt x="178" y="666"/>
                    <a:pt x="185" y="662"/>
                  </a:cubicBezTo>
                  <a:cubicBezTo>
                    <a:pt x="185" y="662"/>
                    <a:pt x="185" y="662"/>
                    <a:pt x="229" y="636"/>
                  </a:cubicBezTo>
                  <a:cubicBezTo>
                    <a:pt x="236" y="632"/>
                    <a:pt x="237" y="624"/>
                    <a:pt x="233" y="619"/>
                  </a:cubicBezTo>
                  <a:close/>
                </a:path>
              </a:pathLst>
            </a:custGeom>
            <a:solidFill>
              <a:srgbClr val="442359"/>
            </a:solidFill>
            <a:ln>
              <a:noFill/>
            </a:ln>
            <a:extLst/>
          </p:spPr>
          <p:txBody>
            <a:bodyPr vert="horz" wrap="square" lIns="91403" tIns="45702" rIns="91403" bIns="45702" numCol="1" anchor="t" anchorCtr="0" compatLnSpc="1">
              <a:prstTxWarp prst="textNoShape">
                <a:avLst/>
              </a:prstTxWarp>
            </a:bodyPr>
            <a:lstStyle/>
            <a:p>
              <a:pPr defTabSz="1218084"/>
              <a:endParaRPr lang="en-US" sz="2399"/>
            </a:p>
          </p:txBody>
        </p:sp>
        <p:sp>
          <p:nvSpPr>
            <p:cNvPr id="75" name="Right Arrow 74"/>
            <p:cNvSpPr/>
            <p:nvPr/>
          </p:nvSpPr>
          <p:spPr bwMode="auto">
            <a:xfrm>
              <a:off x="9919699" y="3414453"/>
              <a:ext cx="594153" cy="572238"/>
            </a:xfrm>
            <a:prstGeom prst="rightArrow">
              <a:avLst/>
            </a:prstGeom>
            <a:solidFill>
              <a:srgbClr val="44235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58" tIns="34280" rIns="68558" bIns="34280" numCol="1" rtlCol="0" anchor="ctr" anchorCtr="0" compatLnSpc="1">
              <a:prstTxWarp prst="textNoShape">
                <a:avLst/>
              </a:prstTxWarp>
            </a:bodyPr>
            <a:lstStyle/>
            <a:p>
              <a:pPr algn="ctr" defTabSz="913459">
                <a:spcBef>
                  <a:spcPts val="200"/>
                </a:spcBef>
              </a:pPr>
              <a:endParaRPr lang="en-US" sz="2799" dirty="0">
                <a:ln>
                  <a:solidFill>
                    <a:srgbClr val="FFFFFF">
                      <a:alpha val="0"/>
                    </a:srgbClr>
                  </a:solidFill>
                </a:ln>
                <a:solidFill>
                  <a:schemeClr val="tx1"/>
                </a:solidFill>
              </a:endParaRPr>
            </a:p>
          </p:txBody>
        </p:sp>
        <p:sp>
          <p:nvSpPr>
            <p:cNvPr id="76" name="Freeform 22"/>
            <p:cNvSpPr>
              <a:spLocks noEditPoints="1"/>
            </p:cNvSpPr>
            <p:nvPr/>
          </p:nvSpPr>
          <p:spPr bwMode="auto">
            <a:xfrm flipH="1">
              <a:off x="8783206" y="3166657"/>
              <a:ext cx="857372" cy="1002575"/>
            </a:xfrm>
            <a:custGeom>
              <a:avLst/>
              <a:gdLst>
                <a:gd name="T0" fmla="*/ 52 w 105"/>
                <a:gd name="T1" fmla="*/ 0 h 123"/>
                <a:gd name="T2" fmla="*/ 0 w 105"/>
                <a:gd name="T3" fmla="*/ 17 h 123"/>
                <a:gd name="T4" fmla="*/ 0 w 105"/>
                <a:gd name="T5" fmla="*/ 106 h 123"/>
                <a:gd name="T6" fmla="*/ 52 w 105"/>
                <a:gd name="T7" fmla="*/ 123 h 123"/>
                <a:gd name="T8" fmla="*/ 105 w 105"/>
                <a:gd name="T9" fmla="*/ 106 h 123"/>
                <a:gd name="T10" fmla="*/ 105 w 105"/>
                <a:gd name="T11" fmla="*/ 17 h 123"/>
                <a:gd name="T12" fmla="*/ 52 w 105"/>
                <a:gd name="T13" fmla="*/ 0 h 123"/>
                <a:gd name="T14" fmla="*/ 52 w 105"/>
                <a:gd name="T15" fmla="*/ 29 h 123"/>
                <a:gd name="T16" fmla="*/ 7 w 105"/>
                <a:gd name="T17" fmla="*/ 17 h 123"/>
                <a:gd name="T18" fmla="*/ 52 w 105"/>
                <a:gd name="T19" fmla="*/ 6 h 123"/>
                <a:gd name="T20" fmla="*/ 97 w 105"/>
                <a:gd name="T21" fmla="*/ 17 h 123"/>
                <a:gd name="T22" fmla="*/ 52 w 105"/>
                <a:gd name="T23" fmla="*/ 29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5" h="123">
                  <a:moveTo>
                    <a:pt x="52" y="0"/>
                  </a:moveTo>
                  <a:cubicBezTo>
                    <a:pt x="23" y="0"/>
                    <a:pt x="0" y="8"/>
                    <a:pt x="0" y="17"/>
                  </a:cubicBezTo>
                  <a:cubicBezTo>
                    <a:pt x="0" y="106"/>
                    <a:pt x="0" y="106"/>
                    <a:pt x="0" y="106"/>
                  </a:cubicBezTo>
                  <a:cubicBezTo>
                    <a:pt x="0" y="116"/>
                    <a:pt x="23" y="123"/>
                    <a:pt x="52" y="123"/>
                  </a:cubicBezTo>
                  <a:cubicBezTo>
                    <a:pt x="81" y="123"/>
                    <a:pt x="105" y="116"/>
                    <a:pt x="105" y="106"/>
                  </a:cubicBezTo>
                  <a:cubicBezTo>
                    <a:pt x="105" y="17"/>
                    <a:pt x="105" y="17"/>
                    <a:pt x="105" y="17"/>
                  </a:cubicBezTo>
                  <a:cubicBezTo>
                    <a:pt x="105" y="8"/>
                    <a:pt x="81" y="0"/>
                    <a:pt x="52" y="0"/>
                  </a:cubicBezTo>
                  <a:close/>
                  <a:moveTo>
                    <a:pt x="52" y="29"/>
                  </a:moveTo>
                  <a:cubicBezTo>
                    <a:pt x="27" y="29"/>
                    <a:pt x="7" y="23"/>
                    <a:pt x="7" y="17"/>
                  </a:cubicBezTo>
                  <a:cubicBezTo>
                    <a:pt x="7" y="11"/>
                    <a:pt x="27" y="6"/>
                    <a:pt x="52" y="6"/>
                  </a:cubicBezTo>
                  <a:cubicBezTo>
                    <a:pt x="77" y="6"/>
                    <a:pt x="97" y="11"/>
                    <a:pt x="97" y="17"/>
                  </a:cubicBezTo>
                  <a:cubicBezTo>
                    <a:pt x="97" y="23"/>
                    <a:pt x="77" y="29"/>
                    <a:pt x="52" y="29"/>
                  </a:cubicBezTo>
                  <a:close/>
                </a:path>
              </a:pathLst>
            </a:custGeom>
            <a:solidFill>
              <a:srgbClr val="442359"/>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61" tIns="34282" rIns="68561" bIns="34282" rtlCol="0" anchor="ctr"/>
            <a:lstStyle/>
            <a:p>
              <a:pPr algn="ctr" defTabSz="1218084">
                <a:lnSpc>
                  <a:spcPct val="90000"/>
                </a:lnSpc>
                <a:buSzPct val="90000"/>
              </a:pPr>
              <a:r>
                <a:rPr lang="en-US" sz="1200" kern="0" dirty="0">
                  <a:solidFill>
                    <a:schemeClr val="bg1"/>
                  </a:solidFill>
                  <a:ea typeface="Segoe UI" pitchFamily="34" charset="0"/>
                  <a:cs typeface="Segoe UI" pitchFamily="34" charset="0"/>
                </a:rPr>
                <a:t>Blob</a:t>
              </a:r>
              <a:br>
                <a:rPr lang="en-US" sz="1200" kern="0" dirty="0">
                  <a:solidFill>
                    <a:schemeClr val="tx1"/>
                  </a:solidFill>
                  <a:ea typeface="Segoe UI" pitchFamily="34" charset="0"/>
                  <a:cs typeface="Segoe UI" pitchFamily="34" charset="0"/>
                </a:rPr>
              </a:br>
              <a:r>
                <a:rPr lang="en-US" sz="1200" kern="0" dirty="0">
                  <a:solidFill>
                    <a:schemeClr val="bg1"/>
                  </a:solidFill>
                  <a:ea typeface="Segoe UI" pitchFamily="34" charset="0"/>
                  <a:cs typeface="Segoe UI" pitchFamily="34" charset="0"/>
                </a:rPr>
                <a:t>Storage</a:t>
              </a:r>
            </a:p>
          </p:txBody>
        </p:sp>
        <p:sp>
          <p:nvSpPr>
            <p:cNvPr id="46" name="TextBox 45"/>
            <p:cNvSpPr txBox="1"/>
            <p:nvPr/>
          </p:nvSpPr>
          <p:spPr>
            <a:xfrm>
              <a:off x="1758335" y="4916186"/>
              <a:ext cx="1964040" cy="415240"/>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defTabSz="1218084"/>
              <a:r>
                <a:rPr lang="en-US" sz="2000" dirty="0">
                  <a:solidFill>
                    <a:schemeClr val="tx1"/>
                  </a:solidFill>
                  <a:latin typeface="+mj-lt"/>
                </a:rPr>
                <a:t>Comprehensive </a:t>
              </a:r>
            </a:p>
            <a:p>
              <a:pPr defTabSz="1218084"/>
              <a:r>
                <a:rPr lang="en-US" sz="2000" dirty="0">
                  <a:solidFill>
                    <a:schemeClr val="tx1"/>
                  </a:solidFill>
                  <a:latin typeface="+mj-lt"/>
                </a:rPr>
                <a:t>Networking</a:t>
              </a:r>
            </a:p>
          </p:txBody>
        </p:sp>
        <p:sp>
          <p:nvSpPr>
            <p:cNvPr id="56" name="Can 55"/>
            <p:cNvSpPr/>
            <p:nvPr/>
          </p:nvSpPr>
          <p:spPr>
            <a:xfrm rot="16200000">
              <a:off x="1204364" y="4942339"/>
              <a:ext cx="175983" cy="301996"/>
            </a:xfrm>
            <a:prstGeom prst="can">
              <a:avLst/>
            </a:prstGeom>
            <a:solidFill>
              <a:srgbClr val="00B294"/>
            </a:solidFill>
            <a:ln>
              <a:noFill/>
            </a:ln>
          </p:spPr>
          <p:txBody>
            <a:bodyPr vert="horz" wrap="square" lIns="121839" tIns="60919" rIns="121839" bIns="60919" numCol="1" anchor="t" anchorCtr="0" compatLnSpc="1">
              <a:prstTxWarp prst="textNoShape">
                <a:avLst/>
              </a:prstTxWarp>
            </a:bodyPr>
            <a:lstStyle/>
            <a:p>
              <a:pPr defTabSz="1218084"/>
              <a:endParaRPr lang="en-US" sz="3198"/>
            </a:p>
          </p:txBody>
        </p:sp>
        <p:cxnSp>
          <p:nvCxnSpPr>
            <p:cNvPr id="62" name="Straight Arrow Connector 61"/>
            <p:cNvCxnSpPr/>
            <p:nvPr/>
          </p:nvCxnSpPr>
          <p:spPr>
            <a:xfrm flipH="1" flipV="1">
              <a:off x="1028854" y="5020504"/>
              <a:ext cx="124372" cy="4831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H="1" flipV="1">
              <a:off x="1012566" y="5104451"/>
              <a:ext cx="181087" cy="4919"/>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H="1">
              <a:off x="1030691" y="5144812"/>
              <a:ext cx="191794" cy="4994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rot="10800000" flipH="1" flipV="1">
              <a:off x="1429376" y="5143309"/>
              <a:ext cx="124372" cy="4831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rot="10800000" flipH="1" flipV="1">
              <a:off x="1388948" y="5102757"/>
              <a:ext cx="181087" cy="4919"/>
            </a:xfrm>
            <a:prstGeom prst="straightConnector1">
              <a:avLst/>
            </a:prstGeom>
            <a:solidFill>
              <a:srgbClr val="00B294"/>
            </a:solidFill>
            <a:ln>
              <a:noFill/>
            </a:ln>
          </p:spPr>
        </p:cxnSp>
        <p:cxnSp>
          <p:nvCxnSpPr>
            <p:cNvPr id="72" name="Straight Arrow Connector 71"/>
            <p:cNvCxnSpPr/>
            <p:nvPr/>
          </p:nvCxnSpPr>
          <p:spPr>
            <a:xfrm rot="10800000" flipH="1">
              <a:off x="1360116" y="5017375"/>
              <a:ext cx="191794" cy="4994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8" name="Freeform 88"/>
            <p:cNvSpPr>
              <a:spLocks noEditPoints="1"/>
            </p:cNvSpPr>
            <p:nvPr/>
          </p:nvSpPr>
          <p:spPr bwMode="black">
            <a:xfrm>
              <a:off x="965257" y="4865067"/>
              <a:ext cx="635588" cy="53897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00B294"/>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399" tIns="45700" rIns="91399" bIns="45700" numCol="1" rtlCol="0" anchor="ctr" anchorCtr="0" compatLnSpc="1">
              <a:prstTxWarp prst="textNoShape">
                <a:avLst/>
              </a:prstTxWarp>
            </a:bodyPr>
            <a:lstStyle/>
            <a:p>
              <a:pPr defTabSz="740375"/>
              <a:endParaRPr lang="en-US" sz="1799" spc="-122" dirty="0">
                <a:solidFill>
                  <a:schemeClr val="tx1"/>
                </a:solidFill>
                <a:latin typeface="Segoe Light" pitchFamily="34" charset="0"/>
              </a:endParaRPr>
            </a:p>
          </p:txBody>
        </p:sp>
        <p:sp>
          <p:nvSpPr>
            <p:cNvPr id="30" name="TextBox 29"/>
            <p:cNvSpPr txBox="1"/>
            <p:nvPr/>
          </p:nvSpPr>
          <p:spPr>
            <a:xfrm>
              <a:off x="5486120" y="2108257"/>
              <a:ext cx="2514615" cy="326829"/>
            </a:xfrm>
            <a:prstGeom prst="rect">
              <a:avLst/>
            </a:prstGeom>
            <a:noFill/>
          </p:spPr>
          <p:txBody>
            <a:bodyPr wrap="square" lIns="0" tIns="0" rIns="0" bIns="0" rtlCol="0">
              <a:spAutoFit/>
            </a:bodyPr>
            <a:lstStyle/>
            <a:p>
              <a:pPr defTabSz="1218084">
                <a:lnSpc>
                  <a:spcPct val="90000"/>
                </a:lnSpc>
                <a:spcBef>
                  <a:spcPct val="20000"/>
                </a:spcBef>
                <a:buSzPct val="80000"/>
              </a:pPr>
              <a:r>
                <a:rPr lang="en-US" sz="2000" dirty="0">
                  <a:latin typeface="Segoe UI Light" panose="020B0502040204020203" pitchFamily="34" charset="0"/>
                  <a:cs typeface="Segoe UI Light" panose="020B0502040204020203" pitchFamily="34" charset="0"/>
                </a:rPr>
                <a:t>Windows Server</a:t>
              </a:r>
            </a:p>
          </p:txBody>
        </p:sp>
        <p:sp>
          <p:nvSpPr>
            <p:cNvPr id="54" name="TextBox 53"/>
            <p:cNvSpPr txBox="1"/>
            <p:nvPr/>
          </p:nvSpPr>
          <p:spPr>
            <a:xfrm>
              <a:off x="5398563" y="2811657"/>
              <a:ext cx="2514615" cy="326829"/>
            </a:xfrm>
            <a:prstGeom prst="rect">
              <a:avLst/>
            </a:prstGeom>
            <a:noFill/>
          </p:spPr>
          <p:txBody>
            <a:bodyPr wrap="square" lIns="0" tIns="0" rIns="0" bIns="0" rtlCol="0">
              <a:spAutoFit/>
            </a:bodyPr>
            <a:lstStyle/>
            <a:p>
              <a:pPr defTabSz="1218084">
                <a:lnSpc>
                  <a:spcPct val="90000"/>
                </a:lnSpc>
                <a:spcBef>
                  <a:spcPct val="20000"/>
                </a:spcBef>
                <a:buSzPct val="80000"/>
              </a:pPr>
              <a:r>
                <a:rPr lang="en-US" sz="2000" dirty="0">
                  <a:latin typeface="Segoe UI Light" panose="020B0502040204020203" pitchFamily="34" charset="0"/>
                  <a:cs typeface="Segoe UI Light" panose="020B0502040204020203" pitchFamily="34" charset="0"/>
                </a:rPr>
                <a:t>Linux</a:t>
              </a:r>
            </a:p>
          </p:txBody>
        </p:sp>
        <p:pic>
          <p:nvPicPr>
            <p:cNvPr id="16" name="Picture 15"/>
            <p:cNvPicPr>
              <a:picLocks noChangeAspect="1"/>
            </p:cNvPicPr>
            <p:nvPr/>
          </p:nvPicPr>
          <p:blipFill>
            <a:blip r:embed="rId3"/>
            <a:stretch>
              <a:fillRect/>
            </a:stretch>
          </p:blipFill>
          <p:spPr>
            <a:xfrm>
              <a:off x="4840063" y="2722183"/>
              <a:ext cx="390146" cy="468176"/>
            </a:xfrm>
            <a:prstGeom prst="rect">
              <a:avLst/>
            </a:prstGeom>
          </p:spPr>
        </p:pic>
        <p:grpSp>
          <p:nvGrpSpPr>
            <p:cNvPr id="20" name="Group 19"/>
            <p:cNvGrpSpPr/>
            <p:nvPr/>
          </p:nvGrpSpPr>
          <p:grpSpPr>
            <a:xfrm>
              <a:off x="4757281" y="1932498"/>
              <a:ext cx="595389" cy="569632"/>
              <a:chOff x="4445229" y="2754515"/>
              <a:chExt cx="2540675" cy="2430763"/>
            </a:xfrm>
            <a:solidFill>
              <a:srgbClr val="68217A"/>
            </a:solidFill>
          </p:grpSpPr>
          <p:sp>
            <p:nvSpPr>
              <p:cNvPr id="18" name="Rectangle 17"/>
              <p:cNvSpPr/>
              <p:nvPr/>
            </p:nvSpPr>
            <p:spPr>
              <a:xfrm>
                <a:off x="4445229" y="2938315"/>
                <a:ext cx="1074981" cy="1005042"/>
              </a:xfrm>
              <a:custGeom>
                <a:avLst/>
                <a:gdLst>
                  <a:gd name="connsiteX0" fmla="*/ 0 w 1069153"/>
                  <a:gd name="connsiteY0" fmla="*/ 0 h 914665"/>
                  <a:gd name="connsiteX1" fmla="*/ 1069153 w 1069153"/>
                  <a:gd name="connsiteY1" fmla="*/ 0 h 914665"/>
                  <a:gd name="connsiteX2" fmla="*/ 1069153 w 1069153"/>
                  <a:gd name="connsiteY2" fmla="*/ 914665 h 914665"/>
                  <a:gd name="connsiteX3" fmla="*/ 0 w 1069153"/>
                  <a:gd name="connsiteY3" fmla="*/ 914665 h 914665"/>
                  <a:gd name="connsiteX4" fmla="*/ 0 w 1069153"/>
                  <a:gd name="connsiteY4" fmla="*/ 0 h 914665"/>
                  <a:gd name="connsiteX0" fmla="*/ 0 w 1074470"/>
                  <a:gd name="connsiteY0" fmla="*/ 170121 h 1084786"/>
                  <a:gd name="connsiteX1" fmla="*/ 1074470 w 1074470"/>
                  <a:gd name="connsiteY1" fmla="*/ 0 h 1084786"/>
                  <a:gd name="connsiteX2" fmla="*/ 1069153 w 1074470"/>
                  <a:gd name="connsiteY2" fmla="*/ 1084786 h 1084786"/>
                  <a:gd name="connsiteX3" fmla="*/ 0 w 1074470"/>
                  <a:gd name="connsiteY3" fmla="*/ 1084786 h 1084786"/>
                  <a:gd name="connsiteX4" fmla="*/ 0 w 1074470"/>
                  <a:gd name="connsiteY4" fmla="*/ 170121 h 1084786"/>
                  <a:gd name="connsiteX0" fmla="*/ 15949 w 1074470"/>
                  <a:gd name="connsiteY0" fmla="*/ 148856 h 1084786"/>
                  <a:gd name="connsiteX1" fmla="*/ 1074470 w 1074470"/>
                  <a:gd name="connsiteY1" fmla="*/ 0 h 1084786"/>
                  <a:gd name="connsiteX2" fmla="*/ 1069153 w 1074470"/>
                  <a:gd name="connsiteY2" fmla="*/ 1084786 h 1084786"/>
                  <a:gd name="connsiteX3" fmla="*/ 0 w 1074470"/>
                  <a:gd name="connsiteY3" fmla="*/ 1084786 h 1084786"/>
                  <a:gd name="connsiteX4" fmla="*/ 15949 w 1074470"/>
                  <a:gd name="connsiteY4" fmla="*/ 148856 h 1084786"/>
                  <a:gd name="connsiteX0" fmla="*/ 0 w 1058521"/>
                  <a:gd name="connsiteY0" fmla="*/ 148856 h 1084786"/>
                  <a:gd name="connsiteX1" fmla="*/ 1058521 w 1058521"/>
                  <a:gd name="connsiteY1" fmla="*/ 0 h 1084786"/>
                  <a:gd name="connsiteX2" fmla="*/ 1053204 w 1058521"/>
                  <a:gd name="connsiteY2" fmla="*/ 1084786 h 1084786"/>
                  <a:gd name="connsiteX3" fmla="*/ 10632 w 1058521"/>
                  <a:gd name="connsiteY3" fmla="*/ 973144 h 1084786"/>
                  <a:gd name="connsiteX4" fmla="*/ 0 w 1058521"/>
                  <a:gd name="connsiteY4" fmla="*/ 148856 h 1084786"/>
                  <a:gd name="connsiteX0" fmla="*/ 0 w 1058521"/>
                  <a:gd name="connsiteY0" fmla="*/ 148856 h 1084786"/>
                  <a:gd name="connsiteX1" fmla="*/ 1058521 w 1058521"/>
                  <a:gd name="connsiteY1" fmla="*/ 0 h 1084786"/>
                  <a:gd name="connsiteX2" fmla="*/ 1053204 w 1058521"/>
                  <a:gd name="connsiteY2" fmla="*/ 1084786 h 1084786"/>
                  <a:gd name="connsiteX3" fmla="*/ 5316 w 1058521"/>
                  <a:gd name="connsiteY3" fmla="*/ 1005042 h 1084786"/>
                  <a:gd name="connsiteX4" fmla="*/ 0 w 1058521"/>
                  <a:gd name="connsiteY4" fmla="*/ 148856 h 1084786"/>
                  <a:gd name="connsiteX0" fmla="*/ 0 w 1085177"/>
                  <a:gd name="connsiteY0" fmla="*/ 148856 h 1005042"/>
                  <a:gd name="connsiteX1" fmla="*/ 1058521 w 1085177"/>
                  <a:gd name="connsiteY1" fmla="*/ 0 h 1005042"/>
                  <a:gd name="connsiteX2" fmla="*/ 1085102 w 1085177"/>
                  <a:gd name="connsiteY2" fmla="*/ 1005041 h 1005042"/>
                  <a:gd name="connsiteX3" fmla="*/ 5316 w 1085177"/>
                  <a:gd name="connsiteY3" fmla="*/ 1005042 h 1005042"/>
                  <a:gd name="connsiteX4" fmla="*/ 0 w 1085177"/>
                  <a:gd name="connsiteY4" fmla="*/ 148856 h 1005042"/>
                  <a:gd name="connsiteX0" fmla="*/ 0 w 1074584"/>
                  <a:gd name="connsiteY0" fmla="*/ 148856 h 1005042"/>
                  <a:gd name="connsiteX1" fmla="*/ 1058521 w 1074584"/>
                  <a:gd name="connsiteY1" fmla="*/ 0 h 1005042"/>
                  <a:gd name="connsiteX2" fmla="*/ 1074470 w 1074584"/>
                  <a:gd name="connsiteY2" fmla="*/ 1005041 h 1005042"/>
                  <a:gd name="connsiteX3" fmla="*/ 5316 w 1074584"/>
                  <a:gd name="connsiteY3" fmla="*/ 1005042 h 1005042"/>
                  <a:gd name="connsiteX4" fmla="*/ 0 w 1074584"/>
                  <a:gd name="connsiteY4" fmla="*/ 148856 h 1005042"/>
                  <a:gd name="connsiteX0" fmla="*/ 0 w 1074981"/>
                  <a:gd name="connsiteY0" fmla="*/ 148856 h 1005042"/>
                  <a:gd name="connsiteX1" fmla="*/ 1074469 w 1074981"/>
                  <a:gd name="connsiteY1" fmla="*/ 0 h 1005042"/>
                  <a:gd name="connsiteX2" fmla="*/ 1074470 w 1074981"/>
                  <a:gd name="connsiteY2" fmla="*/ 1005041 h 1005042"/>
                  <a:gd name="connsiteX3" fmla="*/ 5316 w 1074981"/>
                  <a:gd name="connsiteY3" fmla="*/ 1005042 h 1005042"/>
                  <a:gd name="connsiteX4" fmla="*/ 0 w 1074981"/>
                  <a:gd name="connsiteY4" fmla="*/ 148856 h 1005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981" h="1005042">
                    <a:moveTo>
                      <a:pt x="0" y="148856"/>
                    </a:moveTo>
                    <a:lnTo>
                      <a:pt x="1074469" y="0"/>
                    </a:lnTo>
                    <a:cubicBezTo>
                      <a:pt x="1072697" y="361595"/>
                      <a:pt x="1076242" y="643446"/>
                      <a:pt x="1074470" y="1005041"/>
                    </a:cubicBezTo>
                    <a:lnTo>
                      <a:pt x="5316" y="1005042"/>
                    </a:lnTo>
                    <a:lnTo>
                      <a:pt x="0" y="148856"/>
                    </a:lnTo>
                    <a:close/>
                  </a:path>
                </a:pathLst>
              </a:custGeom>
              <a:solidFill>
                <a:srgbClr val="9B4F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solidFill>
                    <a:schemeClr val="tx1"/>
                  </a:solidFill>
                </a:endParaRPr>
              </a:p>
            </p:txBody>
          </p:sp>
          <p:sp>
            <p:nvSpPr>
              <p:cNvPr id="63" name="Rectangle 17"/>
              <p:cNvSpPr/>
              <p:nvPr/>
            </p:nvSpPr>
            <p:spPr>
              <a:xfrm>
                <a:off x="5561226" y="2754515"/>
                <a:ext cx="1424678" cy="1188842"/>
              </a:xfrm>
              <a:custGeom>
                <a:avLst/>
                <a:gdLst>
                  <a:gd name="connsiteX0" fmla="*/ 0 w 1069153"/>
                  <a:gd name="connsiteY0" fmla="*/ 0 h 914665"/>
                  <a:gd name="connsiteX1" fmla="*/ 1069153 w 1069153"/>
                  <a:gd name="connsiteY1" fmla="*/ 0 h 914665"/>
                  <a:gd name="connsiteX2" fmla="*/ 1069153 w 1069153"/>
                  <a:gd name="connsiteY2" fmla="*/ 914665 h 914665"/>
                  <a:gd name="connsiteX3" fmla="*/ 0 w 1069153"/>
                  <a:gd name="connsiteY3" fmla="*/ 914665 h 914665"/>
                  <a:gd name="connsiteX4" fmla="*/ 0 w 1069153"/>
                  <a:gd name="connsiteY4" fmla="*/ 0 h 914665"/>
                  <a:gd name="connsiteX0" fmla="*/ 0 w 1074470"/>
                  <a:gd name="connsiteY0" fmla="*/ 170121 h 1084786"/>
                  <a:gd name="connsiteX1" fmla="*/ 1074470 w 1074470"/>
                  <a:gd name="connsiteY1" fmla="*/ 0 h 1084786"/>
                  <a:gd name="connsiteX2" fmla="*/ 1069153 w 1074470"/>
                  <a:gd name="connsiteY2" fmla="*/ 1084786 h 1084786"/>
                  <a:gd name="connsiteX3" fmla="*/ 0 w 1074470"/>
                  <a:gd name="connsiteY3" fmla="*/ 1084786 h 1084786"/>
                  <a:gd name="connsiteX4" fmla="*/ 0 w 1074470"/>
                  <a:gd name="connsiteY4" fmla="*/ 170121 h 1084786"/>
                  <a:gd name="connsiteX0" fmla="*/ 15949 w 1074470"/>
                  <a:gd name="connsiteY0" fmla="*/ 148856 h 1084786"/>
                  <a:gd name="connsiteX1" fmla="*/ 1074470 w 1074470"/>
                  <a:gd name="connsiteY1" fmla="*/ 0 h 1084786"/>
                  <a:gd name="connsiteX2" fmla="*/ 1069153 w 1074470"/>
                  <a:gd name="connsiteY2" fmla="*/ 1084786 h 1084786"/>
                  <a:gd name="connsiteX3" fmla="*/ 0 w 1074470"/>
                  <a:gd name="connsiteY3" fmla="*/ 1084786 h 1084786"/>
                  <a:gd name="connsiteX4" fmla="*/ 15949 w 1074470"/>
                  <a:gd name="connsiteY4" fmla="*/ 148856 h 1084786"/>
                  <a:gd name="connsiteX0" fmla="*/ 0 w 1058521"/>
                  <a:gd name="connsiteY0" fmla="*/ 148856 h 1084786"/>
                  <a:gd name="connsiteX1" fmla="*/ 1058521 w 1058521"/>
                  <a:gd name="connsiteY1" fmla="*/ 0 h 1084786"/>
                  <a:gd name="connsiteX2" fmla="*/ 1053204 w 1058521"/>
                  <a:gd name="connsiteY2" fmla="*/ 1084786 h 1084786"/>
                  <a:gd name="connsiteX3" fmla="*/ 10632 w 1058521"/>
                  <a:gd name="connsiteY3" fmla="*/ 973144 h 1084786"/>
                  <a:gd name="connsiteX4" fmla="*/ 0 w 1058521"/>
                  <a:gd name="connsiteY4" fmla="*/ 148856 h 1084786"/>
                  <a:gd name="connsiteX0" fmla="*/ 0 w 1058521"/>
                  <a:gd name="connsiteY0" fmla="*/ 148856 h 1084786"/>
                  <a:gd name="connsiteX1" fmla="*/ 1058521 w 1058521"/>
                  <a:gd name="connsiteY1" fmla="*/ 0 h 1084786"/>
                  <a:gd name="connsiteX2" fmla="*/ 1053204 w 1058521"/>
                  <a:gd name="connsiteY2" fmla="*/ 1084786 h 1084786"/>
                  <a:gd name="connsiteX3" fmla="*/ 5316 w 1058521"/>
                  <a:gd name="connsiteY3" fmla="*/ 1005042 h 1084786"/>
                  <a:gd name="connsiteX4" fmla="*/ 0 w 1058521"/>
                  <a:gd name="connsiteY4" fmla="*/ 148856 h 1084786"/>
                  <a:gd name="connsiteX0" fmla="*/ 0 w 1085177"/>
                  <a:gd name="connsiteY0" fmla="*/ 148856 h 1005042"/>
                  <a:gd name="connsiteX1" fmla="*/ 1058521 w 1085177"/>
                  <a:gd name="connsiteY1" fmla="*/ 0 h 1005042"/>
                  <a:gd name="connsiteX2" fmla="*/ 1085102 w 1085177"/>
                  <a:gd name="connsiteY2" fmla="*/ 1005041 h 1005042"/>
                  <a:gd name="connsiteX3" fmla="*/ 5316 w 1085177"/>
                  <a:gd name="connsiteY3" fmla="*/ 1005042 h 1005042"/>
                  <a:gd name="connsiteX4" fmla="*/ 0 w 1085177"/>
                  <a:gd name="connsiteY4" fmla="*/ 148856 h 1005042"/>
                  <a:gd name="connsiteX0" fmla="*/ 0 w 1074584"/>
                  <a:gd name="connsiteY0" fmla="*/ 148856 h 1005042"/>
                  <a:gd name="connsiteX1" fmla="*/ 1058521 w 1074584"/>
                  <a:gd name="connsiteY1" fmla="*/ 0 h 1005042"/>
                  <a:gd name="connsiteX2" fmla="*/ 1074470 w 1074584"/>
                  <a:gd name="connsiteY2" fmla="*/ 1005041 h 1005042"/>
                  <a:gd name="connsiteX3" fmla="*/ 5316 w 1074584"/>
                  <a:gd name="connsiteY3" fmla="*/ 1005042 h 1005042"/>
                  <a:gd name="connsiteX4" fmla="*/ 0 w 1074584"/>
                  <a:gd name="connsiteY4" fmla="*/ 148856 h 1005042"/>
                  <a:gd name="connsiteX0" fmla="*/ 0 w 1074981"/>
                  <a:gd name="connsiteY0" fmla="*/ 148856 h 1005042"/>
                  <a:gd name="connsiteX1" fmla="*/ 1074469 w 1074981"/>
                  <a:gd name="connsiteY1" fmla="*/ 0 h 1005042"/>
                  <a:gd name="connsiteX2" fmla="*/ 1074470 w 1074981"/>
                  <a:gd name="connsiteY2" fmla="*/ 1005041 h 1005042"/>
                  <a:gd name="connsiteX3" fmla="*/ 5316 w 1074981"/>
                  <a:gd name="connsiteY3" fmla="*/ 1005042 h 1005042"/>
                  <a:gd name="connsiteX4" fmla="*/ 0 w 1074981"/>
                  <a:gd name="connsiteY4" fmla="*/ 148856 h 1005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981" h="1005042">
                    <a:moveTo>
                      <a:pt x="0" y="148856"/>
                    </a:moveTo>
                    <a:lnTo>
                      <a:pt x="1074469" y="0"/>
                    </a:lnTo>
                    <a:cubicBezTo>
                      <a:pt x="1072697" y="361595"/>
                      <a:pt x="1076242" y="643446"/>
                      <a:pt x="1074470" y="1005041"/>
                    </a:cubicBezTo>
                    <a:lnTo>
                      <a:pt x="5316" y="1005042"/>
                    </a:lnTo>
                    <a:lnTo>
                      <a:pt x="0" y="148856"/>
                    </a:lnTo>
                    <a:close/>
                  </a:path>
                </a:pathLst>
              </a:custGeom>
              <a:solidFill>
                <a:srgbClr val="9B4F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solidFill>
                    <a:schemeClr val="tx1"/>
                  </a:solidFill>
                </a:endParaRPr>
              </a:p>
            </p:txBody>
          </p:sp>
          <p:sp>
            <p:nvSpPr>
              <p:cNvPr id="66" name="Rectangle 17"/>
              <p:cNvSpPr/>
              <p:nvPr/>
            </p:nvSpPr>
            <p:spPr>
              <a:xfrm>
                <a:off x="4451344" y="3999377"/>
                <a:ext cx="1069665" cy="1005041"/>
              </a:xfrm>
              <a:custGeom>
                <a:avLst/>
                <a:gdLst>
                  <a:gd name="connsiteX0" fmla="*/ 0 w 1069153"/>
                  <a:gd name="connsiteY0" fmla="*/ 0 h 914665"/>
                  <a:gd name="connsiteX1" fmla="*/ 1069153 w 1069153"/>
                  <a:gd name="connsiteY1" fmla="*/ 0 h 914665"/>
                  <a:gd name="connsiteX2" fmla="*/ 1069153 w 1069153"/>
                  <a:gd name="connsiteY2" fmla="*/ 914665 h 914665"/>
                  <a:gd name="connsiteX3" fmla="*/ 0 w 1069153"/>
                  <a:gd name="connsiteY3" fmla="*/ 914665 h 914665"/>
                  <a:gd name="connsiteX4" fmla="*/ 0 w 1069153"/>
                  <a:gd name="connsiteY4" fmla="*/ 0 h 914665"/>
                  <a:gd name="connsiteX0" fmla="*/ 0 w 1074470"/>
                  <a:gd name="connsiteY0" fmla="*/ 170121 h 1084786"/>
                  <a:gd name="connsiteX1" fmla="*/ 1074470 w 1074470"/>
                  <a:gd name="connsiteY1" fmla="*/ 0 h 1084786"/>
                  <a:gd name="connsiteX2" fmla="*/ 1069153 w 1074470"/>
                  <a:gd name="connsiteY2" fmla="*/ 1084786 h 1084786"/>
                  <a:gd name="connsiteX3" fmla="*/ 0 w 1074470"/>
                  <a:gd name="connsiteY3" fmla="*/ 1084786 h 1084786"/>
                  <a:gd name="connsiteX4" fmla="*/ 0 w 1074470"/>
                  <a:gd name="connsiteY4" fmla="*/ 170121 h 1084786"/>
                  <a:gd name="connsiteX0" fmla="*/ 15949 w 1074470"/>
                  <a:gd name="connsiteY0" fmla="*/ 148856 h 1084786"/>
                  <a:gd name="connsiteX1" fmla="*/ 1074470 w 1074470"/>
                  <a:gd name="connsiteY1" fmla="*/ 0 h 1084786"/>
                  <a:gd name="connsiteX2" fmla="*/ 1069153 w 1074470"/>
                  <a:gd name="connsiteY2" fmla="*/ 1084786 h 1084786"/>
                  <a:gd name="connsiteX3" fmla="*/ 0 w 1074470"/>
                  <a:gd name="connsiteY3" fmla="*/ 1084786 h 1084786"/>
                  <a:gd name="connsiteX4" fmla="*/ 15949 w 1074470"/>
                  <a:gd name="connsiteY4" fmla="*/ 148856 h 1084786"/>
                  <a:gd name="connsiteX0" fmla="*/ 0 w 1058521"/>
                  <a:gd name="connsiteY0" fmla="*/ 148856 h 1084786"/>
                  <a:gd name="connsiteX1" fmla="*/ 1058521 w 1058521"/>
                  <a:gd name="connsiteY1" fmla="*/ 0 h 1084786"/>
                  <a:gd name="connsiteX2" fmla="*/ 1053204 w 1058521"/>
                  <a:gd name="connsiteY2" fmla="*/ 1084786 h 1084786"/>
                  <a:gd name="connsiteX3" fmla="*/ 10632 w 1058521"/>
                  <a:gd name="connsiteY3" fmla="*/ 973144 h 1084786"/>
                  <a:gd name="connsiteX4" fmla="*/ 0 w 1058521"/>
                  <a:gd name="connsiteY4" fmla="*/ 148856 h 1084786"/>
                  <a:gd name="connsiteX0" fmla="*/ 0 w 1058521"/>
                  <a:gd name="connsiteY0" fmla="*/ 148856 h 1084786"/>
                  <a:gd name="connsiteX1" fmla="*/ 1058521 w 1058521"/>
                  <a:gd name="connsiteY1" fmla="*/ 0 h 1084786"/>
                  <a:gd name="connsiteX2" fmla="*/ 1053204 w 1058521"/>
                  <a:gd name="connsiteY2" fmla="*/ 1084786 h 1084786"/>
                  <a:gd name="connsiteX3" fmla="*/ 5316 w 1058521"/>
                  <a:gd name="connsiteY3" fmla="*/ 1005042 h 1084786"/>
                  <a:gd name="connsiteX4" fmla="*/ 0 w 1058521"/>
                  <a:gd name="connsiteY4" fmla="*/ 148856 h 1084786"/>
                  <a:gd name="connsiteX0" fmla="*/ 0 w 1085177"/>
                  <a:gd name="connsiteY0" fmla="*/ 148856 h 1005042"/>
                  <a:gd name="connsiteX1" fmla="*/ 1058521 w 1085177"/>
                  <a:gd name="connsiteY1" fmla="*/ 0 h 1005042"/>
                  <a:gd name="connsiteX2" fmla="*/ 1085102 w 1085177"/>
                  <a:gd name="connsiteY2" fmla="*/ 1005041 h 1005042"/>
                  <a:gd name="connsiteX3" fmla="*/ 5316 w 1085177"/>
                  <a:gd name="connsiteY3" fmla="*/ 1005042 h 1005042"/>
                  <a:gd name="connsiteX4" fmla="*/ 0 w 1085177"/>
                  <a:gd name="connsiteY4" fmla="*/ 148856 h 1005042"/>
                  <a:gd name="connsiteX0" fmla="*/ 0 w 1074584"/>
                  <a:gd name="connsiteY0" fmla="*/ 148856 h 1005042"/>
                  <a:gd name="connsiteX1" fmla="*/ 1058521 w 1074584"/>
                  <a:gd name="connsiteY1" fmla="*/ 0 h 1005042"/>
                  <a:gd name="connsiteX2" fmla="*/ 1074470 w 1074584"/>
                  <a:gd name="connsiteY2" fmla="*/ 1005041 h 1005042"/>
                  <a:gd name="connsiteX3" fmla="*/ 5316 w 1074584"/>
                  <a:gd name="connsiteY3" fmla="*/ 1005042 h 1005042"/>
                  <a:gd name="connsiteX4" fmla="*/ 0 w 1074584"/>
                  <a:gd name="connsiteY4" fmla="*/ 148856 h 1005042"/>
                  <a:gd name="connsiteX0" fmla="*/ 0 w 1074981"/>
                  <a:gd name="connsiteY0" fmla="*/ 148856 h 1005042"/>
                  <a:gd name="connsiteX1" fmla="*/ 1074469 w 1074981"/>
                  <a:gd name="connsiteY1" fmla="*/ 0 h 1005042"/>
                  <a:gd name="connsiteX2" fmla="*/ 1074470 w 1074981"/>
                  <a:gd name="connsiteY2" fmla="*/ 1005041 h 1005042"/>
                  <a:gd name="connsiteX3" fmla="*/ 5316 w 1074981"/>
                  <a:gd name="connsiteY3" fmla="*/ 1005042 h 1005042"/>
                  <a:gd name="connsiteX4" fmla="*/ 0 w 1074981"/>
                  <a:gd name="connsiteY4" fmla="*/ 148856 h 1005042"/>
                  <a:gd name="connsiteX0" fmla="*/ 0 w 1069665"/>
                  <a:gd name="connsiteY0" fmla="*/ 0 h 1005042"/>
                  <a:gd name="connsiteX1" fmla="*/ 1069153 w 1069665"/>
                  <a:gd name="connsiteY1" fmla="*/ 0 h 1005042"/>
                  <a:gd name="connsiteX2" fmla="*/ 1069154 w 1069665"/>
                  <a:gd name="connsiteY2" fmla="*/ 1005041 h 1005042"/>
                  <a:gd name="connsiteX3" fmla="*/ 0 w 1069665"/>
                  <a:gd name="connsiteY3" fmla="*/ 1005042 h 1005042"/>
                  <a:gd name="connsiteX4" fmla="*/ 0 w 1069665"/>
                  <a:gd name="connsiteY4" fmla="*/ 0 h 1005042"/>
                  <a:gd name="connsiteX0" fmla="*/ 0 w 1069665"/>
                  <a:gd name="connsiteY0" fmla="*/ 0 h 1005041"/>
                  <a:gd name="connsiteX1" fmla="*/ 1069153 w 1069665"/>
                  <a:gd name="connsiteY1" fmla="*/ 0 h 1005041"/>
                  <a:gd name="connsiteX2" fmla="*/ 1069154 w 1069665"/>
                  <a:gd name="connsiteY2" fmla="*/ 1005041 h 1005041"/>
                  <a:gd name="connsiteX3" fmla="*/ 5316 w 1069665"/>
                  <a:gd name="connsiteY3" fmla="*/ 882767 h 1005041"/>
                  <a:gd name="connsiteX4" fmla="*/ 0 w 1069665"/>
                  <a:gd name="connsiteY4" fmla="*/ 0 h 1005041"/>
                  <a:gd name="connsiteX0" fmla="*/ 0 w 1069665"/>
                  <a:gd name="connsiteY0" fmla="*/ 0 h 1005041"/>
                  <a:gd name="connsiteX1" fmla="*/ 1069153 w 1069665"/>
                  <a:gd name="connsiteY1" fmla="*/ 0 h 1005041"/>
                  <a:gd name="connsiteX2" fmla="*/ 1069154 w 1069665"/>
                  <a:gd name="connsiteY2" fmla="*/ 1005041 h 1005041"/>
                  <a:gd name="connsiteX3" fmla="*/ 5316 w 1069665"/>
                  <a:gd name="connsiteY3" fmla="*/ 771126 h 1005041"/>
                  <a:gd name="connsiteX4" fmla="*/ 0 w 1069665"/>
                  <a:gd name="connsiteY4" fmla="*/ 0 h 1005041"/>
                  <a:gd name="connsiteX0" fmla="*/ 0 w 1069665"/>
                  <a:gd name="connsiteY0" fmla="*/ 0 h 1005041"/>
                  <a:gd name="connsiteX1" fmla="*/ 1069153 w 1069665"/>
                  <a:gd name="connsiteY1" fmla="*/ 0 h 1005041"/>
                  <a:gd name="connsiteX2" fmla="*/ 1069154 w 1069665"/>
                  <a:gd name="connsiteY2" fmla="*/ 1005041 h 1005041"/>
                  <a:gd name="connsiteX3" fmla="*/ 5316 w 1069665"/>
                  <a:gd name="connsiteY3" fmla="*/ 866819 h 1005041"/>
                  <a:gd name="connsiteX4" fmla="*/ 0 w 1069665"/>
                  <a:gd name="connsiteY4" fmla="*/ 0 h 1005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665" h="1005041">
                    <a:moveTo>
                      <a:pt x="0" y="0"/>
                    </a:moveTo>
                    <a:lnTo>
                      <a:pt x="1069153" y="0"/>
                    </a:lnTo>
                    <a:cubicBezTo>
                      <a:pt x="1067381" y="361595"/>
                      <a:pt x="1070926" y="643446"/>
                      <a:pt x="1069154" y="1005041"/>
                    </a:cubicBezTo>
                    <a:lnTo>
                      <a:pt x="5316" y="866819"/>
                    </a:lnTo>
                    <a:lnTo>
                      <a:pt x="0" y="0"/>
                    </a:lnTo>
                    <a:close/>
                  </a:path>
                </a:pathLst>
              </a:custGeom>
              <a:solidFill>
                <a:srgbClr val="9B4F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solidFill>
                    <a:schemeClr val="tx1"/>
                  </a:solidFill>
                </a:endParaRPr>
              </a:p>
            </p:txBody>
          </p:sp>
          <p:sp>
            <p:nvSpPr>
              <p:cNvPr id="67" name="Rectangle 17"/>
              <p:cNvSpPr/>
              <p:nvPr/>
            </p:nvSpPr>
            <p:spPr>
              <a:xfrm>
                <a:off x="5568390" y="3998555"/>
                <a:ext cx="1417514" cy="1186723"/>
              </a:xfrm>
              <a:custGeom>
                <a:avLst/>
                <a:gdLst>
                  <a:gd name="connsiteX0" fmla="*/ 0 w 1069153"/>
                  <a:gd name="connsiteY0" fmla="*/ 0 h 914665"/>
                  <a:gd name="connsiteX1" fmla="*/ 1069153 w 1069153"/>
                  <a:gd name="connsiteY1" fmla="*/ 0 h 914665"/>
                  <a:gd name="connsiteX2" fmla="*/ 1069153 w 1069153"/>
                  <a:gd name="connsiteY2" fmla="*/ 914665 h 914665"/>
                  <a:gd name="connsiteX3" fmla="*/ 0 w 1069153"/>
                  <a:gd name="connsiteY3" fmla="*/ 914665 h 914665"/>
                  <a:gd name="connsiteX4" fmla="*/ 0 w 1069153"/>
                  <a:gd name="connsiteY4" fmla="*/ 0 h 914665"/>
                  <a:gd name="connsiteX0" fmla="*/ 0 w 1074470"/>
                  <a:gd name="connsiteY0" fmla="*/ 170121 h 1084786"/>
                  <a:gd name="connsiteX1" fmla="*/ 1074470 w 1074470"/>
                  <a:gd name="connsiteY1" fmla="*/ 0 h 1084786"/>
                  <a:gd name="connsiteX2" fmla="*/ 1069153 w 1074470"/>
                  <a:gd name="connsiteY2" fmla="*/ 1084786 h 1084786"/>
                  <a:gd name="connsiteX3" fmla="*/ 0 w 1074470"/>
                  <a:gd name="connsiteY3" fmla="*/ 1084786 h 1084786"/>
                  <a:gd name="connsiteX4" fmla="*/ 0 w 1074470"/>
                  <a:gd name="connsiteY4" fmla="*/ 170121 h 1084786"/>
                  <a:gd name="connsiteX0" fmla="*/ 15949 w 1074470"/>
                  <a:gd name="connsiteY0" fmla="*/ 148856 h 1084786"/>
                  <a:gd name="connsiteX1" fmla="*/ 1074470 w 1074470"/>
                  <a:gd name="connsiteY1" fmla="*/ 0 h 1084786"/>
                  <a:gd name="connsiteX2" fmla="*/ 1069153 w 1074470"/>
                  <a:gd name="connsiteY2" fmla="*/ 1084786 h 1084786"/>
                  <a:gd name="connsiteX3" fmla="*/ 0 w 1074470"/>
                  <a:gd name="connsiteY3" fmla="*/ 1084786 h 1084786"/>
                  <a:gd name="connsiteX4" fmla="*/ 15949 w 1074470"/>
                  <a:gd name="connsiteY4" fmla="*/ 148856 h 1084786"/>
                  <a:gd name="connsiteX0" fmla="*/ 0 w 1058521"/>
                  <a:gd name="connsiteY0" fmla="*/ 148856 h 1084786"/>
                  <a:gd name="connsiteX1" fmla="*/ 1058521 w 1058521"/>
                  <a:gd name="connsiteY1" fmla="*/ 0 h 1084786"/>
                  <a:gd name="connsiteX2" fmla="*/ 1053204 w 1058521"/>
                  <a:gd name="connsiteY2" fmla="*/ 1084786 h 1084786"/>
                  <a:gd name="connsiteX3" fmla="*/ 10632 w 1058521"/>
                  <a:gd name="connsiteY3" fmla="*/ 973144 h 1084786"/>
                  <a:gd name="connsiteX4" fmla="*/ 0 w 1058521"/>
                  <a:gd name="connsiteY4" fmla="*/ 148856 h 1084786"/>
                  <a:gd name="connsiteX0" fmla="*/ 0 w 1058521"/>
                  <a:gd name="connsiteY0" fmla="*/ 148856 h 1084786"/>
                  <a:gd name="connsiteX1" fmla="*/ 1058521 w 1058521"/>
                  <a:gd name="connsiteY1" fmla="*/ 0 h 1084786"/>
                  <a:gd name="connsiteX2" fmla="*/ 1053204 w 1058521"/>
                  <a:gd name="connsiteY2" fmla="*/ 1084786 h 1084786"/>
                  <a:gd name="connsiteX3" fmla="*/ 5316 w 1058521"/>
                  <a:gd name="connsiteY3" fmla="*/ 1005042 h 1084786"/>
                  <a:gd name="connsiteX4" fmla="*/ 0 w 1058521"/>
                  <a:gd name="connsiteY4" fmla="*/ 148856 h 1084786"/>
                  <a:gd name="connsiteX0" fmla="*/ 0 w 1085177"/>
                  <a:gd name="connsiteY0" fmla="*/ 148856 h 1005042"/>
                  <a:gd name="connsiteX1" fmla="*/ 1058521 w 1085177"/>
                  <a:gd name="connsiteY1" fmla="*/ 0 h 1005042"/>
                  <a:gd name="connsiteX2" fmla="*/ 1085102 w 1085177"/>
                  <a:gd name="connsiteY2" fmla="*/ 1005041 h 1005042"/>
                  <a:gd name="connsiteX3" fmla="*/ 5316 w 1085177"/>
                  <a:gd name="connsiteY3" fmla="*/ 1005042 h 1005042"/>
                  <a:gd name="connsiteX4" fmla="*/ 0 w 1085177"/>
                  <a:gd name="connsiteY4" fmla="*/ 148856 h 1005042"/>
                  <a:gd name="connsiteX0" fmla="*/ 0 w 1074584"/>
                  <a:gd name="connsiteY0" fmla="*/ 148856 h 1005042"/>
                  <a:gd name="connsiteX1" fmla="*/ 1058521 w 1074584"/>
                  <a:gd name="connsiteY1" fmla="*/ 0 h 1005042"/>
                  <a:gd name="connsiteX2" fmla="*/ 1074470 w 1074584"/>
                  <a:gd name="connsiteY2" fmla="*/ 1005041 h 1005042"/>
                  <a:gd name="connsiteX3" fmla="*/ 5316 w 1074584"/>
                  <a:gd name="connsiteY3" fmla="*/ 1005042 h 1005042"/>
                  <a:gd name="connsiteX4" fmla="*/ 0 w 1074584"/>
                  <a:gd name="connsiteY4" fmla="*/ 148856 h 1005042"/>
                  <a:gd name="connsiteX0" fmla="*/ 0 w 1074981"/>
                  <a:gd name="connsiteY0" fmla="*/ 148856 h 1005042"/>
                  <a:gd name="connsiteX1" fmla="*/ 1074469 w 1074981"/>
                  <a:gd name="connsiteY1" fmla="*/ 0 h 1005042"/>
                  <a:gd name="connsiteX2" fmla="*/ 1074470 w 1074981"/>
                  <a:gd name="connsiteY2" fmla="*/ 1005041 h 1005042"/>
                  <a:gd name="connsiteX3" fmla="*/ 5316 w 1074981"/>
                  <a:gd name="connsiteY3" fmla="*/ 1005042 h 1005042"/>
                  <a:gd name="connsiteX4" fmla="*/ 0 w 1074981"/>
                  <a:gd name="connsiteY4" fmla="*/ 148856 h 1005042"/>
                  <a:gd name="connsiteX0" fmla="*/ 0 w 1069665"/>
                  <a:gd name="connsiteY0" fmla="*/ 0 h 1005042"/>
                  <a:gd name="connsiteX1" fmla="*/ 1069153 w 1069665"/>
                  <a:gd name="connsiteY1" fmla="*/ 0 h 1005042"/>
                  <a:gd name="connsiteX2" fmla="*/ 1069154 w 1069665"/>
                  <a:gd name="connsiteY2" fmla="*/ 1005041 h 1005042"/>
                  <a:gd name="connsiteX3" fmla="*/ 0 w 1069665"/>
                  <a:gd name="connsiteY3" fmla="*/ 1005042 h 1005042"/>
                  <a:gd name="connsiteX4" fmla="*/ 0 w 1069665"/>
                  <a:gd name="connsiteY4" fmla="*/ 0 h 1005042"/>
                  <a:gd name="connsiteX0" fmla="*/ 0 w 1069665"/>
                  <a:gd name="connsiteY0" fmla="*/ 0 h 1005041"/>
                  <a:gd name="connsiteX1" fmla="*/ 1069153 w 1069665"/>
                  <a:gd name="connsiteY1" fmla="*/ 0 h 1005041"/>
                  <a:gd name="connsiteX2" fmla="*/ 1069154 w 1069665"/>
                  <a:gd name="connsiteY2" fmla="*/ 1005041 h 1005041"/>
                  <a:gd name="connsiteX3" fmla="*/ 5316 w 1069665"/>
                  <a:gd name="connsiteY3" fmla="*/ 882767 h 1005041"/>
                  <a:gd name="connsiteX4" fmla="*/ 0 w 1069665"/>
                  <a:gd name="connsiteY4" fmla="*/ 0 h 1005041"/>
                  <a:gd name="connsiteX0" fmla="*/ 0 w 1069665"/>
                  <a:gd name="connsiteY0" fmla="*/ 0 h 1005041"/>
                  <a:gd name="connsiteX1" fmla="*/ 1069153 w 1069665"/>
                  <a:gd name="connsiteY1" fmla="*/ 0 h 1005041"/>
                  <a:gd name="connsiteX2" fmla="*/ 1069154 w 1069665"/>
                  <a:gd name="connsiteY2" fmla="*/ 1005041 h 1005041"/>
                  <a:gd name="connsiteX3" fmla="*/ 5316 w 1069665"/>
                  <a:gd name="connsiteY3" fmla="*/ 771126 h 1005041"/>
                  <a:gd name="connsiteX4" fmla="*/ 0 w 1069665"/>
                  <a:gd name="connsiteY4" fmla="*/ 0 h 1005041"/>
                  <a:gd name="connsiteX0" fmla="*/ 0 w 1069665"/>
                  <a:gd name="connsiteY0" fmla="*/ 0 h 1005041"/>
                  <a:gd name="connsiteX1" fmla="*/ 1069153 w 1069665"/>
                  <a:gd name="connsiteY1" fmla="*/ 0 h 1005041"/>
                  <a:gd name="connsiteX2" fmla="*/ 1069154 w 1069665"/>
                  <a:gd name="connsiteY2" fmla="*/ 1005041 h 1005041"/>
                  <a:gd name="connsiteX3" fmla="*/ 5316 w 1069665"/>
                  <a:gd name="connsiteY3" fmla="*/ 866819 h 1005041"/>
                  <a:gd name="connsiteX4" fmla="*/ 0 w 1069665"/>
                  <a:gd name="connsiteY4" fmla="*/ 0 h 1005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665" h="1005041">
                    <a:moveTo>
                      <a:pt x="0" y="0"/>
                    </a:moveTo>
                    <a:lnTo>
                      <a:pt x="1069153" y="0"/>
                    </a:lnTo>
                    <a:cubicBezTo>
                      <a:pt x="1067381" y="361595"/>
                      <a:pt x="1070926" y="643446"/>
                      <a:pt x="1069154" y="1005041"/>
                    </a:cubicBezTo>
                    <a:lnTo>
                      <a:pt x="5316" y="866819"/>
                    </a:lnTo>
                    <a:lnTo>
                      <a:pt x="0" y="0"/>
                    </a:lnTo>
                    <a:close/>
                  </a:path>
                </a:pathLst>
              </a:custGeom>
              <a:solidFill>
                <a:srgbClr val="9B4F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solidFill>
                    <a:schemeClr val="tx1"/>
                  </a:solidFill>
                </a:endParaRPr>
              </a:p>
            </p:txBody>
          </p:sp>
        </p:grpSp>
        <p:sp>
          <p:nvSpPr>
            <p:cNvPr id="47" name="TextBox 46"/>
            <p:cNvSpPr txBox="1"/>
            <p:nvPr/>
          </p:nvSpPr>
          <p:spPr>
            <a:xfrm>
              <a:off x="8250439" y="2046221"/>
              <a:ext cx="3185913" cy="390687"/>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defTabSz="1218084"/>
              <a:r>
                <a:rPr lang="en-US" sz="2000" dirty="0">
                  <a:solidFill>
                    <a:schemeClr val="tx1"/>
                  </a:solidFill>
                  <a:cs typeface="Segoe UI Light" panose="020B0502040204020203" pitchFamily="34" charset="0"/>
                </a:rPr>
                <a:t>Boot VM from new disk</a:t>
              </a:r>
            </a:p>
          </p:txBody>
        </p:sp>
        <p:sp>
          <p:nvSpPr>
            <p:cNvPr id="51" name="TextBox 50"/>
            <p:cNvSpPr txBox="1"/>
            <p:nvPr/>
          </p:nvSpPr>
          <p:spPr>
            <a:xfrm>
              <a:off x="4840063" y="3426080"/>
              <a:ext cx="2794641" cy="2050774"/>
            </a:xfrm>
            <a:prstGeom prst="rect">
              <a:avLst/>
            </a:prstGeom>
            <a:noFill/>
          </p:spPr>
          <p:txBody>
            <a:bodyPr wrap="square" lIns="0" tIns="0" rIns="0" bIns="0" rtlCol="0">
              <a:spAutoFit/>
            </a:bodyPr>
            <a:lstStyle/>
            <a:p>
              <a:pPr>
                <a:lnSpc>
                  <a:spcPct val="90000"/>
                </a:lnSpc>
                <a:spcBef>
                  <a:spcPct val="20000"/>
                </a:spcBef>
                <a:buSzPct val="80000"/>
              </a:pPr>
              <a:r>
                <a:rPr lang="en-US" sz="1765" dirty="0">
                  <a:latin typeface="Segoe UI Light" panose="020B0502040204020203" pitchFamily="34" charset="0"/>
                  <a:cs typeface="Segoe UI Light" panose="020B0502040204020203" pitchFamily="34" charset="0"/>
                </a:rPr>
                <a:t>General Purpose</a:t>
              </a:r>
            </a:p>
            <a:p>
              <a:pPr>
                <a:lnSpc>
                  <a:spcPct val="90000"/>
                </a:lnSpc>
                <a:spcBef>
                  <a:spcPct val="20000"/>
                </a:spcBef>
                <a:buSzPct val="80000"/>
              </a:pPr>
              <a:r>
                <a:rPr lang="en-US" sz="1765" dirty="0">
                  <a:latin typeface="Segoe UI Light" panose="020B0502040204020203" pitchFamily="34" charset="0"/>
                  <a:cs typeface="Segoe UI Light" panose="020B0502040204020203" pitchFamily="34" charset="0"/>
                </a:rPr>
                <a:t>	Basic</a:t>
              </a:r>
            </a:p>
            <a:p>
              <a:pPr>
                <a:lnSpc>
                  <a:spcPct val="90000"/>
                </a:lnSpc>
                <a:spcBef>
                  <a:spcPct val="20000"/>
                </a:spcBef>
                <a:buSzPct val="80000"/>
              </a:pPr>
              <a:r>
                <a:rPr lang="en-US" sz="1765" dirty="0">
                  <a:latin typeface="Segoe UI Light" panose="020B0502040204020203" pitchFamily="34" charset="0"/>
                  <a:cs typeface="Segoe UI Light" panose="020B0502040204020203" pitchFamily="34" charset="0"/>
                </a:rPr>
                <a:t>	Standard</a:t>
              </a:r>
            </a:p>
            <a:p>
              <a:pPr>
                <a:lnSpc>
                  <a:spcPct val="90000"/>
                </a:lnSpc>
                <a:spcBef>
                  <a:spcPct val="20000"/>
                </a:spcBef>
                <a:buSzPct val="80000"/>
              </a:pPr>
              <a:r>
                <a:rPr lang="en-US" sz="1765" dirty="0">
                  <a:latin typeface="Segoe UI Light" panose="020B0502040204020203" pitchFamily="34" charset="0"/>
                  <a:cs typeface="Segoe UI Light" panose="020B0502040204020203" pitchFamily="34" charset="0"/>
                </a:rPr>
                <a:t>Optimized Compute</a:t>
              </a:r>
            </a:p>
            <a:p>
              <a:pPr>
                <a:lnSpc>
                  <a:spcPct val="90000"/>
                </a:lnSpc>
                <a:spcBef>
                  <a:spcPct val="20000"/>
                </a:spcBef>
                <a:buSzPct val="80000"/>
              </a:pPr>
              <a:r>
                <a:rPr lang="en-US" sz="1765" dirty="0">
                  <a:latin typeface="Segoe UI Light" panose="020B0502040204020203" pitchFamily="34" charset="0"/>
                  <a:cs typeface="Segoe UI Light" panose="020B0502040204020203" pitchFamily="34" charset="0"/>
                </a:rPr>
                <a:t>Performance Optimized</a:t>
              </a:r>
            </a:p>
            <a:p>
              <a:pPr>
                <a:lnSpc>
                  <a:spcPct val="90000"/>
                </a:lnSpc>
                <a:spcBef>
                  <a:spcPct val="20000"/>
                </a:spcBef>
                <a:buSzPct val="80000"/>
              </a:pPr>
              <a:r>
                <a:rPr lang="en-US" sz="1765" dirty="0">
                  <a:latin typeface="Segoe UI Light" panose="020B0502040204020203" pitchFamily="34" charset="0"/>
                  <a:cs typeface="Segoe UI Light" panose="020B0502040204020203" pitchFamily="34" charset="0"/>
                </a:rPr>
                <a:t>Network Optimized</a:t>
              </a:r>
            </a:p>
          </p:txBody>
        </p:sp>
      </p:grpSp>
      <p:sp>
        <p:nvSpPr>
          <p:cNvPr id="12" name="Title 11"/>
          <p:cNvSpPr>
            <a:spLocks noGrp="1"/>
          </p:cNvSpPr>
          <p:nvPr>
            <p:ph type="title"/>
          </p:nvPr>
        </p:nvSpPr>
        <p:spPr/>
        <p:txBody>
          <a:bodyPr/>
          <a:lstStyle/>
          <a:p>
            <a:r>
              <a:rPr lang="en-US" dirty="0"/>
              <a:t>Virtual Machines</a:t>
            </a:r>
          </a:p>
        </p:txBody>
      </p:sp>
    </p:spTree>
    <p:extLst>
      <p:ext uri="{BB962C8B-B14F-4D97-AF65-F5344CB8AC3E}">
        <p14:creationId xmlns:p14="http://schemas.microsoft.com/office/powerpoint/2010/main" val="250445548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2291880" y="3929380"/>
            <a:ext cx="8057369" cy="2424113"/>
          </a:xfrm>
          <a:prstGeom prst="rect">
            <a:avLst/>
          </a:prstGeom>
        </p:spPr>
        <p:txBody>
          <a:bodyPr/>
          <a:lstStyle/>
          <a:p>
            <a:pPr marL="571500" indent="-571500">
              <a:buClr>
                <a:srgbClr val="92D050"/>
              </a:buClr>
              <a:buFont typeface="Wingdings" panose="05000000000000000000" pitchFamily="2" charset="2"/>
              <a:buChar char="à"/>
            </a:pPr>
            <a:r>
              <a:rPr lang="en-US" sz="2800" dirty="0">
                <a:solidFill>
                  <a:schemeClr val="tx1"/>
                </a:solidFill>
              </a:rPr>
              <a:t>Launch Windows Server and Linux in minutes</a:t>
            </a:r>
          </a:p>
          <a:p>
            <a:pPr marL="571500" indent="-571500">
              <a:buClr>
                <a:srgbClr val="92D050"/>
              </a:buClr>
              <a:buFont typeface="Wingdings" panose="05000000000000000000" pitchFamily="2" charset="2"/>
              <a:buChar char="à"/>
            </a:pPr>
            <a:r>
              <a:rPr lang="en-US" sz="2800" dirty="0">
                <a:solidFill>
                  <a:schemeClr val="tx1"/>
                </a:solidFill>
              </a:rPr>
              <a:t>Scale from 1 to 1000s of VM Instances</a:t>
            </a:r>
          </a:p>
          <a:p>
            <a:pPr marL="571500" indent="-571500">
              <a:buClr>
                <a:srgbClr val="92D050"/>
              </a:buClr>
              <a:buFont typeface="Wingdings" panose="05000000000000000000" pitchFamily="2" charset="2"/>
              <a:buChar char="à"/>
            </a:pPr>
            <a:r>
              <a:rPr lang="en-US" sz="2800" dirty="0">
                <a:solidFill>
                  <a:schemeClr val="tx1"/>
                </a:solidFill>
                <a:sym typeface="Wingdings" panose="05000000000000000000" pitchFamily="2" charset="2"/>
              </a:rPr>
              <a:t>Save money with per-minute billing</a:t>
            </a:r>
          </a:p>
          <a:p>
            <a:pPr marL="571500" indent="-571500">
              <a:buClr>
                <a:srgbClr val="92D050"/>
              </a:buClr>
              <a:buFont typeface="Wingdings" panose="05000000000000000000" pitchFamily="2" charset="2"/>
              <a:buChar char="à"/>
            </a:pPr>
            <a:r>
              <a:rPr lang="en-US" sz="2800" dirty="0">
                <a:solidFill>
                  <a:schemeClr val="tx1"/>
                </a:solidFill>
                <a:sym typeface="Wingdings" panose="05000000000000000000" pitchFamily="2" charset="2"/>
              </a:rPr>
              <a:t>Open and extensible</a:t>
            </a:r>
            <a:endParaRPr lang="en-US" sz="3200" dirty="0">
              <a:solidFill>
                <a:schemeClr val="tx1"/>
              </a:solidFill>
            </a:endParaRPr>
          </a:p>
        </p:txBody>
      </p:sp>
      <p:sp>
        <p:nvSpPr>
          <p:cNvPr id="5" name="Title 4"/>
          <p:cNvSpPr>
            <a:spLocks noGrp="1"/>
          </p:cNvSpPr>
          <p:nvPr>
            <p:ph type="title" idx="4294967295"/>
          </p:nvPr>
        </p:nvSpPr>
        <p:spPr>
          <a:xfrm>
            <a:off x="574652" y="341501"/>
            <a:ext cx="9975850" cy="917575"/>
          </a:xfrm>
          <a:prstGeom prst="rect">
            <a:avLst/>
          </a:prstGeom>
        </p:spPr>
        <p:txBody>
          <a:bodyPr>
            <a:normAutofit fontScale="90000"/>
          </a:bodyPr>
          <a:lstStyle/>
          <a:p>
            <a:r>
              <a:rPr lang="en-US" sz="6600" dirty="0">
                <a:solidFill>
                  <a:schemeClr val="tx1"/>
                </a:solidFill>
              </a:rPr>
              <a:t>Azure </a:t>
            </a:r>
            <a:r>
              <a:rPr lang="en-US" altLang="zh-CN" sz="6600" dirty="0">
                <a:solidFill>
                  <a:schemeClr val="tx1"/>
                </a:solidFill>
              </a:rPr>
              <a:t>Virtual Machines</a:t>
            </a:r>
            <a:endParaRPr lang="en-US" sz="6600" dirty="0">
              <a:solidFill>
                <a:schemeClr val="tx1"/>
              </a:solidFill>
            </a:endParaRPr>
          </a:p>
        </p:txBody>
      </p:sp>
      <p:sp>
        <p:nvSpPr>
          <p:cNvPr id="4" name="Content Placeholder 4"/>
          <p:cNvSpPr txBox="1">
            <a:spLocks/>
          </p:cNvSpPr>
          <p:nvPr/>
        </p:nvSpPr>
        <p:spPr>
          <a:xfrm>
            <a:off x="6704013" y="1447800"/>
            <a:ext cx="5487987" cy="2406650"/>
          </a:xfrm>
          <a:prstGeom prst="rect">
            <a:avLst/>
          </a:prstGeom>
        </p:spPr>
        <p:txBody>
          <a:bodyPr/>
          <a:lst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endParaRPr lang="en-US"/>
          </a:p>
          <a:p>
            <a:endParaRPr lang="en-US"/>
          </a:p>
          <a:p>
            <a:endParaRPr lang="en-US" sz="2800"/>
          </a:p>
          <a:p>
            <a:endParaRPr lang="en-US" sz="2800"/>
          </a:p>
          <a:p>
            <a:endParaRPr lang="en-US" sz="2800" dirty="0"/>
          </a:p>
        </p:txBody>
      </p:sp>
      <p:pic>
        <p:nvPicPr>
          <p:cNvPr id="6" name="Picture 5"/>
          <p:cNvPicPr>
            <a:picLocks noChangeAspect="1"/>
          </p:cNvPicPr>
          <p:nvPr/>
        </p:nvPicPr>
        <p:blipFill>
          <a:blip r:embed="rId3">
            <a:clrChange>
              <a:clrFrom>
                <a:srgbClr val="FFFFFF"/>
              </a:clrFrom>
              <a:clrTo>
                <a:srgbClr val="FFFFFF">
                  <a:alpha val="0"/>
                </a:srgbClr>
              </a:clrTo>
            </a:clrChange>
          </a:blip>
          <a:stretch>
            <a:fillRect/>
          </a:stretch>
        </p:blipFill>
        <p:spPr>
          <a:xfrm>
            <a:off x="750108" y="1707045"/>
            <a:ext cx="2397368" cy="906727"/>
          </a:xfrm>
          <a:prstGeom prst="rect">
            <a:avLst/>
          </a:prstGeom>
        </p:spPr>
      </p:pic>
      <p:pic>
        <p:nvPicPr>
          <p:cNvPr id="7" name="Picture 6"/>
          <p:cNvPicPr>
            <a:picLocks noChangeAspect="1"/>
          </p:cNvPicPr>
          <p:nvPr/>
        </p:nvPicPr>
        <p:blipFill>
          <a:blip r:embed="rId4">
            <a:clrChange>
              <a:clrFrom>
                <a:srgbClr val="FFFFFF"/>
              </a:clrFrom>
              <a:clrTo>
                <a:srgbClr val="FFFFFF">
                  <a:alpha val="0"/>
                </a:srgbClr>
              </a:clrTo>
            </a:clrChange>
          </a:blip>
          <a:stretch>
            <a:fillRect/>
          </a:stretch>
        </p:blipFill>
        <p:spPr>
          <a:xfrm>
            <a:off x="3494708" y="1707045"/>
            <a:ext cx="1943228" cy="746157"/>
          </a:xfrm>
          <a:prstGeom prst="rect">
            <a:avLst/>
          </a:prstGeom>
        </p:spPr>
      </p:pic>
      <p:pic>
        <p:nvPicPr>
          <p:cNvPr id="8" name="Picture 7"/>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599554" y="1916880"/>
            <a:ext cx="1901897" cy="662596"/>
          </a:xfrm>
          <a:prstGeom prst="rect">
            <a:avLst/>
          </a:prstGeom>
        </p:spPr>
      </p:pic>
      <p:pic>
        <p:nvPicPr>
          <p:cNvPr id="9" name="Picture 8"/>
          <p:cNvPicPr>
            <a:picLocks noChangeAspect="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87303" y="2732405"/>
            <a:ext cx="2122504" cy="639309"/>
          </a:xfrm>
          <a:prstGeom prst="rect">
            <a:avLst/>
          </a:prstGeom>
        </p:spPr>
      </p:pic>
      <p:pic>
        <p:nvPicPr>
          <p:cNvPr id="10" name="Picture 9"/>
          <p:cNvPicPr>
            <a:picLocks noChangeAspect="1"/>
          </p:cNvPicPr>
          <p:nvPr/>
        </p:nvPicPr>
        <p:blipFill>
          <a:blip r:embed="rId7">
            <a:clrChange>
              <a:clrFrom>
                <a:srgbClr val="FFFFFF"/>
              </a:clrFrom>
              <a:clrTo>
                <a:srgbClr val="FFFFFF">
                  <a:alpha val="0"/>
                </a:srgbClr>
              </a:clrTo>
            </a:clrChange>
          </a:blip>
          <a:stretch>
            <a:fillRect/>
          </a:stretch>
        </p:blipFill>
        <p:spPr>
          <a:xfrm>
            <a:off x="6509364" y="2519365"/>
            <a:ext cx="1987063" cy="770606"/>
          </a:xfrm>
          <a:prstGeom prst="rect">
            <a:avLst/>
          </a:prstGeom>
        </p:spPr>
      </p:pic>
      <p:pic>
        <p:nvPicPr>
          <p:cNvPr id="11" name="Picture 10"/>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610098" y="2657188"/>
            <a:ext cx="2213944" cy="997927"/>
          </a:xfrm>
          <a:prstGeom prst="rect">
            <a:avLst/>
          </a:prstGeom>
        </p:spPr>
      </p:pic>
      <p:pic>
        <p:nvPicPr>
          <p:cNvPr id="12" name="Picture 11"/>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541063" y="1769782"/>
            <a:ext cx="1923666" cy="620682"/>
          </a:xfrm>
          <a:prstGeom prst="rect">
            <a:avLst/>
          </a:prstGeom>
        </p:spPr>
      </p:pic>
    </p:spTree>
    <p:extLst>
      <p:ext uri="{BB962C8B-B14F-4D97-AF65-F5344CB8AC3E}">
        <p14:creationId xmlns:p14="http://schemas.microsoft.com/office/powerpoint/2010/main" val="4131699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fade">
                                      <p:cBhvr>
                                        <p:cTn id="13" dur="500"/>
                                        <p:tgtEl>
                                          <p:spTgt spid="2">
                                            <p:txEl>
                                              <p:pRg st="2" end="2"/>
                                            </p:txEl>
                                          </p:spTgt>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fade">
                                      <p:cBhvr>
                                        <p:cTn id="16"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p:cNvGrpSpPr/>
          <p:nvPr/>
        </p:nvGrpSpPr>
        <p:grpSpPr>
          <a:xfrm>
            <a:off x="8099658" y="1302458"/>
            <a:ext cx="3582888" cy="5167553"/>
            <a:chOff x="6075135" y="828676"/>
            <a:chExt cx="2687866" cy="3876674"/>
          </a:xfrm>
        </p:grpSpPr>
        <p:sp>
          <p:nvSpPr>
            <p:cNvPr id="5" name="Rectangle 4"/>
            <p:cNvSpPr/>
            <p:nvPr/>
          </p:nvSpPr>
          <p:spPr bwMode="auto">
            <a:xfrm>
              <a:off x="6075135" y="828676"/>
              <a:ext cx="2687866" cy="752474"/>
            </a:xfrm>
            <a:prstGeom prst="rect">
              <a:avLst/>
            </a:prstGeom>
            <a:solidFill>
              <a:schemeClr val="tx2"/>
            </a:solid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algn="ctr">
                <a:lnSpc>
                  <a:spcPct val="90000"/>
                </a:lnSpc>
                <a:buSzPct val="90000"/>
                <a:defRPr/>
              </a:pP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New Disk Persisted in Storage</a:t>
              </a:r>
            </a:p>
          </p:txBody>
        </p:sp>
        <p:sp>
          <p:nvSpPr>
            <p:cNvPr id="9" name="Rectangle 8"/>
            <p:cNvSpPr/>
            <p:nvPr/>
          </p:nvSpPr>
          <p:spPr bwMode="auto">
            <a:xfrm>
              <a:off x="6079210" y="1581150"/>
              <a:ext cx="2683791" cy="3124200"/>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46" name="Freeform 128"/>
            <p:cNvSpPr>
              <a:spLocks noChangeAspect="1"/>
            </p:cNvSpPr>
            <p:nvPr/>
          </p:nvSpPr>
          <p:spPr bwMode="black">
            <a:xfrm>
              <a:off x="6172200" y="2469747"/>
              <a:ext cx="2438400" cy="1347007"/>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88" tIns="60944" rIns="121888" bIns="60944" numCol="1" anchor="t" anchorCtr="0" compatLnSpc="1">
              <a:prstTxWarp prst="textNoShape">
                <a:avLst/>
              </a:prstTxWarp>
            </a:bodyPr>
            <a:lstStyle/>
            <a:p>
              <a:endParaRPr lang="en-US" sz="3199" dirty="0"/>
            </a:p>
          </p:txBody>
        </p:sp>
        <p:sp>
          <p:nvSpPr>
            <p:cNvPr id="51" name="TextBox 50"/>
            <p:cNvSpPr txBox="1"/>
            <p:nvPr/>
          </p:nvSpPr>
          <p:spPr>
            <a:xfrm>
              <a:off x="6232386" y="3836252"/>
              <a:ext cx="234177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r>
                <a:rPr lang="en-US" sz="2133" dirty="0">
                  <a:solidFill>
                    <a:schemeClr val="accent6">
                      <a:alpha val="99000"/>
                    </a:schemeClr>
                  </a:solidFill>
                  <a:latin typeface="+mn-lt"/>
                </a:rPr>
                <a:t>Cloud</a:t>
              </a:r>
            </a:p>
          </p:txBody>
        </p:sp>
      </p:grpSp>
      <p:sp>
        <p:nvSpPr>
          <p:cNvPr id="2" name="Title 1"/>
          <p:cNvSpPr>
            <a:spLocks noGrp="1"/>
          </p:cNvSpPr>
          <p:nvPr>
            <p:ph type="title" idx="4294967295"/>
          </p:nvPr>
        </p:nvSpPr>
        <p:spPr>
          <a:xfrm>
            <a:off x="509457" y="159194"/>
            <a:ext cx="11080750" cy="957263"/>
          </a:xfrm>
          <a:prstGeom prst="rect">
            <a:avLst/>
          </a:prstGeom>
        </p:spPr>
        <p:txBody>
          <a:bodyPr/>
          <a:lstStyle/>
          <a:p>
            <a:r>
              <a:rPr lang="en-US" dirty="0"/>
              <a:t>Provisioning VM</a:t>
            </a:r>
          </a:p>
        </p:txBody>
      </p:sp>
      <p:sp>
        <p:nvSpPr>
          <p:cNvPr id="4" name="Rectangle 3"/>
          <p:cNvSpPr/>
          <p:nvPr/>
        </p:nvSpPr>
        <p:spPr bwMode="auto">
          <a:xfrm>
            <a:off x="4310362" y="1302459"/>
            <a:ext cx="3582888" cy="1003037"/>
          </a:xfrm>
          <a:prstGeom prst="rect">
            <a:avLst/>
          </a:prstGeom>
          <a:solidFill>
            <a:schemeClr val="accent1"/>
          </a:solid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lvl="0" algn="ctr">
              <a:lnSpc>
                <a:spcPct val="90000"/>
              </a:lnSpc>
              <a:buSzPct val="90000"/>
              <a:defRPr/>
            </a:pP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Select Image </a:t>
            </a:r>
            <a:b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b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and VM Size</a:t>
            </a:r>
          </a:p>
        </p:txBody>
      </p:sp>
      <p:sp>
        <p:nvSpPr>
          <p:cNvPr id="8" name="Rectangle 7"/>
          <p:cNvSpPr/>
          <p:nvPr/>
        </p:nvSpPr>
        <p:spPr bwMode="auto">
          <a:xfrm>
            <a:off x="4309990" y="2305496"/>
            <a:ext cx="3577456" cy="4164515"/>
          </a:xfrm>
          <a:prstGeom prst="rect">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grpSp>
        <p:nvGrpSpPr>
          <p:cNvPr id="44" name="Group 43"/>
          <p:cNvGrpSpPr/>
          <p:nvPr/>
        </p:nvGrpSpPr>
        <p:grpSpPr>
          <a:xfrm>
            <a:off x="509457" y="1302458"/>
            <a:ext cx="3582888" cy="5167553"/>
            <a:chOff x="381001" y="828676"/>
            <a:chExt cx="2687866" cy="3876674"/>
          </a:xfrm>
        </p:grpSpPr>
        <p:sp>
          <p:nvSpPr>
            <p:cNvPr id="3" name="Rectangle 2"/>
            <p:cNvSpPr/>
            <p:nvPr/>
          </p:nvSpPr>
          <p:spPr bwMode="auto">
            <a:xfrm>
              <a:off x="381001" y="828676"/>
              <a:ext cx="2687866" cy="752474"/>
            </a:xfrm>
            <a:prstGeom prst="rect">
              <a:avLst/>
            </a:prstGeom>
            <a:solidFill>
              <a:schemeClr val="accent3"/>
            </a:solid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lvl="0" algn="ctr">
                <a:lnSpc>
                  <a:spcPct val="90000"/>
                </a:lnSpc>
                <a:buSzPct val="90000"/>
                <a:defRPr/>
              </a:pP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Getting Started</a:t>
              </a:r>
            </a:p>
          </p:txBody>
        </p:sp>
        <p:sp>
          <p:nvSpPr>
            <p:cNvPr id="7" name="Rectangle 6"/>
            <p:cNvSpPr/>
            <p:nvPr/>
          </p:nvSpPr>
          <p:spPr bwMode="auto">
            <a:xfrm>
              <a:off x="385076" y="1581150"/>
              <a:ext cx="2683791" cy="3124200"/>
            </a:xfrm>
            <a:prstGeom prst="rect">
              <a:avLst/>
            </a:prstGeom>
            <a:solidFill>
              <a:schemeClr val="accent4">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grpSp>
          <p:nvGrpSpPr>
            <p:cNvPr id="43" name="Group 42"/>
            <p:cNvGrpSpPr/>
            <p:nvPr/>
          </p:nvGrpSpPr>
          <p:grpSpPr>
            <a:xfrm>
              <a:off x="469671" y="1675058"/>
              <a:ext cx="2514600" cy="818903"/>
              <a:chOff x="469671" y="1675058"/>
              <a:chExt cx="2514600" cy="818903"/>
            </a:xfrm>
          </p:grpSpPr>
          <p:grpSp>
            <p:nvGrpSpPr>
              <p:cNvPr id="32" name="Group 31"/>
              <p:cNvGrpSpPr/>
              <p:nvPr/>
            </p:nvGrpSpPr>
            <p:grpSpPr>
              <a:xfrm>
                <a:off x="1420483" y="1675058"/>
                <a:ext cx="612976" cy="515692"/>
                <a:chOff x="1447800" y="1796832"/>
                <a:chExt cx="990599" cy="833383"/>
              </a:xfrm>
            </p:grpSpPr>
            <p:pic>
              <p:nvPicPr>
                <p:cNvPr id="6147" name="Picture 3"/>
                <p:cNvPicPr>
                  <a:picLocks noChangeAspect="1" noChangeArrowheads="1"/>
                </p:cNvPicPr>
                <p:nvPr/>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r="28326"/>
                <a:stretch/>
              </p:blipFill>
              <p:spPr bwMode="auto">
                <a:xfrm>
                  <a:off x="1447800" y="1796832"/>
                  <a:ext cx="990599" cy="833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6" name="Freeform 10"/>
                <p:cNvSpPr>
                  <a:spLocks noEditPoints="1"/>
                </p:cNvSpPr>
                <p:nvPr/>
              </p:nvSpPr>
              <p:spPr bwMode="black">
                <a:xfrm>
                  <a:off x="1639899" y="1962150"/>
                  <a:ext cx="606400" cy="362999"/>
                </a:xfrm>
                <a:custGeom>
                  <a:avLst/>
                  <a:gdLst>
                    <a:gd name="T0" fmla="*/ 401 w 672"/>
                    <a:gd name="T1" fmla="*/ 114 h 402"/>
                    <a:gd name="T2" fmla="*/ 545 w 672"/>
                    <a:gd name="T3" fmla="*/ 258 h 402"/>
                    <a:gd name="T4" fmla="*/ 401 w 672"/>
                    <a:gd name="T5" fmla="*/ 402 h 402"/>
                    <a:gd name="T6" fmla="*/ 401 w 672"/>
                    <a:gd name="T7" fmla="*/ 402 h 402"/>
                    <a:gd name="T8" fmla="*/ 401 w 672"/>
                    <a:gd name="T9" fmla="*/ 402 h 402"/>
                    <a:gd name="T10" fmla="*/ 96 w 672"/>
                    <a:gd name="T11" fmla="*/ 402 h 402"/>
                    <a:gd name="T12" fmla="*/ 96 w 672"/>
                    <a:gd name="T13" fmla="*/ 402 h 402"/>
                    <a:gd name="T14" fmla="*/ 90 w 672"/>
                    <a:gd name="T15" fmla="*/ 402 h 402"/>
                    <a:gd name="T16" fmla="*/ 90 w 672"/>
                    <a:gd name="T17" fmla="*/ 402 h 402"/>
                    <a:gd name="T18" fmla="*/ 89 w 672"/>
                    <a:gd name="T19" fmla="*/ 402 h 402"/>
                    <a:gd name="T20" fmla="*/ 0 w 672"/>
                    <a:gd name="T21" fmla="*/ 314 h 402"/>
                    <a:gd name="T22" fmla="*/ 89 w 672"/>
                    <a:gd name="T23" fmla="*/ 225 h 402"/>
                    <a:gd name="T24" fmla="*/ 124 w 672"/>
                    <a:gd name="T25" fmla="*/ 233 h 402"/>
                    <a:gd name="T26" fmla="*/ 226 w 672"/>
                    <a:gd name="T27" fmla="*/ 171 h 402"/>
                    <a:gd name="T28" fmla="*/ 278 w 672"/>
                    <a:gd name="T29" fmla="*/ 184 h 402"/>
                    <a:gd name="T30" fmla="*/ 401 w 672"/>
                    <a:gd name="T31" fmla="*/ 114 h 402"/>
                    <a:gd name="T32" fmla="*/ 544 w 672"/>
                    <a:gd name="T33" fmla="*/ 0 h 402"/>
                    <a:gd name="T34" fmla="*/ 672 w 672"/>
                    <a:gd name="T35" fmla="*/ 128 h 402"/>
                    <a:gd name="T36" fmla="*/ 557 w 672"/>
                    <a:gd name="T37" fmla="*/ 255 h 402"/>
                    <a:gd name="T38" fmla="*/ 557 w 672"/>
                    <a:gd name="T39" fmla="*/ 253 h 402"/>
                    <a:gd name="T40" fmla="*/ 403 w 672"/>
                    <a:gd name="T41" fmla="*/ 100 h 402"/>
                    <a:gd name="T42" fmla="*/ 273 w 672"/>
                    <a:gd name="T43" fmla="*/ 171 h 402"/>
                    <a:gd name="T44" fmla="*/ 229 w 672"/>
                    <a:gd name="T45" fmla="*/ 159 h 402"/>
                    <a:gd name="T46" fmla="*/ 192 w 672"/>
                    <a:gd name="T47" fmla="*/ 168 h 402"/>
                    <a:gd name="T48" fmla="*/ 265 w 672"/>
                    <a:gd name="T49" fmla="*/ 104 h 402"/>
                    <a:gd name="T50" fmla="*/ 295 w 672"/>
                    <a:gd name="T51" fmla="*/ 111 h 402"/>
                    <a:gd name="T52" fmla="*/ 387 w 672"/>
                    <a:gd name="T53" fmla="*/ 53 h 402"/>
                    <a:gd name="T54" fmla="*/ 433 w 672"/>
                    <a:gd name="T55" fmla="*/ 65 h 402"/>
                    <a:gd name="T56" fmla="*/ 544 w 672"/>
                    <a:gd name="T57"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2" h="402">
                      <a:moveTo>
                        <a:pt x="401" y="114"/>
                      </a:moveTo>
                      <a:cubicBezTo>
                        <a:pt x="481" y="114"/>
                        <a:pt x="545" y="178"/>
                        <a:pt x="545" y="258"/>
                      </a:cubicBezTo>
                      <a:cubicBezTo>
                        <a:pt x="545" y="338"/>
                        <a:pt x="481" y="402"/>
                        <a:pt x="401" y="402"/>
                      </a:cubicBezTo>
                      <a:cubicBezTo>
                        <a:pt x="401" y="402"/>
                        <a:pt x="401" y="402"/>
                        <a:pt x="401" y="402"/>
                      </a:cubicBezTo>
                      <a:cubicBezTo>
                        <a:pt x="401" y="402"/>
                        <a:pt x="401" y="402"/>
                        <a:pt x="401" y="402"/>
                      </a:cubicBezTo>
                      <a:cubicBezTo>
                        <a:pt x="96" y="402"/>
                        <a:pt x="96" y="402"/>
                        <a:pt x="96" y="402"/>
                      </a:cubicBezTo>
                      <a:cubicBezTo>
                        <a:pt x="96" y="402"/>
                        <a:pt x="96" y="402"/>
                        <a:pt x="96" y="402"/>
                      </a:cubicBezTo>
                      <a:cubicBezTo>
                        <a:pt x="90" y="402"/>
                        <a:pt x="90" y="402"/>
                        <a:pt x="90" y="402"/>
                      </a:cubicBezTo>
                      <a:cubicBezTo>
                        <a:pt x="90" y="402"/>
                        <a:pt x="90" y="402"/>
                        <a:pt x="90" y="402"/>
                      </a:cubicBezTo>
                      <a:cubicBezTo>
                        <a:pt x="90" y="402"/>
                        <a:pt x="89" y="402"/>
                        <a:pt x="89" y="402"/>
                      </a:cubicBezTo>
                      <a:cubicBezTo>
                        <a:pt x="40" y="402"/>
                        <a:pt x="0" y="363"/>
                        <a:pt x="0" y="314"/>
                      </a:cubicBezTo>
                      <a:cubicBezTo>
                        <a:pt x="0" y="265"/>
                        <a:pt x="40" y="225"/>
                        <a:pt x="89" y="225"/>
                      </a:cubicBezTo>
                      <a:cubicBezTo>
                        <a:pt x="102" y="225"/>
                        <a:pt x="114" y="228"/>
                        <a:pt x="124" y="233"/>
                      </a:cubicBezTo>
                      <a:cubicBezTo>
                        <a:pt x="143" y="196"/>
                        <a:pt x="181" y="171"/>
                        <a:pt x="226" y="171"/>
                      </a:cubicBezTo>
                      <a:cubicBezTo>
                        <a:pt x="244" y="171"/>
                        <a:pt x="262" y="176"/>
                        <a:pt x="278" y="184"/>
                      </a:cubicBezTo>
                      <a:cubicBezTo>
                        <a:pt x="303" y="142"/>
                        <a:pt x="349" y="114"/>
                        <a:pt x="401" y="114"/>
                      </a:cubicBezTo>
                      <a:close/>
                      <a:moveTo>
                        <a:pt x="544" y="0"/>
                      </a:moveTo>
                      <a:cubicBezTo>
                        <a:pt x="615" y="0"/>
                        <a:pt x="672" y="57"/>
                        <a:pt x="672" y="128"/>
                      </a:cubicBezTo>
                      <a:cubicBezTo>
                        <a:pt x="672" y="194"/>
                        <a:pt x="622" y="249"/>
                        <a:pt x="557" y="255"/>
                      </a:cubicBezTo>
                      <a:cubicBezTo>
                        <a:pt x="557" y="253"/>
                        <a:pt x="557" y="253"/>
                        <a:pt x="557" y="253"/>
                      </a:cubicBezTo>
                      <a:cubicBezTo>
                        <a:pt x="557" y="168"/>
                        <a:pt x="488" y="100"/>
                        <a:pt x="403" y="100"/>
                      </a:cubicBezTo>
                      <a:cubicBezTo>
                        <a:pt x="348" y="100"/>
                        <a:pt x="300" y="128"/>
                        <a:pt x="273" y="171"/>
                      </a:cubicBezTo>
                      <a:cubicBezTo>
                        <a:pt x="260" y="163"/>
                        <a:pt x="245" y="159"/>
                        <a:pt x="229" y="159"/>
                      </a:cubicBezTo>
                      <a:cubicBezTo>
                        <a:pt x="216" y="159"/>
                        <a:pt x="203" y="162"/>
                        <a:pt x="192" y="168"/>
                      </a:cubicBezTo>
                      <a:cubicBezTo>
                        <a:pt x="196" y="132"/>
                        <a:pt x="227" y="104"/>
                        <a:pt x="265" y="104"/>
                      </a:cubicBezTo>
                      <a:cubicBezTo>
                        <a:pt x="275" y="104"/>
                        <a:pt x="286" y="106"/>
                        <a:pt x="295" y="111"/>
                      </a:cubicBezTo>
                      <a:cubicBezTo>
                        <a:pt x="311" y="77"/>
                        <a:pt x="346" y="53"/>
                        <a:pt x="387" y="53"/>
                      </a:cubicBezTo>
                      <a:cubicBezTo>
                        <a:pt x="403" y="53"/>
                        <a:pt x="419" y="57"/>
                        <a:pt x="433" y="65"/>
                      </a:cubicBezTo>
                      <a:cubicBezTo>
                        <a:pt x="455" y="26"/>
                        <a:pt x="496" y="0"/>
                        <a:pt x="544" y="0"/>
                      </a:cubicBezTo>
                      <a:close/>
                    </a:path>
                  </a:pathLst>
                </a:custGeom>
                <a:solidFill>
                  <a:schemeClr val="accent4"/>
                </a:solidFill>
                <a:ln>
                  <a:noFill/>
                </a:ln>
                <a:extLst/>
              </p:spPr>
              <p:txBody>
                <a:bodyPr vert="horz" wrap="square" lIns="121888" tIns="60944" rIns="121888" bIns="60944" numCol="1" anchor="t" anchorCtr="0" compatLnSpc="1">
                  <a:prstTxWarp prst="textNoShape">
                    <a:avLst/>
                  </a:prstTxWarp>
                </a:bodyPr>
                <a:lstStyle/>
                <a:p>
                  <a:endParaRPr lang="en-US" sz="3199" dirty="0"/>
                </a:p>
              </p:txBody>
            </p:sp>
          </p:grpSp>
          <p:sp>
            <p:nvSpPr>
              <p:cNvPr id="38" name="TextBox 37"/>
              <p:cNvSpPr txBox="1"/>
              <p:nvPr/>
            </p:nvSpPr>
            <p:spPr>
              <a:xfrm>
                <a:off x="469671" y="2200793"/>
                <a:ext cx="251460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133" dirty="0">
                    <a:solidFill>
                      <a:schemeClr val="tx2">
                        <a:alpha val="99000"/>
                      </a:schemeClr>
                    </a:solidFill>
                    <a:latin typeface="+mn-lt"/>
                  </a:rPr>
                  <a:t>Management Portal</a:t>
                </a:r>
              </a:p>
            </p:txBody>
          </p:sp>
        </p:grpSp>
        <p:grpSp>
          <p:nvGrpSpPr>
            <p:cNvPr id="37" name="Group 36"/>
            <p:cNvGrpSpPr/>
            <p:nvPr/>
          </p:nvGrpSpPr>
          <p:grpSpPr>
            <a:xfrm>
              <a:off x="486561" y="2802831"/>
              <a:ext cx="2514600" cy="822285"/>
              <a:chOff x="486561" y="2842012"/>
              <a:chExt cx="2514600" cy="822285"/>
            </a:xfrm>
          </p:grpSpPr>
          <p:sp>
            <p:nvSpPr>
              <p:cNvPr id="35" name="Rectangle 34"/>
              <p:cNvSpPr/>
              <p:nvPr/>
            </p:nvSpPr>
            <p:spPr bwMode="auto">
              <a:xfrm>
                <a:off x="1503570" y="2842012"/>
                <a:ext cx="446804" cy="446804"/>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0" bIns="0" numCol="1" rtlCol="0" anchor="ctr" anchorCtr="0" compatLnSpc="1">
                <a:prstTxWarp prst="textNoShape">
                  <a:avLst/>
                </a:prstTxWarp>
              </a:bodyPr>
              <a:lstStyle/>
              <a:p>
                <a:pPr algn="ctr" defTabSz="1218291" fontAlgn="base">
                  <a:spcBef>
                    <a:spcPct val="0"/>
                  </a:spcBef>
                  <a:spcAft>
                    <a:spcPct val="0"/>
                  </a:spcAft>
                </a:pPr>
                <a:r>
                  <a:rPr lang="en-US" sz="3732" dirty="0">
                    <a:solidFill>
                      <a:schemeClr val="accent4">
                        <a:lumMod val="20000"/>
                        <a:lumOff val="80000"/>
                      </a:schemeClr>
                    </a:solidFill>
                  </a:rPr>
                  <a:t>&gt;_</a:t>
                </a:r>
              </a:p>
            </p:txBody>
          </p:sp>
          <p:sp>
            <p:nvSpPr>
              <p:cNvPr id="40" name="TextBox 39"/>
              <p:cNvSpPr txBox="1"/>
              <p:nvPr/>
            </p:nvSpPr>
            <p:spPr>
              <a:xfrm>
                <a:off x="486561" y="3371129"/>
                <a:ext cx="251460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133" dirty="0">
                    <a:solidFill>
                      <a:schemeClr val="tx2">
                        <a:alpha val="99000"/>
                      </a:schemeClr>
                    </a:solidFill>
                    <a:latin typeface="+mn-lt"/>
                  </a:rPr>
                  <a:t>Scripting </a:t>
                </a:r>
              </a:p>
              <a:p>
                <a:pPr algn="ctr"/>
                <a:r>
                  <a:rPr lang="en-US" sz="1600" dirty="0">
                    <a:solidFill>
                      <a:schemeClr val="tx2">
                        <a:alpha val="99000"/>
                      </a:schemeClr>
                    </a:solidFill>
                    <a:latin typeface="+mn-lt"/>
                  </a:rPr>
                  <a:t>(Windows, Linux and Mac) </a:t>
                </a:r>
              </a:p>
            </p:txBody>
          </p:sp>
        </p:grpSp>
        <p:grpSp>
          <p:nvGrpSpPr>
            <p:cNvPr id="39" name="Group 38"/>
            <p:cNvGrpSpPr/>
            <p:nvPr/>
          </p:nvGrpSpPr>
          <p:grpSpPr>
            <a:xfrm>
              <a:off x="490300" y="3933987"/>
              <a:ext cx="2514600" cy="723863"/>
              <a:chOff x="490300" y="3933987"/>
              <a:chExt cx="2514600" cy="723863"/>
            </a:xfrm>
          </p:grpSpPr>
          <p:sp>
            <p:nvSpPr>
              <p:cNvPr id="41" name="Freeform 87"/>
              <p:cNvSpPr>
                <a:spLocks noEditPoints="1"/>
              </p:cNvSpPr>
              <p:nvPr/>
            </p:nvSpPr>
            <p:spPr bwMode="black">
              <a:xfrm>
                <a:off x="1507374" y="3933987"/>
                <a:ext cx="480452" cy="390866"/>
              </a:xfrm>
              <a:custGeom>
                <a:avLst/>
                <a:gdLst>
                  <a:gd name="T0" fmla="*/ 478 w 667"/>
                  <a:gd name="T1" fmla="*/ 242 h 543"/>
                  <a:gd name="T2" fmla="*/ 398 w 667"/>
                  <a:gd name="T3" fmla="*/ 228 h 543"/>
                  <a:gd name="T4" fmla="*/ 420 w 667"/>
                  <a:gd name="T5" fmla="*/ 150 h 543"/>
                  <a:gd name="T6" fmla="*/ 382 w 667"/>
                  <a:gd name="T7" fmla="*/ 107 h 543"/>
                  <a:gd name="T8" fmla="*/ 312 w 667"/>
                  <a:gd name="T9" fmla="*/ 149 h 543"/>
                  <a:gd name="T10" fmla="*/ 278 w 667"/>
                  <a:gd name="T11" fmla="*/ 64 h 543"/>
                  <a:gd name="T12" fmla="*/ 220 w 667"/>
                  <a:gd name="T13" fmla="*/ 54 h 543"/>
                  <a:gd name="T14" fmla="*/ 192 w 667"/>
                  <a:gd name="T15" fmla="*/ 142 h 543"/>
                  <a:gd name="T16" fmla="*/ 120 w 667"/>
                  <a:gd name="T17" fmla="*/ 105 h 543"/>
                  <a:gd name="T18" fmla="*/ 70 w 667"/>
                  <a:gd name="T19" fmla="*/ 135 h 543"/>
                  <a:gd name="T20" fmla="*/ 98 w 667"/>
                  <a:gd name="T21" fmla="*/ 212 h 543"/>
                  <a:gd name="T22" fmla="*/ 20 w 667"/>
                  <a:gd name="T23" fmla="*/ 232 h 543"/>
                  <a:gd name="T24" fmla="*/ 0 w 667"/>
                  <a:gd name="T25" fmla="*/ 287 h 543"/>
                  <a:gd name="T26" fmla="*/ 72 w 667"/>
                  <a:gd name="T27" fmla="*/ 327 h 543"/>
                  <a:gd name="T28" fmla="*/ 23 w 667"/>
                  <a:gd name="T29" fmla="*/ 393 h 543"/>
                  <a:gd name="T30" fmla="*/ 45 w 667"/>
                  <a:gd name="T31" fmla="*/ 448 h 543"/>
                  <a:gd name="T32" fmla="*/ 125 w 667"/>
                  <a:gd name="T33" fmla="*/ 431 h 543"/>
                  <a:gd name="T34" fmla="*/ 132 w 667"/>
                  <a:gd name="T35" fmla="*/ 513 h 543"/>
                  <a:gd name="T36" fmla="*/ 182 w 667"/>
                  <a:gd name="T37" fmla="*/ 541 h 543"/>
                  <a:gd name="T38" fmla="*/ 233 w 667"/>
                  <a:gd name="T39" fmla="*/ 478 h 543"/>
                  <a:gd name="T40" fmla="*/ 253 w 667"/>
                  <a:gd name="T41" fmla="*/ 478 h 543"/>
                  <a:gd name="T42" fmla="*/ 305 w 667"/>
                  <a:gd name="T43" fmla="*/ 541 h 543"/>
                  <a:gd name="T44" fmla="*/ 355 w 667"/>
                  <a:gd name="T45" fmla="*/ 513 h 543"/>
                  <a:gd name="T46" fmla="*/ 362 w 667"/>
                  <a:gd name="T47" fmla="*/ 431 h 543"/>
                  <a:gd name="T48" fmla="*/ 442 w 667"/>
                  <a:gd name="T49" fmla="*/ 448 h 543"/>
                  <a:gd name="T50" fmla="*/ 463 w 667"/>
                  <a:gd name="T51" fmla="*/ 393 h 543"/>
                  <a:gd name="T52" fmla="*/ 415 w 667"/>
                  <a:gd name="T53" fmla="*/ 327 h 543"/>
                  <a:gd name="T54" fmla="*/ 487 w 667"/>
                  <a:gd name="T55" fmla="*/ 287 h 543"/>
                  <a:gd name="T56" fmla="*/ 312 w 667"/>
                  <a:gd name="T57" fmla="*/ 375 h 543"/>
                  <a:gd name="T58" fmla="*/ 175 w 667"/>
                  <a:gd name="T59" fmla="*/ 375 h 543"/>
                  <a:gd name="T60" fmla="*/ 175 w 667"/>
                  <a:gd name="T61" fmla="*/ 238 h 543"/>
                  <a:gd name="T62" fmla="*/ 312 w 667"/>
                  <a:gd name="T63" fmla="*/ 238 h 543"/>
                  <a:gd name="T64" fmla="*/ 198 w 667"/>
                  <a:gd name="T65" fmla="*/ 306 h 543"/>
                  <a:gd name="T66" fmla="*/ 288 w 667"/>
                  <a:gd name="T67" fmla="*/ 306 h 543"/>
                  <a:gd name="T68" fmla="*/ 198 w 667"/>
                  <a:gd name="T69" fmla="*/ 306 h 543"/>
                  <a:gd name="T70" fmla="*/ 638 w 667"/>
                  <a:gd name="T71" fmla="*/ 133 h 543"/>
                  <a:gd name="T72" fmla="*/ 662 w 667"/>
                  <a:gd name="T73" fmla="*/ 92 h 543"/>
                  <a:gd name="T74" fmla="*/ 665 w 667"/>
                  <a:gd name="T75" fmla="*/ 77 h 543"/>
                  <a:gd name="T76" fmla="*/ 642 w 667"/>
                  <a:gd name="T77" fmla="*/ 52 h 543"/>
                  <a:gd name="T78" fmla="*/ 605 w 667"/>
                  <a:gd name="T79" fmla="*/ 62 h 543"/>
                  <a:gd name="T80" fmla="*/ 566 w 667"/>
                  <a:gd name="T81" fmla="*/ 10 h 543"/>
                  <a:gd name="T82" fmla="*/ 531 w 667"/>
                  <a:gd name="T83" fmla="*/ 0 h 543"/>
                  <a:gd name="T84" fmla="*/ 511 w 667"/>
                  <a:gd name="T85" fmla="*/ 45 h 543"/>
                  <a:gd name="T86" fmla="*/ 446 w 667"/>
                  <a:gd name="T87" fmla="*/ 52 h 543"/>
                  <a:gd name="T88" fmla="*/ 432 w 667"/>
                  <a:gd name="T89" fmla="*/ 57 h 543"/>
                  <a:gd name="T90" fmla="*/ 419 w 667"/>
                  <a:gd name="T91" fmla="*/ 83 h 543"/>
                  <a:gd name="T92" fmla="*/ 451 w 667"/>
                  <a:gd name="T93" fmla="*/ 117 h 543"/>
                  <a:gd name="T94" fmla="*/ 451 w 667"/>
                  <a:gd name="T95" fmla="*/ 152 h 543"/>
                  <a:gd name="T96" fmla="*/ 419 w 667"/>
                  <a:gd name="T97" fmla="*/ 185 h 543"/>
                  <a:gd name="T98" fmla="*/ 432 w 667"/>
                  <a:gd name="T99" fmla="*/ 210 h 543"/>
                  <a:gd name="T100" fmla="*/ 446 w 667"/>
                  <a:gd name="T101" fmla="*/ 217 h 543"/>
                  <a:gd name="T102" fmla="*/ 511 w 667"/>
                  <a:gd name="T103" fmla="*/ 222 h 543"/>
                  <a:gd name="T104" fmla="*/ 531 w 667"/>
                  <a:gd name="T105" fmla="*/ 267 h 543"/>
                  <a:gd name="T106" fmla="*/ 566 w 667"/>
                  <a:gd name="T107" fmla="*/ 258 h 543"/>
                  <a:gd name="T108" fmla="*/ 605 w 667"/>
                  <a:gd name="T109" fmla="*/ 205 h 543"/>
                  <a:gd name="T110" fmla="*/ 642 w 667"/>
                  <a:gd name="T111" fmla="*/ 217 h 543"/>
                  <a:gd name="T112" fmla="*/ 665 w 667"/>
                  <a:gd name="T113" fmla="*/ 190 h 543"/>
                  <a:gd name="T114" fmla="*/ 662 w 667"/>
                  <a:gd name="T115" fmla="*/ 177 h 543"/>
                  <a:gd name="T116" fmla="*/ 635 w 667"/>
                  <a:gd name="T117" fmla="*/ 152 h 543"/>
                  <a:gd name="T118" fmla="*/ 543 w 667"/>
                  <a:gd name="T119" fmla="*/ 170 h 543"/>
                  <a:gd name="T120" fmla="*/ 543 w 667"/>
                  <a:gd name="T121" fmla="*/ 97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7" h="543">
                    <a:moveTo>
                      <a:pt x="487" y="287"/>
                    </a:moveTo>
                    <a:cubicBezTo>
                      <a:pt x="478" y="242"/>
                      <a:pt x="478" y="242"/>
                      <a:pt x="478" y="242"/>
                    </a:cubicBezTo>
                    <a:cubicBezTo>
                      <a:pt x="477" y="237"/>
                      <a:pt x="473" y="233"/>
                      <a:pt x="467" y="232"/>
                    </a:cubicBezTo>
                    <a:cubicBezTo>
                      <a:pt x="398" y="228"/>
                      <a:pt x="398" y="228"/>
                      <a:pt x="398" y="228"/>
                    </a:cubicBezTo>
                    <a:cubicBezTo>
                      <a:pt x="395" y="223"/>
                      <a:pt x="392" y="217"/>
                      <a:pt x="388" y="212"/>
                    </a:cubicBezTo>
                    <a:cubicBezTo>
                      <a:pt x="420" y="150"/>
                      <a:pt x="420" y="150"/>
                      <a:pt x="420" y="150"/>
                    </a:cubicBezTo>
                    <a:cubicBezTo>
                      <a:pt x="423" y="145"/>
                      <a:pt x="422" y="139"/>
                      <a:pt x="417" y="135"/>
                    </a:cubicBezTo>
                    <a:cubicBezTo>
                      <a:pt x="382" y="107"/>
                      <a:pt x="382" y="107"/>
                      <a:pt x="382" y="107"/>
                    </a:cubicBezTo>
                    <a:cubicBezTo>
                      <a:pt x="378" y="102"/>
                      <a:pt x="372" y="102"/>
                      <a:pt x="367" y="105"/>
                    </a:cubicBezTo>
                    <a:cubicBezTo>
                      <a:pt x="312" y="149"/>
                      <a:pt x="312" y="149"/>
                      <a:pt x="312" y="149"/>
                    </a:cubicBezTo>
                    <a:cubicBezTo>
                      <a:pt x="307" y="145"/>
                      <a:pt x="302" y="144"/>
                      <a:pt x="295" y="142"/>
                    </a:cubicBezTo>
                    <a:cubicBezTo>
                      <a:pt x="278" y="64"/>
                      <a:pt x="278" y="64"/>
                      <a:pt x="278" y="64"/>
                    </a:cubicBezTo>
                    <a:cubicBezTo>
                      <a:pt x="277" y="59"/>
                      <a:pt x="272" y="54"/>
                      <a:pt x="267" y="54"/>
                    </a:cubicBezTo>
                    <a:cubicBezTo>
                      <a:pt x="220" y="54"/>
                      <a:pt x="220" y="54"/>
                      <a:pt x="220" y="54"/>
                    </a:cubicBezTo>
                    <a:cubicBezTo>
                      <a:pt x="215" y="54"/>
                      <a:pt x="210" y="59"/>
                      <a:pt x="208" y="64"/>
                    </a:cubicBezTo>
                    <a:cubicBezTo>
                      <a:pt x="192" y="142"/>
                      <a:pt x="192" y="142"/>
                      <a:pt x="192" y="142"/>
                    </a:cubicBezTo>
                    <a:cubicBezTo>
                      <a:pt x="185" y="144"/>
                      <a:pt x="180" y="145"/>
                      <a:pt x="175" y="149"/>
                    </a:cubicBezTo>
                    <a:cubicBezTo>
                      <a:pt x="120" y="105"/>
                      <a:pt x="120" y="105"/>
                      <a:pt x="120" y="105"/>
                    </a:cubicBezTo>
                    <a:cubicBezTo>
                      <a:pt x="115" y="102"/>
                      <a:pt x="108" y="102"/>
                      <a:pt x="105" y="105"/>
                    </a:cubicBezTo>
                    <a:cubicBezTo>
                      <a:pt x="70" y="135"/>
                      <a:pt x="70" y="135"/>
                      <a:pt x="70" y="135"/>
                    </a:cubicBezTo>
                    <a:cubicBezTo>
                      <a:pt x="65" y="139"/>
                      <a:pt x="65" y="145"/>
                      <a:pt x="67" y="150"/>
                    </a:cubicBezTo>
                    <a:cubicBezTo>
                      <a:pt x="98" y="212"/>
                      <a:pt x="98" y="212"/>
                      <a:pt x="98" y="212"/>
                    </a:cubicBezTo>
                    <a:cubicBezTo>
                      <a:pt x="95" y="217"/>
                      <a:pt x="92" y="223"/>
                      <a:pt x="88" y="228"/>
                    </a:cubicBezTo>
                    <a:cubicBezTo>
                      <a:pt x="20" y="232"/>
                      <a:pt x="20" y="232"/>
                      <a:pt x="20" y="232"/>
                    </a:cubicBezTo>
                    <a:cubicBezTo>
                      <a:pt x="13" y="232"/>
                      <a:pt x="10" y="237"/>
                      <a:pt x="8" y="242"/>
                    </a:cubicBezTo>
                    <a:cubicBezTo>
                      <a:pt x="0" y="287"/>
                      <a:pt x="0" y="287"/>
                      <a:pt x="0" y="287"/>
                    </a:cubicBezTo>
                    <a:cubicBezTo>
                      <a:pt x="0" y="292"/>
                      <a:pt x="2" y="298"/>
                      <a:pt x="7" y="300"/>
                    </a:cubicBezTo>
                    <a:cubicBezTo>
                      <a:pt x="72" y="327"/>
                      <a:pt x="72" y="327"/>
                      <a:pt x="72" y="327"/>
                    </a:cubicBezTo>
                    <a:cubicBezTo>
                      <a:pt x="73" y="333"/>
                      <a:pt x="73" y="340"/>
                      <a:pt x="75" y="347"/>
                    </a:cubicBezTo>
                    <a:cubicBezTo>
                      <a:pt x="23" y="393"/>
                      <a:pt x="23" y="393"/>
                      <a:pt x="23" y="393"/>
                    </a:cubicBezTo>
                    <a:cubicBezTo>
                      <a:pt x="20" y="397"/>
                      <a:pt x="18" y="403"/>
                      <a:pt x="22" y="408"/>
                    </a:cubicBezTo>
                    <a:cubicBezTo>
                      <a:pt x="45" y="448"/>
                      <a:pt x="45" y="448"/>
                      <a:pt x="45" y="448"/>
                    </a:cubicBezTo>
                    <a:cubicBezTo>
                      <a:pt x="47" y="451"/>
                      <a:pt x="53" y="455"/>
                      <a:pt x="58" y="453"/>
                    </a:cubicBezTo>
                    <a:cubicBezTo>
                      <a:pt x="125" y="431"/>
                      <a:pt x="125" y="431"/>
                      <a:pt x="125" y="431"/>
                    </a:cubicBezTo>
                    <a:cubicBezTo>
                      <a:pt x="130" y="436"/>
                      <a:pt x="135" y="441"/>
                      <a:pt x="140" y="445"/>
                    </a:cubicBezTo>
                    <a:cubicBezTo>
                      <a:pt x="132" y="513"/>
                      <a:pt x="132" y="513"/>
                      <a:pt x="132" y="513"/>
                    </a:cubicBezTo>
                    <a:cubicBezTo>
                      <a:pt x="130" y="520"/>
                      <a:pt x="133" y="525"/>
                      <a:pt x="138" y="526"/>
                    </a:cubicBezTo>
                    <a:cubicBezTo>
                      <a:pt x="182" y="541"/>
                      <a:pt x="182" y="541"/>
                      <a:pt x="182" y="541"/>
                    </a:cubicBezTo>
                    <a:cubicBezTo>
                      <a:pt x="187" y="543"/>
                      <a:pt x="193" y="541"/>
                      <a:pt x="197" y="538"/>
                    </a:cubicBezTo>
                    <a:cubicBezTo>
                      <a:pt x="233" y="478"/>
                      <a:pt x="233" y="478"/>
                      <a:pt x="233" y="478"/>
                    </a:cubicBezTo>
                    <a:cubicBezTo>
                      <a:pt x="237" y="478"/>
                      <a:pt x="240" y="480"/>
                      <a:pt x="243" y="480"/>
                    </a:cubicBezTo>
                    <a:cubicBezTo>
                      <a:pt x="247" y="480"/>
                      <a:pt x="250" y="478"/>
                      <a:pt x="253" y="478"/>
                    </a:cubicBezTo>
                    <a:cubicBezTo>
                      <a:pt x="290" y="538"/>
                      <a:pt x="290" y="538"/>
                      <a:pt x="290" y="538"/>
                    </a:cubicBezTo>
                    <a:cubicBezTo>
                      <a:pt x="293" y="541"/>
                      <a:pt x="300" y="543"/>
                      <a:pt x="305" y="541"/>
                    </a:cubicBezTo>
                    <a:cubicBezTo>
                      <a:pt x="348" y="526"/>
                      <a:pt x="348" y="526"/>
                      <a:pt x="348" y="526"/>
                    </a:cubicBezTo>
                    <a:cubicBezTo>
                      <a:pt x="353" y="525"/>
                      <a:pt x="357" y="520"/>
                      <a:pt x="355" y="513"/>
                    </a:cubicBezTo>
                    <a:cubicBezTo>
                      <a:pt x="347" y="445"/>
                      <a:pt x="347" y="445"/>
                      <a:pt x="347" y="445"/>
                    </a:cubicBezTo>
                    <a:cubicBezTo>
                      <a:pt x="352" y="440"/>
                      <a:pt x="357" y="436"/>
                      <a:pt x="362" y="431"/>
                    </a:cubicBezTo>
                    <a:cubicBezTo>
                      <a:pt x="428" y="453"/>
                      <a:pt x="428" y="453"/>
                      <a:pt x="428" y="453"/>
                    </a:cubicBezTo>
                    <a:cubicBezTo>
                      <a:pt x="433" y="455"/>
                      <a:pt x="440" y="451"/>
                      <a:pt x="442" y="448"/>
                    </a:cubicBezTo>
                    <a:cubicBezTo>
                      <a:pt x="465" y="408"/>
                      <a:pt x="465" y="408"/>
                      <a:pt x="465" y="408"/>
                    </a:cubicBezTo>
                    <a:cubicBezTo>
                      <a:pt x="468" y="403"/>
                      <a:pt x="467" y="397"/>
                      <a:pt x="463" y="393"/>
                    </a:cubicBezTo>
                    <a:cubicBezTo>
                      <a:pt x="412" y="347"/>
                      <a:pt x="412" y="347"/>
                      <a:pt x="412" y="347"/>
                    </a:cubicBezTo>
                    <a:cubicBezTo>
                      <a:pt x="413" y="340"/>
                      <a:pt x="413" y="333"/>
                      <a:pt x="415" y="327"/>
                    </a:cubicBezTo>
                    <a:cubicBezTo>
                      <a:pt x="480" y="300"/>
                      <a:pt x="480" y="300"/>
                      <a:pt x="480" y="300"/>
                    </a:cubicBezTo>
                    <a:cubicBezTo>
                      <a:pt x="485" y="298"/>
                      <a:pt x="487" y="293"/>
                      <a:pt x="487" y="287"/>
                    </a:cubicBezTo>
                    <a:close/>
                    <a:moveTo>
                      <a:pt x="340" y="307"/>
                    </a:moveTo>
                    <a:cubicBezTo>
                      <a:pt x="340" y="333"/>
                      <a:pt x="328" y="357"/>
                      <a:pt x="312" y="375"/>
                    </a:cubicBezTo>
                    <a:cubicBezTo>
                      <a:pt x="293" y="392"/>
                      <a:pt x="270" y="403"/>
                      <a:pt x="243" y="403"/>
                    </a:cubicBezTo>
                    <a:cubicBezTo>
                      <a:pt x="217" y="403"/>
                      <a:pt x="193" y="392"/>
                      <a:pt x="175" y="375"/>
                    </a:cubicBezTo>
                    <a:cubicBezTo>
                      <a:pt x="158" y="357"/>
                      <a:pt x="147" y="333"/>
                      <a:pt x="147" y="307"/>
                    </a:cubicBezTo>
                    <a:cubicBezTo>
                      <a:pt x="147" y="280"/>
                      <a:pt x="158" y="255"/>
                      <a:pt x="175" y="238"/>
                    </a:cubicBezTo>
                    <a:cubicBezTo>
                      <a:pt x="193" y="220"/>
                      <a:pt x="217" y="210"/>
                      <a:pt x="243" y="210"/>
                    </a:cubicBezTo>
                    <a:cubicBezTo>
                      <a:pt x="270" y="210"/>
                      <a:pt x="293" y="220"/>
                      <a:pt x="312" y="238"/>
                    </a:cubicBezTo>
                    <a:cubicBezTo>
                      <a:pt x="328" y="255"/>
                      <a:pt x="340" y="280"/>
                      <a:pt x="340" y="307"/>
                    </a:cubicBezTo>
                    <a:close/>
                    <a:moveTo>
                      <a:pt x="198" y="306"/>
                    </a:moveTo>
                    <a:cubicBezTo>
                      <a:pt x="198" y="281"/>
                      <a:pt x="218" y="261"/>
                      <a:pt x="243" y="261"/>
                    </a:cubicBezTo>
                    <a:cubicBezTo>
                      <a:pt x="268" y="261"/>
                      <a:pt x="288" y="281"/>
                      <a:pt x="288" y="306"/>
                    </a:cubicBezTo>
                    <a:cubicBezTo>
                      <a:pt x="288" y="331"/>
                      <a:pt x="268" y="351"/>
                      <a:pt x="243" y="351"/>
                    </a:cubicBezTo>
                    <a:cubicBezTo>
                      <a:pt x="218" y="351"/>
                      <a:pt x="198" y="331"/>
                      <a:pt x="198" y="306"/>
                    </a:cubicBezTo>
                    <a:close/>
                    <a:moveTo>
                      <a:pt x="635" y="152"/>
                    </a:moveTo>
                    <a:cubicBezTo>
                      <a:pt x="637" y="147"/>
                      <a:pt x="638" y="140"/>
                      <a:pt x="638" y="133"/>
                    </a:cubicBezTo>
                    <a:cubicBezTo>
                      <a:pt x="638" y="128"/>
                      <a:pt x="637" y="122"/>
                      <a:pt x="635" y="117"/>
                    </a:cubicBezTo>
                    <a:cubicBezTo>
                      <a:pt x="662" y="92"/>
                      <a:pt x="662" y="92"/>
                      <a:pt x="662" y="92"/>
                    </a:cubicBezTo>
                    <a:cubicBezTo>
                      <a:pt x="665" y="90"/>
                      <a:pt x="665" y="87"/>
                      <a:pt x="665" y="83"/>
                    </a:cubicBezTo>
                    <a:cubicBezTo>
                      <a:pt x="665" y="82"/>
                      <a:pt x="665" y="78"/>
                      <a:pt x="665" y="77"/>
                    </a:cubicBezTo>
                    <a:cubicBezTo>
                      <a:pt x="654" y="57"/>
                      <a:pt x="654" y="57"/>
                      <a:pt x="654" y="57"/>
                    </a:cubicBezTo>
                    <a:cubicBezTo>
                      <a:pt x="650" y="53"/>
                      <a:pt x="647" y="52"/>
                      <a:pt x="642" y="52"/>
                    </a:cubicBezTo>
                    <a:cubicBezTo>
                      <a:pt x="642" y="52"/>
                      <a:pt x="640" y="52"/>
                      <a:pt x="638" y="52"/>
                    </a:cubicBezTo>
                    <a:cubicBezTo>
                      <a:pt x="605" y="62"/>
                      <a:pt x="605" y="62"/>
                      <a:pt x="605" y="62"/>
                    </a:cubicBezTo>
                    <a:cubicBezTo>
                      <a:pt x="595" y="55"/>
                      <a:pt x="585" y="49"/>
                      <a:pt x="573" y="45"/>
                    </a:cubicBezTo>
                    <a:cubicBezTo>
                      <a:pt x="566" y="10"/>
                      <a:pt x="566" y="10"/>
                      <a:pt x="566" y="10"/>
                    </a:cubicBezTo>
                    <a:cubicBezTo>
                      <a:pt x="565" y="5"/>
                      <a:pt x="560" y="0"/>
                      <a:pt x="555" y="0"/>
                    </a:cubicBezTo>
                    <a:cubicBezTo>
                      <a:pt x="531" y="0"/>
                      <a:pt x="531" y="0"/>
                      <a:pt x="531" y="0"/>
                    </a:cubicBezTo>
                    <a:cubicBezTo>
                      <a:pt x="524" y="0"/>
                      <a:pt x="521" y="5"/>
                      <a:pt x="519" y="10"/>
                    </a:cubicBezTo>
                    <a:cubicBezTo>
                      <a:pt x="511" y="45"/>
                      <a:pt x="511" y="45"/>
                      <a:pt x="511" y="45"/>
                    </a:cubicBezTo>
                    <a:cubicBezTo>
                      <a:pt x="499" y="49"/>
                      <a:pt x="489" y="55"/>
                      <a:pt x="481" y="63"/>
                    </a:cubicBezTo>
                    <a:cubicBezTo>
                      <a:pt x="446" y="52"/>
                      <a:pt x="446" y="52"/>
                      <a:pt x="446" y="52"/>
                    </a:cubicBezTo>
                    <a:cubicBezTo>
                      <a:pt x="444" y="52"/>
                      <a:pt x="444" y="52"/>
                      <a:pt x="442" y="52"/>
                    </a:cubicBezTo>
                    <a:cubicBezTo>
                      <a:pt x="439" y="52"/>
                      <a:pt x="434" y="53"/>
                      <a:pt x="432" y="57"/>
                    </a:cubicBezTo>
                    <a:cubicBezTo>
                      <a:pt x="421" y="77"/>
                      <a:pt x="421" y="77"/>
                      <a:pt x="421" y="77"/>
                    </a:cubicBezTo>
                    <a:cubicBezTo>
                      <a:pt x="419" y="78"/>
                      <a:pt x="419" y="82"/>
                      <a:pt x="419" y="83"/>
                    </a:cubicBezTo>
                    <a:cubicBezTo>
                      <a:pt x="419" y="87"/>
                      <a:pt x="421" y="90"/>
                      <a:pt x="422" y="92"/>
                    </a:cubicBezTo>
                    <a:cubicBezTo>
                      <a:pt x="451" y="117"/>
                      <a:pt x="451" y="117"/>
                      <a:pt x="451" y="117"/>
                    </a:cubicBezTo>
                    <a:cubicBezTo>
                      <a:pt x="449" y="122"/>
                      <a:pt x="447" y="128"/>
                      <a:pt x="447" y="133"/>
                    </a:cubicBezTo>
                    <a:cubicBezTo>
                      <a:pt x="447" y="140"/>
                      <a:pt x="449" y="145"/>
                      <a:pt x="451" y="152"/>
                    </a:cubicBezTo>
                    <a:cubicBezTo>
                      <a:pt x="422" y="177"/>
                      <a:pt x="422" y="177"/>
                      <a:pt x="422" y="177"/>
                    </a:cubicBezTo>
                    <a:cubicBezTo>
                      <a:pt x="421" y="178"/>
                      <a:pt x="419" y="182"/>
                      <a:pt x="419" y="185"/>
                    </a:cubicBezTo>
                    <a:cubicBezTo>
                      <a:pt x="419" y="187"/>
                      <a:pt x="419" y="188"/>
                      <a:pt x="421" y="190"/>
                    </a:cubicBezTo>
                    <a:cubicBezTo>
                      <a:pt x="432" y="210"/>
                      <a:pt x="432" y="210"/>
                      <a:pt x="432" y="210"/>
                    </a:cubicBezTo>
                    <a:cubicBezTo>
                      <a:pt x="434" y="215"/>
                      <a:pt x="439" y="217"/>
                      <a:pt x="442" y="217"/>
                    </a:cubicBezTo>
                    <a:cubicBezTo>
                      <a:pt x="444" y="217"/>
                      <a:pt x="444" y="217"/>
                      <a:pt x="446" y="217"/>
                    </a:cubicBezTo>
                    <a:cubicBezTo>
                      <a:pt x="481" y="205"/>
                      <a:pt x="481" y="205"/>
                      <a:pt x="481" y="205"/>
                    </a:cubicBezTo>
                    <a:cubicBezTo>
                      <a:pt x="489" y="212"/>
                      <a:pt x="499" y="218"/>
                      <a:pt x="511" y="222"/>
                    </a:cubicBezTo>
                    <a:cubicBezTo>
                      <a:pt x="519" y="258"/>
                      <a:pt x="519" y="258"/>
                      <a:pt x="519" y="258"/>
                    </a:cubicBezTo>
                    <a:cubicBezTo>
                      <a:pt x="521" y="263"/>
                      <a:pt x="524" y="267"/>
                      <a:pt x="531" y="267"/>
                    </a:cubicBezTo>
                    <a:cubicBezTo>
                      <a:pt x="555" y="267"/>
                      <a:pt x="555" y="267"/>
                      <a:pt x="555" y="267"/>
                    </a:cubicBezTo>
                    <a:cubicBezTo>
                      <a:pt x="560" y="267"/>
                      <a:pt x="565" y="263"/>
                      <a:pt x="566" y="258"/>
                    </a:cubicBezTo>
                    <a:cubicBezTo>
                      <a:pt x="573" y="223"/>
                      <a:pt x="573" y="223"/>
                      <a:pt x="573" y="223"/>
                    </a:cubicBezTo>
                    <a:cubicBezTo>
                      <a:pt x="585" y="218"/>
                      <a:pt x="595" y="213"/>
                      <a:pt x="605" y="205"/>
                    </a:cubicBezTo>
                    <a:cubicBezTo>
                      <a:pt x="638" y="217"/>
                      <a:pt x="638" y="217"/>
                      <a:pt x="638" y="217"/>
                    </a:cubicBezTo>
                    <a:cubicBezTo>
                      <a:pt x="640" y="217"/>
                      <a:pt x="642" y="217"/>
                      <a:pt x="642" y="217"/>
                    </a:cubicBezTo>
                    <a:cubicBezTo>
                      <a:pt x="647" y="217"/>
                      <a:pt x="650" y="215"/>
                      <a:pt x="654" y="210"/>
                    </a:cubicBezTo>
                    <a:cubicBezTo>
                      <a:pt x="665" y="190"/>
                      <a:pt x="665" y="190"/>
                      <a:pt x="665" y="190"/>
                    </a:cubicBezTo>
                    <a:cubicBezTo>
                      <a:pt x="665" y="188"/>
                      <a:pt x="667" y="187"/>
                      <a:pt x="665" y="185"/>
                    </a:cubicBezTo>
                    <a:cubicBezTo>
                      <a:pt x="667" y="182"/>
                      <a:pt x="665" y="178"/>
                      <a:pt x="662" y="177"/>
                    </a:cubicBezTo>
                    <a:cubicBezTo>
                      <a:pt x="635" y="152"/>
                      <a:pt x="635" y="152"/>
                      <a:pt x="635" y="152"/>
                    </a:cubicBezTo>
                    <a:cubicBezTo>
                      <a:pt x="635" y="152"/>
                      <a:pt x="635" y="152"/>
                      <a:pt x="635" y="152"/>
                    </a:cubicBezTo>
                    <a:close/>
                    <a:moveTo>
                      <a:pt x="580" y="133"/>
                    </a:moveTo>
                    <a:cubicBezTo>
                      <a:pt x="580" y="153"/>
                      <a:pt x="563" y="170"/>
                      <a:pt x="543" y="170"/>
                    </a:cubicBezTo>
                    <a:cubicBezTo>
                      <a:pt x="523" y="170"/>
                      <a:pt x="506" y="153"/>
                      <a:pt x="506" y="133"/>
                    </a:cubicBezTo>
                    <a:cubicBezTo>
                      <a:pt x="506" y="113"/>
                      <a:pt x="523" y="97"/>
                      <a:pt x="543" y="97"/>
                    </a:cubicBezTo>
                    <a:cubicBezTo>
                      <a:pt x="563" y="97"/>
                      <a:pt x="580" y="113"/>
                      <a:pt x="580" y="133"/>
                    </a:cubicBezTo>
                    <a:close/>
                  </a:path>
                </a:pathLst>
              </a:custGeom>
              <a:solidFill>
                <a:schemeClr val="accent4"/>
              </a:solidFill>
              <a:ln>
                <a:noFill/>
              </a:ln>
              <a:extLst/>
            </p:spPr>
            <p:txBody>
              <a:bodyPr vert="horz" wrap="square" lIns="121888" tIns="60944" rIns="121888" bIns="60944" numCol="1" anchor="t" anchorCtr="0" compatLnSpc="1">
                <a:prstTxWarp prst="textNoShape">
                  <a:avLst/>
                </a:prstTxWarp>
              </a:bodyPr>
              <a:lstStyle/>
              <a:p>
                <a:endParaRPr lang="en-US" sz="3199" dirty="0"/>
              </a:p>
            </p:txBody>
          </p:sp>
          <p:sp>
            <p:nvSpPr>
              <p:cNvPr id="42" name="TextBox 41"/>
              <p:cNvSpPr txBox="1"/>
              <p:nvPr/>
            </p:nvSpPr>
            <p:spPr>
              <a:xfrm>
                <a:off x="490300" y="4364682"/>
                <a:ext cx="251460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133" dirty="0">
                    <a:solidFill>
                      <a:schemeClr val="tx2">
                        <a:alpha val="99000"/>
                      </a:schemeClr>
                    </a:solidFill>
                    <a:latin typeface="+mn-lt"/>
                  </a:rPr>
                  <a:t>REST API</a:t>
                </a:r>
              </a:p>
            </p:txBody>
          </p:sp>
        </p:grpSp>
      </p:grpSp>
      <p:grpSp>
        <p:nvGrpSpPr>
          <p:cNvPr id="52" name="Group 51"/>
          <p:cNvGrpSpPr/>
          <p:nvPr/>
        </p:nvGrpSpPr>
        <p:grpSpPr>
          <a:xfrm>
            <a:off x="8229051" y="3016514"/>
            <a:ext cx="3373275" cy="1876617"/>
            <a:chOff x="6172200" y="2114550"/>
            <a:chExt cx="2530615" cy="1407829"/>
          </a:xfrm>
        </p:grpSpPr>
        <p:sp>
          <p:nvSpPr>
            <p:cNvPr id="47" name="TextBox 46"/>
            <p:cNvSpPr txBox="1"/>
            <p:nvPr/>
          </p:nvSpPr>
          <p:spPr>
            <a:xfrm>
              <a:off x="6172200" y="2114550"/>
              <a:ext cx="2530615"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133" dirty="0">
                  <a:solidFill>
                    <a:schemeClr val="tx2">
                      <a:alpha val="99000"/>
                    </a:schemeClr>
                  </a:solidFill>
                  <a:latin typeface="+mn-lt"/>
                </a:rPr>
                <a:t>Boot VM from New Disk</a:t>
              </a:r>
            </a:p>
          </p:txBody>
        </p:sp>
        <p:sp>
          <p:nvSpPr>
            <p:cNvPr id="50" name="Right Arrow 49"/>
            <p:cNvSpPr/>
            <p:nvPr/>
          </p:nvSpPr>
          <p:spPr bwMode="auto">
            <a:xfrm>
              <a:off x="7259543" y="3093089"/>
              <a:ext cx="445847"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grpSp>
      <p:sp>
        <p:nvSpPr>
          <p:cNvPr id="30" name="TextBox 29"/>
          <p:cNvSpPr txBox="1"/>
          <p:nvPr/>
        </p:nvSpPr>
        <p:spPr>
          <a:xfrm>
            <a:off x="5107660" y="2626684"/>
            <a:ext cx="2515270" cy="369204"/>
          </a:xfrm>
          <a:prstGeom prst="rect">
            <a:avLst/>
          </a:prstGeom>
          <a:noFill/>
        </p:spPr>
        <p:txBody>
          <a:bodyPr wrap="square" lIns="0" tIns="0" rIns="0" bIns="0" rtlCol="0">
            <a:spAutoFit/>
          </a:bodyPr>
          <a:lstStyle/>
          <a:p>
            <a:pPr>
              <a:lnSpc>
                <a:spcPct val="90000"/>
              </a:lnSpc>
              <a:spcBef>
                <a:spcPct val="20000"/>
              </a:spcBef>
              <a:buSzPct val="80000"/>
            </a:pPr>
            <a:r>
              <a:rPr lang="en-US" sz="2666" dirty="0">
                <a:gradFill>
                  <a:gsLst>
                    <a:gs pos="0">
                      <a:srgbClr val="292929">
                        <a:lumMod val="90000"/>
                        <a:lumOff val="10000"/>
                      </a:srgbClr>
                    </a:gs>
                    <a:gs pos="86000">
                      <a:srgbClr val="292929">
                        <a:lumMod val="90000"/>
                        <a:lumOff val="10000"/>
                      </a:srgbClr>
                    </a:gs>
                  </a:gsLst>
                  <a:lin ang="5400000" scaled="0"/>
                </a:gradFill>
              </a:rPr>
              <a:t>Windows Server</a:t>
            </a:r>
          </a:p>
        </p:txBody>
      </p:sp>
      <p:pic>
        <p:nvPicPr>
          <p:cNvPr id="6148" name="Picture 4" descr="https://windows.azure-test.net/Content/VirtualMachines/Images/Linux_12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5202" y="3249422"/>
            <a:ext cx="729158" cy="729159"/>
          </a:xfrm>
          <a:prstGeom prst="rect">
            <a:avLst/>
          </a:prstGeom>
          <a:noFill/>
          <a:extLst>
            <a:ext uri="{909E8E84-426E-40DD-AFC4-6F175D3DCCD1}">
              <a14:hiddenFill xmlns:a14="http://schemas.microsoft.com/office/drawing/2010/main">
                <a:solidFill>
                  <a:srgbClr val="FFFFFF"/>
                </a:solidFill>
              </a14:hiddenFill>
            </a:ext>
          </a:extLst>
        </p:spPr>
      </p:pic>
      <p:sp>
        <p:nvSpPr>
          <p:cNvPr id="54" name="TextBox 53"/>
          <p:cNvSpPr txBox="1"/>
          <p:nvPr/>
        </p:nvSpPr>
        <p:spPr>
          <a:xfrm>
            <a:off x="5136341" y="3522259"/>
            <a:ext cx="2515270" cy="369204"/>
          </a:xfrm>
          <a:prstGeom prst="rect">
            <a:avLst/>
          </a:prstGeom>
          <a:noFill/>
        </p:spPr>
        <p:txBody>
          <a:bodyPr wrap="square" lIns="0" tIns="0" rIns="0" bIns="0" rtlCol="0">
            <a:spAutoFit/>
          </a:bodyPr>
          <a:lstStyle/>
          <a:p>
            <a:pPr>
              <a:lnSpc>
                <a:spcPct val="90000"/>
              </a:lnSpc>
              <a:spcBef>
                <a:spcPct val="20000"/>
              </a:spcBef>
              <a:buSzPct val="80000"/>
            </a:pPr>
            <a:r>
              <a:rPr lang="en-US" sz="2666" dirty="0">
                <a:gradFill>
                  <a:gsLst>
                    <a:gs pos="0">
                      <a:srgbClr val="292929">
                        <a:lumMod val="90000"/>
                        <a:lumOff val="10000"/>
                      </a:srgbClr>
                    </a:gs>
                    <a:gs pos="86000">
                      <a:srgbClr val="292929">
                        <a:lumMod val="90000"/>
                        <a:lumOff val="10000"/>
                      </a:srgbClr>
                    </a:gs>
                  </a:gsLst>
                  <a:lin ang="5400000" scaled="0"/>
                </a:gradFill>
              </a:rPr>
              <a:t>Linux</a:t>
            </a:r>
          </a:p>
        </p:txBody>
      </p:sp>
      <p:sp>
        <p:nvSpPr>
          <p:cNvPr id="33" name="TextBox 32"/>
          <p:cNvSpPr txBox="1"/>
          <p:nvPr/>
        </p:nvSpPr>
        <p:spPr>
          <a:xfrm>
            <a:off x="4528755" y="4417834"/>
            <a:ext cx="2794641" cy="1969770"/>
          </a:xfrm>
          <a:prstGeom prst="rect">
            <a:avLst/>
          </a:prstGeom>
          <a:noFill/>
        </p:spPr>
        <p:txBody>
          <a:bodyPr wrap="square" lIns="0" tIns="0" rIns="0" bIns="0" rtlCol="0">
            <a:spAutoFit/>
          </a:bodyPr>
          <a:lstStyle/>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General Purpose</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	Basic</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	Standard</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Optimized Compute</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Performance Optimized</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Network Optimized</a:t>
            </a:r>
          </a:p>
        </p:txBody>
      </p:sp>
      <p:pic>
        <p:nvPicPr>
          <p:cNvPr id="10" name="Picture 9"/>
          <p:cNvPicPr>
            <a:picLocks noChangeAspect="1"/>
          </p:cNvPicPr>
          <p:nvPr/>
        </p:nvPicPr>
        <p:blipFill>
          <a:blip r:embed="rId5">
            <a:lum bright="-40000" contrast="-40000"/>
          </a:blip>
          <a:stretch>
            <a:fillRect/>
          </a:stretch>
        </p:blipFill>
        <p:spPr>
          <a:xfrm>
            <a:off x="8694615" y="4135417"/>
            <a:ext cx="828179" cy="1008218"/>
          </a:xfrm>
          <a:prstGeom prst="rect">
            <a:avLst/>
          </a:prstGeom>
        </p:spPr>
      </p:pic>
      <p:pic>
        <p:nvPicPr>
          <p:cNvPr id="11" name="Picture 10"/>
          <p:cNvPicPr>
            <a:picLocks noChangeAspect="1"/>
          </p:cNvPicPr>
          <p:nvPr/>
        </p:nvPicPr>
        <p:blipFill>
          <a:blip r:embed="rId6">
            <a:lum bright="-40000" contrast="-40000"/>
          </a:blip>
          <a:stretch>
            <a:fillRect/>
          </a:stretch>
        </p:blipFill>
        <p:spPr>
          <a:xfrm>
            <a:off x="10428442" y="4257180"/>
            <a:ext cx="918253" cy="839093"/>
          </a:xfrm>
          <a:prstGeom prst="rect">
            <a:avLst/>
          </a:prstGeom>
        </p:spPr>
      </p:pic>
      <p:pic>
        <p:nvPicPr>
          <p:cNvPr id="14" name="Picture 13"/>
          <p:cNvPicPr>
            <a:picLocks noChangeAspect="1"/>
          </p:cNvPicPr>
          <p:nvPr/>
        </p:nvPicPr>
        <p:blipFill rotWithShape="1">
          <a:blip r:embed="rId7">
            <a:duotone>
              <a:prstClr val="black"/>
              <a:schemeClr val="accent1">
                <a:lumMod val="75000"/>
                <a:tint val="45000"/>
                <a:satMod val="400000"/>
              </a:schemeClr>
            </a:duotone>
            <a:lum bright="-40000" contrast="-20000"/>
          </a:blip>
          <a:srcRect r="82617"/>
          <a:stretch/>
        </p:blipFill>
        <p:spPr>
          <a:xfrm>
            <a:off x="4365203" y="2458690"/>
            <a:ext cx="785908" cy="672780"/>
          </a:xfrm>
          <a:prstGeom prst="rect">
            <a:avLst/>
          </a:prstGeom>
        </p:spPr>
      </p:pic>
    </p:spTree>
    <p:extLst>
      <p:ext uri="{BB962C8B-B14F-4D97-AF65-F5344CB8AC3E}">
        <p14:creationId xmlns:p14="http://schemas.microsoft.com/office/powerpoint/2010/main" val="28585596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par>
                                <p:cTn id="19" presetID="10" presetClass="entr" presetSubtype="0" fill="hold" nodeType="withEffect">
                                  <p:stCondLst>
                                    <p:cond delay="0"/>
                                  </p:stCondLst>
                                  <p:childTnLst>
                                    <p:set>
                                      <p:cBhvr>
                                        <p:cTn id="20" dur="1" fill="hold">
                                          <p:stCondLst>
                                            <p:cond delay="0"/>
                                          </p:stCondLst>
                                        </p:cTn>
                                        <p:tgtEl>
                                          <p:spTgt spid="6148"/>
                                        </p:tgtEl>
                                        <p:attrNameLst>
                                          <p:attrName>style.visibility</p:attrName>
                                        </p:attrNameLst>
                                      </p:cBhvr>
                                      <p:to>
                                        <p:strVal val="visible"/>
                                      </p:to>
                                    </p:set>
                                    <p:animEffect transition="in" filter="fade">
                                      <p:cBhvr>
                                        <p:cTn id="21" dur="500"/>
                                        <p:tgtEl>
                                          <p:spTgt spid="614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4"/>
                                        </p:tgtEl>
                                        <p:attrNameLst>
                                          <p:attrName>style.visibility</p:attrName>
                                        </p:attrNameLst>
                                      </p:cBhvr>
                                      <p:to>
                                        <p:strVal val="visible"/>
                                      </p:to>
                                    </p:set>
                                    <p:animEffect transition="in" filter="fade">
                                      <p:cBhvr>
                                        <p:cTn id="24" dur="500"/>
                                        <p:tgtEl>
                                          <p:spTgt spid="54"/>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par>
                                <p:cTn id="28" presetID="10" presetClass="entr" presetSubtype="0"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fade">
                                      <p:cBhvr>
                                        <p:cTn id="35" dur="500"/>
                                        <p:tgtEl>
                                          <p:spTgt spid="53"/>
                                        </p:tgtEl>
                                      </p:cBhvr>
                                    </p:animEffect>
                                  </p:childTnLst>
                                </p:cTn>
                              </p:par>
                              <p:par>
                                <p:cTn id="36" presetID="10" presetClass="entr" presetSubtype="0" fill="hold" nodeType="withEffect">
                                  <p:stCondLst>
                                    <p:cond delay="0"/>
                                  </p:stCondLst>
                                  <p:childTnLst>
                                    <p:set>
                                      <p:cBhvr>
                                        <p:cTn id="37" dur="1" fill="hold">
                                          <p:stCondLst>
                                            <p:cond delay="0"/>
                                          </p:stCondLst>
                                        </p:cTn>
                                        <p:tgtEl>
                                          <p:spTgt spid="52"/>
                                        </p:tgtEl>
                                        <p:attrNameLst>
                                          <p:attrName>style.visibility</p:attrName>
                                        </p:attrNameLst>
                                      </p:cBhvr>
                                      <p:to>
                                        <p:strVal val="visible"/>
                                      </p:to>
                                    </p:set>
                                    <p:animEffect transition="in" filter="fade">
                                      <p:cBhvr>
                                        <p:cTn id="38" dur="500"/>
                                        <p:tgtEl>
                                          <p:spTgt spid="52"/>
                                        </p:tgtEl>
                                      </p:cBhvr>
                                    </p:animEffect>
                                  </p:childTnLst>
                                </p:cTn>
                              </p:par>
                              <p:par>
                                <p:cTn id="39" presetID="10" presetClass="entr" presetSubtype="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par>
                                <p:cTn id="42" presetID="10" presetClass="entr" presetSubtype="0" fill="hold"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30" grpId="0"/>
      <p:bldP spid="54" grpId="0"/>
      <p:bldP spid="3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98120" y="228934"/>
            <a:ext cx="11080750" cy="957263"/>
          </a:xfrm>
          <a:prstGeom prst="rect">
            <a:avLst/>
          </a:prstGeom>
        </p:spPr>
        <p:txBody>
          <a:bodyPr/>
          <a:lstStyle/>
          <a:p>
            <a:r>
              <a:rPr lang="en-US" dirty="0"/>
              <a:t>VM Gallery</a:t>
            </a:r>
          </a:p>
        </p:txBody>
      </p:sp>
      <p:sp>
        <p:nvSpPr>
          <p:cNvPr id="5" name="Text Placeholder 5"/>
          <p:cNvSpPr txBox="1">
            <a:spLocks/>
          </p:cNvSpPr>
          <p:nvPr/>
        </p:nvSpPr>
        <p:spPr>
          <a:xfrm>
            <a:off x="560388" y="1178710"/>
            <a:ext cx="11080750" cy="4375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cap="all" dirty="0"/>
              <a:t>A collection of prebuilt images for various workloads</a:t>
            </a:r>
          </a:p>
        </p:txBody>
      </p:sp>
      <p:grpSp>
        <p:nvGrpSpPr>
          <p:cNvPr id="44" name="Group 43"/>
          <p:cNvGrpSpPr/>
          <p:nvPr/>
        </p:nvGrpSpPr>
        <p:grpSpPr>
          <a:xfrm>
            <a:off x="1689897" y="1786284"/>
            <a:ext cx="1600956" cy="1318108"/>
            <a:chOff x="1689897" y="1786284"/>
            <a:chExt cx="1600956" cy="1318108"/>
          </a:xfrm>
        </p:grpSpPr>
        <p:pic>
          <p:nvPicPr>
            <p:cNvPr id="8" name="Picture 7"/>
            <p:cNvPicPr>
              <a:picLocks noChangeAspect="1"/>
            </p:cNvPicPr>
            <p:nvPr/>
          </p:nvPicPr>
          <p:blipFill>
            <a:blip r:embed="rId3"/>
            <a:stretch>
              <a:fillRect/>
            </a:stretch>
          </p:blipFill>
          <p:spPr>
            <a:xfrm>
              <a:off x="1831321" y="1786284"/>
              <a:ext cx="1318108" cy="1318108"/>
            </a:xfrm>
            <a:prstGeom prst="rect">
              <a:avLst/>
            </a:prstGeom>
          </p:spPr>
        </p:pic>
        <p:sp>
          <p:nvSpPr>
            <p:cNvPr id="14" name="Rectangle 13"/>
            <p:cNvSpPr/>
            <p:nvPr/>
          </p:nvSpPr>
          <p:spPr>
            <a:xfrm>
              <a:off x="1689897" y="2852091"/>
              <a:ext cx="1600956" cy="230832"/>
            </a:xfrm>
            <a:prstGeom prst="rect">
              <a:avLst/>
            </a:prstGeom>
          </p:spPr>
          <p:txBody>
            <a:bodyPr wrap="square">
              <a:spAutoFit/>
            </a:bodyPr>
            <a:lstStyle/>
            <a:p>
              <a:pPr algn="ctr"/>
              <a:r>
                <a:rPr lang="pt-BR" sz="900" dirty="0">
                  <a:solidFill>
                    <a:schemeClr val="bg1"/>
                  </a:solidFill>
                  <a:latin typeface="+mj-lt"/>
                </a:rPr>
                <a:t>Windows Server 2012 R2</a:t>
              </a:r>
              <a:endParaRPr lang="en-US" sz="900" dirty="0">
                <a:solidFill>
                  <a:schemeClr val="bg1"/>
                </a:solidFill>
                <a:latin typeface="+mj-lt"/>
              </a:endParaRPr>
            </a:p>
          </p:txBody>
        </p:sp>
      </p:grpSp>
      <p:grpSp>
        <p:nvGrpSpPr>
          <p:cNvPr id="45" name="Group 44"/>
          <p:cNvGrpSpPr/>
          <p:nvPr/>
        </p:nvGrpSpPr>
        <p:grpSpPr>
          <a:xfrm>
            <a:off x="3220141" y="1786284"/>
            <a:ext cx="1459532" cy="1318108"/>
            <a:chOff x="3220141" y="1786284"/>
            <a:chExt cx="1459532" cy="1318108"/>
          </a:xfrm>
        </p:grpSpPr>
        <p:pic>
          <p:nvPicPr>
            <p:cNvPr id="15" name="Picture 14"/>
            <p:cNvPicPr>
              <a:picLocks noChangeAspect="1"/>
            </p:cNvPicPr>
            <p:nvPr/>
          </p:nvPicPr>
          <p:blipFill>
            <a:blip r:embed="rId4"/>
            <a:stretch>
              <a:fillRect/>
            </a:stretch>
          </p:blipFill>
          <p:spPr>
            <a:xfrm>
              <a:off x="3282866" y="1786284"/>
              <a:ext cx="1318108" cy="1318108"/>
            </a:xfrm>
            <a:prstGeom prst="rect">
              <a:avLst/>
            </a:prstGeom>
          </p:spPr>
        </p:pic>
        <p:sp>
          <p:nvSpPr>
            <p:cNvPr id="16" name="Rectangle 15"/>
            <p:cNvSpPr/>
            <p:nvPr/>
          </p:nvSpPr>
          <p:spPr>
            <a:xfrm>
              <a:off x="3220141" y="2840892"/>
              <a:ext cx="1459532" cy="230832"/>
            </a:xfrm>
            <a:prstGeom prst="rect">
              <a:avLst/>
            </a:prstGeom>
          </p:spPr>
          <p:txBody>
            <a:bodyPr wrap="square">
              <a:spAutoFit/>
            </a:bodyPr>
            <a:lstStyle/>
            <a:p>
              <a:pPr algn="ctr"/>
              <a:r>
                <a:rPr lang="en-US" sz="900" dirty="0">
                  <a:solidFill>
                    <a:schemeClr val="bg1"/>
                  </a:solidFill>
                  <a:latin typeface="+mj-lt"/>
                </a:rPr>
                <a:t>Ubuntu Server 14.04 LTS</a:t>
              </a:r>
            </a:p>
          </p:txBody>
        </p:sp>
      </p:grpSp>
      <p:grpSp>
        <p:nvGrpSpPr>
          <p:cNvPr id="46" name="Group 45"/>
          <p:cNvGrpSpPr/>
          <p:nvPr/>
        </p:nvGrpSpPr>
        <p:grpSpPr>
          <a:xfrm>
            <a:off x="4708625" y="1786284"/>
            <a:ext cx="1459532" cy="1318109"/>
            <a:chOff x="4708625" y="1786284"/>
            <a:chExt cx="1459532" cy="1318109"/>
          </a:xfrm>
        </p:grpSpPr>
        <p:pic>
          <p:nvPicPr>
            <p:cNvPr id="17" name="Picture 16"/>
            <p:cNvPicPr>
              <a:picLocks noChangeAspect="1"/>
            </p:cNvPicPr>
            <p:nvPr/>
          </p:nvPicPr>
          <p:blipFill>
            <a:blip r:embed="rId5"/>
            <a:stretch>
              <a:fillRect/>
            </a:stretch>
          </p:blipFill>
          <p:spPr>
            <a:xfrm>
              <a:off x="4734411" y="1786284"/>
              <a:ext cx="1318109" cy="1318109"/>
            </a:xfrm>
            <a:prstGeom prst="rect">
              <a:avLst/>
            </a:prstGeom>
          </p:spPr>
        </p:pic>
        <p:sp>
          <p:nvSpPr>
            <p:cNvPr id="18" name="Rectangle 17"/>
            <p:cNvSpPr/>
            <p:nvPr/>
          </p:nvSpPr>
          <p:spPr>
            <a:xfrm>
              <a:off x="4708625" y="2852657"/>
              <a:ext cx="1459532" cy="230832"/>
            </a:xfrm>
            <a:prstGeom prst="rect">
              <a:avLst/>
            </a:prstGeom>
          </p:spPr>
          <p:txBody>
            <a:bodyPr wrap="square">
              <a:spAutoFit/>
            </a:bodyPr>
            <a:lstStyle/>
            <a:p>
              <a:pPr algn="ctr"/>
              <a:r>
                <a:rPr lang="en-US" sz="900" dirty="0" err="1">
                  <a:solidFill>
                    <a:schemeClr val="bg1"/>
                  </a:solidFill>
                  <a:latin typeface="+mj-lt"/>
                </a:rPr>
                <a:t>CentOS</a:t>
              </a:r>
              <a:r>
                <a:rPr lang="en-US" sz="900" dirty="0">
                  <a:solidFill>
                    <a:schemeClr val="bg1"/>
                  </a:solidFill>
                  <a:latin typeface="+mj-lt"/>
                </a:rPr>
                <a:t> 6.5</a:t>
              </a:r>
            </a:p>
          </p:txBody>
        </p:sp>
      </p:grpSp>
      <p:grpSp>
        <p:nvGrpSpPr>
          <p:cNvPr id="47" name="Group 46"/>
          <p:cNvGrpSpPr/>
          <p:nvPr/>
        </p:nvGrpSpPr>
        <p:grpSpPr>
          <a:xfrm>
            <a:off x="6110254" y="1786284"/>
            <a:ext cx="1559195" cy="1325430"/>
            <a:chOff x="6110254" y="1786284"/>
            <a:chExt cx="1559195" cy="1325430"/>
          </a:xfrm>
        </p:grpSpPr>
        <p:pic>
          <p:nvPicPr>
            <p:cNvPr id="19" name="Picture 18"/>
            <p:cNvPicPr>
              <a:picLocks noChangeAspect="1"/>
            </p:cNvPicPr>
            <p:nvPr/>
          </p:nvPicPr>
          <p:blipFill>
            <a:blip r:embed="rId6"/>
            <a:stretch>
              <a:fillRect/>
            </a:stretch>
          </p:blipFill>
          <p:spPr>
            <a:xfrm>
              <a:off x="6185957" y="1786284"/>
              <a:ext cx="1318109" cy="1318109"/>
            </a:xfrm>
            <a:prstGeom prst="rect">
              <a:avLst/>
            </a:prstGeom>
          </p:spPr>
        </p:pic>
        <p:sp>
          <p:nvSpPr>
            <p:cNvPr id="20" name="Rectangle 19"/>
            <p:cNvSpPr/>
            <p:nvPr/>
          </p:nvSpPr>
          <p:spPr>
            <a:xfrm>
              <a:off x="6110254" y="2742382"/>
              <a:ext cx="1559195" cy="369332"/>
            </a:xfrm>
            <a:prstGeom prst="rect">
              <a:avLst/>
            </a:prstGeom>
          </p:spPr>
          <p:txBody>
            <a:bodyPr wrap="square">
              <a:spAutoFit/>
            </a:bodyPr>
            <a:lstStyle/>
            <a:p>
              <a:pPr algn="ctr"/>
              <a:r>
                <a:rPr lang="en-US" sz="900" dirty="0">
                  <a:solidFill>
                    <a:schemeClr val="bg1"/>
                  </a:solidFill>
                  <a:latin typeface="+mj-lt"/>
                </a:rPr>
                <a:t>SUSE Linux </a:t>
              </a:r>
            </a:p>
            <a:p>
              <a:pPr algn="ctr"/>
              <a:r>
                <a:rPr lang="en-US" altLang="zh-CN" sz="900" dirty="0">
                  <a:solidFill>
                    <a:schemeClr val="bg1"/>
                  </a:solidFill>
                  <a:latin typeface="+mj-lt"/>
                </a:rPr>
                <a:t>Enterprise Server</a:t>
              </a:r>
              <a:endParaRPr lang="en-US" sz="900" dirty="0">
                <a:solidFill>
                  <a:schemeClr val="bg1"/>
                </a:solidFill>
                <a:latin typeface="+mj-lt"/>
              </a:endParaRPr>
            </a:p>
          </p:txBody>
        </p:sp>
      </p:grpSp>
      <p:grpSp>
        <p:nvGrpSpPr>
          <p:cNvPr id="48" name="Group 47"/>
          <p:cNvGrpSpPr/>
          <p:nvPr/>
        </p:nvGrpSpPr>
        <p:grpSpPr>
          <a:xfrm>
            <a:off x="8958953" y="1807643"/>
            <a:ext cx="1559195" cy="1318109"/>
            <a:chOff x="7518855" y="1786284"/>
            <a:chExt cx="1559195" cy="1318109"/>
          </a:xfrm>
        </p:grpSpPr>
        <p:pic>
          <p:nvPicPr>
            <p:cNvPr id="21" name="Picture 20"/>
            <p:cNvPicPr>
              <a:picLocks noChangeAspect="1"/>
            </p:cNvPicPr>
            <p:nvPr/>
          </p:nvPicPr>
          <p:blipFill>
            <a:blip r:embed="rId7"/>
            <a:stretch>
              <a:fillRect/>
            </a:stretch>
          </p:blipFill>
          <p:spPr>
            <a:xfrm>
              <a:off x="7637503" y="1786284"/>
              <a:ext cx="1318109" cy="1318109"/>
            </a:xfrm>
            <a:prstGeom prst="rect">
              <a:avLst/>
            </a:prstGeom>
          </p:spPr>
        </p:pic>
        <p:sp>
          <p:nvSpPr>
            <p:cNvPr id="22" name="Rectangle 21"/>
            <p:cNvSpPr/>
            <p:nvPr/>
          </p:nvSpPr>
          <p:spPr>
            <a:xfrm>
              <a:off x="7518855" y="2843662"/>
              <a:ext cx="1559195" cy="230832"/>
            </a:xfrm>
            <a:prstGeom prst="rect">
              <a:avLst/>
            </a:prstGeom>
          </p:spPr>
          <p:txBody>
            <a:bodyPr wrap="square">
              <a:spAutoFit/>
            </a:bodyPr>
            <a:lstStyle/>
            <a:p>
              <a:pPr algn="ctr"/>
              <a:r>
                <a:rPr lang="en-US" sz="900" dirty="0">
                  <a:solidFill>
                    <a:schemeClr val="bg1"/>
                  </a:solidFill>
                  <a:latin typeface="+mj-lt"/>
                </a:rPr>
                <a:t>Oracle Linux 6.4.0.0.0</a:t>
              </a:r>
            </a:p>
          </p:txBody>
        </p:sp>
      </p:grpSp>
      <p:grpSp>
        <p:nvGrpSpPr>
          <p:cNvPr id="60" name="Group 59"/>
          <p:cNvGrpSpPr/>
          <p:nvPr/>
        </p:nvGrpSpPr>
        <p:grpSpPr>
          <a:xfrm>
            <a:off x="8958953" y="4660076"/>
            <a:ext cx="1559195" cy="1321875"/>
            <a:chOff x="8958953" y="4660076"/>
            <a:chExt cx="1559195" cy="1321875"/>
          </a:xfrm>
        </p:grpSpPr>
        <p:pic>
          <p:nvPicPr>
            <p:cNvPr id="23" name="Picture 22"/>
            <p:cNvPicPr>
              <a:picLocks noChangeAspect="1"/>
            </p:cNvPicPr>
            <p:nvPr/>
          </p:nvPicPr>
          <p:blipFill>
            <a:blip r:embed="rId3">
              <a:duotone>
                <a:schemeClr val="accent6">
                  <a:shade val="45000"/>
                  <a:satMod val="135000"/>
                </a:schemeClr>
                <a:prstClr val="white"/>
              </a:duotone>
            </a:blip>
            <a:stretch>
              <a:fillRect/>
            </a:stretch>
          </p:blipFill>
          <p:spPr>
            <a:xfrm>
              <a:off x="9078050" y="4660076"/>
              <a:ext cx="1318108" cy="1318108"/>
            </a:xfrm>
            <a:prstGeom prst="rect">
              <a:avLst/>
            </a:prstGeom>
          </p:spPr>
        </p:pic>
        <p:sp>
          <p:nvSpPr>
            <p:cNvPr id="24" name="Rectangle 23"/>
            <p:cNvSpPr/>
            <p:nvPr/>
          </p:nvSpPr>
          <p:spPr>
            <a:xfrm>
              <a:off x="8958953" y="5751119"/>
              <a:ext cx="1559195" cy="230832"/>
            </a:xfrm>
            <a:prstGeom prst="rect">
              <a:avLst/>
            </a:prstGeom>
          </p:spPr>
          <p:txBody>
            <a:bodyPr wrap="square">
              <a:spAutoFit/>
            </a:bodyPr>
            <a:lstStyle/>
            <a:p>
              <a:pPr algn="ctr"/>
              <a:r>
                <a:rPr lang="en-US" altLang="zh-CN" sz="900" dirty="0">
                  <a:solidFill>
                    <a:schemeClr val="bg1"/>
                  </a:solidFill>
                  <a:latin typeface="+mj-lt"/>
                </a:rPr>
                <a:t>Windows 8.1 Enterprise</a:t>
              </a:r>
              <a:endParaRPr lang="en-US" sz="900" dirty="0">
                <a:solidFill>
                  <a:schemeClr val="bg1"/>
                </a:solidFill>
                <a:latin typeface="+mj-lt"/>
              </a:endParaRPr>
            </a:p>
          </p:txBody>
        </p:sp>
      </p:grpSp>
      <p:grpSp>
        <p:nvGrpSpPr>
          <p:cNvPr id="49" name="Group 48"/>
          <p:cNvGrpSpPr/>
          <p:nvPr/>
        </p:nvGrpSpPr>
        <p:grpSpPr>
          <a:xfrm>
            <a:off x="1674726" y="3224402"/>
            <a:ext cx="1600956" cy="1318109"/>
            <a:chOff x="1674726" y="3224402"/>
            <a:chExt cx="1600956" cy="1318109"/>
          </a:xfrm>
        </p:grpSpPr>
        <p:pic>
          <p:nvPicPr>
            <p:cNvPr id="9" name="Picture 8"/>
            <p:cNvPicPr>
              <a:picLocks noChangeAspect="1"/>
            </p:cNvPicPr>
            <p:nvPr/>
          </p:nvPicPr>
          <p:blipFill>
            <a:blip r:embed="rId8"/>
            <a:stretch>
              <a:fillRect/>
            </a:stretch>
          </p:blipFill>
          <p:spPr>
            <a:xfrm>
              <a:off x="1831321" y="3224402"/>
              <a:ext cx="1318109" cy="1318109"/>
            </a:xfrm>
            <a:prstGeom prst="rect">
              <a:avLst/>
            </a:prstGeom>
          </p:spPr>
        </p:pic>
        <p:sp>
          <p:nvSpPr>
            <p:cNvPr id="25" name="Rectangle 24"/>
            <p:cNvSpPr/>
            <p:nvPr/>
          </p:nvSpPr>
          <p:spPr>
            <a:xfrm>
              <a:off x="1674726" y="4308137"/>
              <a:ext cx="1600956" cy="230832"/>
            </a:xfrm>
            <a:prstGeom prst="rect">
              <a:avLst/>
            </a:prstGeom>
          </p:spPr>
          <p:txBody>
            <a:bodyPr wrap="square">
              <a:spAutoFit/>
            </a:bodyPr>
            <a:lstStyle/>
            <a:p>
              <a:pPr algn="ctr"/>
              <a:r>
                <a:rPr lang="pt-BR" sz="900" dirty="0">
                  <a:solidFill>
                    <a:schemeClr val="bg1"/>
                  </a:solidFill>
                  <a:latin typeface="+mj-lt"/>
                </a:rPr>
                <a:t>SQL </a:t>
              </a:r>
              <a:r>
                <a:rPr lang="en-US" altLang="zh-CN" sz="900" dirty="0">
                  <a:solidFill>
                    <a:schemeClr val="bg1"/>
                  </a:solidFill>
                  <a:latin typeface="+mj-lt"/>
                </a:rPr>
                <a:t>Server 2014 Standard</a:t>
              </a:r>
              <a:endParaRPr lang="en-US" sz="900" dirty="0">
                <a:solidFill>
                  <a:schemeClr val="bg1"/>
                </a:solidFill>
                <a:latin typeface="+mj-lt"/>
              </a:endParaRPr>
            </a:p>
          </p:txBody>
        </p:sp>
      </p:grpSp>
      <p:grpSp>
        <p:nvGrpSpPr>
          <p:cNvPr id="50" name="Group 49"/>
          <p:cNvGrpSpPr/>
          <p:nvPr/>
        </p:nvGrpSpPr>
        <p:grpSpPr>
          <a:xfrm>
            <a:off x="3149429" y="3224402"/>
            <a:ext cx="1600956" cy="1320942"/>
            <a:chOff x="3149429" y="3224402"/>
            <a:chExt cx="1600956" cy="1320942"/>
          </a:xfrm>
        </p:grpSpPr>
        <p:pic>
          <p:nvPicPr>
            <p:cNvPr id="13" name="Picture 12"/>
            <p:cNvPicPr>
              <a:picLocks noChangeAspect="1"/>
            </p:cNvPicPr>
            <p:nvPr/>
          </p:nvPicPr>
          <p:blipFill>
            <a:blip r:embed="rId9"/>
            <a:stretch>
              <a:fillRect/>
            </a:stretch>
          </p:blipFill>
          <p:spPr>
            <a:xfrm>
              <a:off x="3282866" y="3224402"/>
              <a:ext cx="1320942" cy="1320942"/>
            </a:xfrm>
            <a:prstGeom prst="rect">
              <a:avLst/>
            </a:prstGeom>
          </p:spPr>
        </p:pic>
        <p:sp>
          <p:nvSpPr>
            <p:cNvPr id="26" name="Rectangle 25"/>
            <p:cNvSpPr/>
            <p:nvPr/>
          </p:nvSpPr>
          <p:spPr>
            <a:xfrm>
              <a:off x="3149429" y="4298873"/>
              <a:ext cx="1600956" cy="230832"/>
            </a:xfrm>
            <a:prstGeom prst="rect">
              <a:avLst/>
            </a:prstGeom>
          </p:spPr>
          <p:txBody>
            <a:bodyPr wrap="square">
              <a:spAutoFit/>
            </a:bodyPr>
            <a:lstStyle/>
            <a:p>
              <a:pPr algn="ctr"/>
              <a:r>
                <a:rPr lang="en-US" altLang="zh-CN" sz="900" dirty="0">
                  <a:solidFill>
                    <a:schemeClr val="bg1"/>
                  </a:solidFill>
                  <a:latin typeface="+mj-lt"/>
                </a:rPr>
                <a:t>Oracle Database 11g R2</a:t>
              </a:r>
              <a:endParaRPr lang="en-US" sz="900" dirty="0">
                <a:solidFill>
                  <a:schemeClr val="bg1"/>
                </a:solidFill>
                <a:latin typeface="+mj-lt"/>
              </a:endParaRPr>
            </a:p>
          </p:txBody>
        </p:sp>
      </p:grpSp>
      <p:grpSp>
        <p:nvGrpSpPr>
          <p:cNvPr id="51" name="Group 50"/>
          <p:cNvGrpSpPr/>
          <p:nvPr/>
        </p:nvGrpSpPr>
        <p:grpSpPr>
          <a:xfrm>
            <a:off x="4584482" y="3224402"/>
            <a:ext cx="1600956" cy="1321217"/>
            <a:chOff x="4584482" y="3224402"/>
            <a:chExt cx="1600956" cy="1321217"/>
          </a:xfrm>
        </p:grpSpPr>
        <p:pic>
          <p:nvPicPr>
            <p:cNvPr id="12" name="Picture 11"/>
            <p:cNvPicPr>
              <a:picLocks noChangeAspect="1"/>
            </p:cNvPicPr>
            <p:nvPr/>
          </p:nvPicPr>
          <p:blipFill>
            <a:blip r:embed="rId10"/>
            <a:stretch>
              <a:fillRect/>
            </a:stretch>
          </p:blipFill>
          <p:spPr>
            <a:xfrm>
              <a:off x="4734411" y="3224402"/>
              <a:ext cx="1318109" cy="1318109"/>
            </a:xfrm>
            <a:prstGeom prst="rect">
              <a:avLst/>
            </a:prstGeom>
          </p:spPr>
        </p:pic>
        <p:sp>
          <p:nvSpPr>
            <p:cNvPr id="27" name="Rectangle 26"/>
            <p:cNvSpPr/>
            <p:nvPr/>
          </p:nvSpPr>
          <p:spPr>
            <a:xfrm>
              <a:off x="4584482" y="4314787"/>
              <a:ext cx="1600956" cy="230832"/>
            </a:xfrm>
            <a:prstGeom prst="rect">
              <a:avLst/>
            </a:prstGeom>
          </p:spPr>
          <p:txBody>
            <a:bodyPr wrap="square">
              <a:spAutoFit/>
            </a:bodyPr>
            <a:lstStyle/>
            <a:p>
              <a:pPr algn="ctr"/>
              <a:r>
                <a:rPr lang="en-US" altLang="zh-CN" sz="900" dirty="0">
                  <a:solidFill>
                    <a:schemeClr val="bg1"/>
                  </a:solidFill>
                  <a:latin typeface="+mj-lt"/>
                </a:rPr>
                <a:t>BizTalk Server 2013</a:t>
              </a:r>
              <a:endParaRPr lang="en-US" sz="900" dirty="0">
                <a:solidFill>
                  <a:schemeClr val="bg1"/>
                </a:solidFill>
                <a:latin typeface="+mj-lt"/>
              </a:endParaRPr>
            </a:p>
          </p:txBody>
        </p:sp>
      </p:grpSp>
      <p:grpSp>
        <p:nvGrpSpPr>
          <p:cNvPr id="52" name="Group 51"/>
          <p:cNvGrpSpPr/>
          <p:nvPr/>
        </p:nvGrpSpPr>
        <p:grpSpPr>
          <a:xfrm>
            <a:off x="6061936" y="3226447"/>
            <a:ext cx="1600956" cy="1318897"/>
            <a:chOff x="6061936" y="3226447"/>
            <a:chExt cx="1600956" cy="1318897"/>
          </a:xfrm>
        </p:grpSpPr>
        <p:pic>
          <p:nvPicPr>
            <p:cNvPr id="10" name="Picture 9"/>
            <p:cNvPicPr>
              <a:picLocks noChangeAspect="1"/>
            </p:cNvPicPr>
            <p:nvPr/>
          </p:nvPicPr>
          <p:blipFill>
            <a:blip r:embed="rId11"/>
            <a:stretch>
              <a:fillRect/>
            </a:stretch>
          </p:blipFill>
          <p:spPr>
            <a:xfrm>
              <a:off x="6183123" y="3226447"/>
              <a:ext cx="1318897" cy="1318897"/>
            </a:xfrm>
            <a:prstGeom prst="rect">
              <a:avLst/>
            </a:prstGeom>
          </p:spPr>
        </p:pic>
        <p:sp>
          <p:nvSpPr>
            <p:cNvPr id="28" name="Rectangle 27"/>
            <p:cNvSpPr/>
            <p:nvPr/>
          </p:nvSpPr>
          <p:spPr>
            <a:xfrm>
              <a:off x="6061936" y="4308137"/>
              <a:ext cx="1600956" cy="230832"/>
            </a:xfrm>
            <a:prstGeom prst="rect">
              <a:avLst/>
            </a:prstGeom>
          </p:spPr>
          <p:txBody>
            <a:bodyPr wrap="square">
              <a:spAutoFit/>
            </a:bodyPr>
            <a:lstStyle/>
            <a:p>
              <a:pPr algn="ctr"/>
              <a:r>
                <a:rPr lang="en-US" altLang="zh-CN" sz="900" dirty="0">
                  <a:solidFill>
                    <a:schemeClr val="bg1"/>
                  </a:solidFill>
                  <a:latin typeface="+mj-lt"/>
                </a:rPr>
                <a:t>SharePoint Server Farm</a:t>
              </a:r>
              <a:endParaRPr lang="en-US" sz="900" dirty="0">
                <a:solidFill>
                  <a:schemeClr val="bg1"/>
                </a:solidFill>
                <a:latin typeface="+mj-lt"/>
              </a:endParaRPr>
            </a:p>
          </p:txBody>
        </p:sp>
      </p:grpSp>
      <p:grpSp>
        <p:nvGrpSpPr>
          <p:cNvPr id="53" name="Group 52"/>
          <p:cNvGrpSpPr/>
          <p:nvPr/>
        </p:nvGrpSpPr>
        <p:grpSpPr>
          <a:xfrm>
            <a:off x="7509168" y="3226447"/>
            <a:ext cx="1600956" cy="1320101"/>
            <a:chOff x="7509168" y="3226447"/>
            <a:chExt cx="1600956" cy="1320101"/>
          </a:xfrm>
        </p:grpSpPr>
        <p:pic>
          <p:nvPicPr>
            <p:cNvPr id="29" name="Picture 28"/>
            <p:cNvPicPr>
              <a:picLocks noChangeAspect="1"/>
            </p:cNvPicPr>
            <p:nvPr/>
          </p:nvPicPr>
          <p:blipFill>
            <a:blip r:embed="rId12"/>
            <a:stretch>
              <a:fillRect/>
            </a:stretch>
          </p:blipFill>
          <p:spPr>
            <a:xfrm>
              <a:off x="7637503" y="3226447"/>
              <a:ext cx="1318897" cy="1318897"/>
            </a:xfrm>
            <a:prstGeom prst="rect">
              <a:avLst/>
            </a:prstGeom>
          </p:spPr>
        </p:pic>
        <p:sp>
          <p:nvSpPr>
            <p:cNvPr id="30" name="Rectangle 29"/>
            <p:cNvSpPr/>
            <p:nvPr/>
          </p:nvSpPr>
          <p:spPr>
            <a:xfrm>
              <a:off x="7509168" y="4177216"/>
              <a:ext cx="1600956" cy="369332"/>
            </a:xfrm>
            <a:prstGeom prst="rect">
              <a:avLst/>
            </a:prstGeom>
          </p:spPr>
          <p:txBody>
            <a:bodyPr wrap="square">
              <a:spAutoFit/>
            </a:bodyPr>
            <a:lstStyle/>
            <a:p>
              <a:pPr algn="ctr"/>
              <a:r>
                <a:rPr lang="en-US" altLang="zh-CN" sz="900" dirty="0">
                  <a:solidFill>
                    <a:schemeClr val="bg1"/>
                  </a:solidFill>
                  <a:latin typeface="+mj-lt"/>
                </a:rPr>
                <a:t>Microsoft Dynamics </a:t>
              </a:r>
            </a:p>
            <a:p>
              <a:pPr algn="ctr"/>
              <a:r>
                <a:rPr lang="en-US" altLang="zh-CN" sz="900" dirty="0">
                  <a:solidFill>
                    <a:schemeClr val="bg1"/>
                  </a:solidFill>
                  <a:latin typeface="+mj-lt"/>
                </a:rPr>
                <a:t>GP 2013</a:t>
              </a:r>
              <a:endParaRPr lang="en-US" sz="900" dirty="0">
                <a:solidFill>
                  <a:schemeClr val="bg1"/>
                </a:solidFill>
                <a:latin typeface="+mj-lt"/>
              </a:endParaRPr>
            </a:p>
          </p:txBody>
        </p:sp>
      </p:grpSp>
      <p:grpSp>
        <p:nvGrpSpPr>
          <p:cNvPr id="54" name="Group 53"/>
          <p:cNvGrpSpPr/>
          <p:nvPr/>
        </p:nvGrpSpPr>
        <p:grpSpPr>
          <a:xfrm>
            <a:off x="9078050" y="3228608"/>
            <a:ext cx="1316736" cy="1316736"/>
            <a:chOff x="9078050" y="3228608"/>
            <a:chExt cx="1316736" cy="1316736"/>
          </a:xfrm>
        </p:grpSpPr>
        <p:pic>
          <p:nvPicPr>
            <p:cNvPr id="31" name="Picture 30"/>
            <p:cNvPicPr>
              <a:picLocks noChangeAspect="1"/>
            </p:cNvPicPr>
            <p:nvPr/>
          </p:nvPicPr>
          <p:blipFill>
            <a:blip r:embed="rId13"/>
            <a:stretch>
              <a:fillRect/>
            </a:stretch>
          </p:blipFill>
          <p:spPr>
            <a:xfrm>
              <a:off x="9078050" y="3228608"/>
              <a:ext cx="1316736" cy="1316736"/>
            </a:xfrm>
            <a:prstGeom prst="rect">
              <a:avLst/>
            </a:prstGeom>
          </p:spPr>
        </p:pic>
        <p:sp>
          <p:nvSpPr>
            <p:cNvPr id="32" name="Rectangle 31"/>
            <p:cNvSpPr/>
            <p:nvPr/>
          </p:nvSpPr>
          <p:spPr>
            <a:xfrm>
              <a:off x="9110123" y="4255933"/>
              <a:ext cx="1231732" cy="230832"/>
            </a:xfrm>
            <a:prstGeom prst="rect">
              <a:avLst/>
            </a:prstGeom>
          </p:spPr>
          <p:txBody>
            <a:bodyPr wrap="square">
              <a:spAutoFit/>
            </a:bodyPr>
            <a:lstStyle/>
            <a:p>
              <a:pPr algn="ctr"/>
              <a:r>
                <a:rPr lang="en-US" altLang="zh-CN" sz="900" dirty="0">
                  <a:solidFill>
                    <a:schemeClr val="bg1"/>
                  </a:solidFill>
                  <a:latin typeface="+mj-lt"/>
                </a:rPr>
                <a:t>Zulu 8</a:t>
              </a:r>
              <a:endParaRPr lang="en-US" sz="900" dirty="0">
                <a:solidFill>
                  <a:schemeClr val="bg1"/>
                </a:solidFill>
                <a:latin typeface="+mj-lt"/>
              </a:endParaRPr>
            </a:p>
          </p:txBody>
        </p:sp>
      </p:grpSp>
      <p:grpSp>
        <p:nvGrpSpPr>
          <p:cNvPr id="55" name="Group 54"/>
          <p:cNvGrpSpPr/>
          <p:nvPr/>
        </p:nvGrpSpPr>
        <p:grpSpPr>
          <a:xfrm>
            <a:off x="1689897" y="4662521"/>
            <a:ext cx="1600956" cy="1334769"/>
            <a:chOff x="1689897" y="4662521"/>
            <a:chExt cx="1600956" cy="1334769"/>
          </a:xfrm>
        </p:grpSpPr>
        <p:pic>
          <p:nvPicPr>
            <p:cNvPr id="34" name="Picture 33"/>
            <p:cNvPicPr>
              <a:picLocks noChangeAspect="1"/>
            </p:cNvPicPr>
            <p:nvPr/>
          </p:nvPicPr>
          <p:blipFill>
            <a:blip r:embed="rId14"/>
            <a:stretch>
              <a:fillRect/>
            </a:stretch>
          </p:blipFill>
          <p:spPr>
            <a:xfrm>
              <a:off x="1831321" y="4662521"/>
              <a:ext cx="1316736" cy="1316736"/>
            </a:xfrm>
            <a:prstGeom prst="rect">
              <a:avLst/>
            </a:prstGeom>
          </p:spPr>
        </p:pic>
        <p:sp>
          <p:nvSpPr>
            <p:cNvPr id="35" name="Rectangle 34"/>
            <p:cNvSpPr/>
            <p:nvPr/>
          </p:nvSpPr>
          <p:spPr>
            <a:xfrm>
              <a:off x="1689897" y="5627958"/>
              <a:ext cx="1600956" cy="369332"/>
            </a:xfrm>
            <a:prstGeom prst="rect">
              <a:avLst/>
            </a:prstGeom>
          </p:spPr>
          <p:txBody>
            <a:bodyPr wrap="square">
              <a:spAutoFit/>
            </a:bodyPr>
            <a:lstStyle/>
            <a:p>
              <a:pPr algn="ctr"/>
              <a:r>
                <a:rPr lang="en-US" sz="900" dirty="0">
                  <a:solidFill>
                    <a:schemeClr val="bg1"/>
                  </a:solidFill>
                  <a:latin typeface="+mj-lt"/>
                </a:rPr>
                <a:t>SAP HA</a:t>
              </a:r>
              <a:r>
                <a:rPr lang="en-US" altLang="zh-CN" sz="900" dirty="0">
                  <a:solidFill>
                    <a:schemeClr val="bg1"/>
                  </a:solidFill>
                  <a:latin typeface="+mj-lt"/>
                </a:rPr>
                <a:t>NA </a:t>
              </a:r>
            </a:p>
            <a:p>
              <a:pPr algn="ctr"/>
              <a:r>
                <a:rPr lang="en-US" altLang="zh-CN" sz="900" dirty="0">
                  <a:solidFill>
                    <a:schemeClr val="bg1"/>
                  </a:solidFill>
                  <a:latin typeface="+mj-lt"/>
                </a:rPr>
                <a:t>Developer Edition</a:t>
              </a:r>
              <a:endParaRPr lang="en-US" sz="900" dirty="0">
                <a:solidFill>
                  <a:schemeClr val="bg1"/>
                </a:solidFill>
                <a:latin typeface="+mj-lt"/>
              </a:endParaRPr>
            </a:p>
          </p:txBody>
        </p:sp>
      </p:grpSp>
      <p:grpSp>
        <p:nvGrpSpPr>
          <p:cNvPr id="56" name="Group 55"/>
          <p:cNvGrpSpPr/>
          <p:nvPr/>
        </p:nvGrpSpPr>
        <p:grpSpPr>
          <a:xfrm>
            <a:off x="3167323" y="4662519"/>
            <a:ext cx="1600956" cy="1316736"/>
            <a:chOff x="3167323" y="4662519"/>
            <a:chExt cx="1600956" cy="1316736"/>
          </a:xfrm>
        </p:grpSpPr>
        <p:pic>
          <p:nvPicPr>
            <p:cNvPr id="36" name="Picture 35"/>
            <p:cNvPicPr>
              <a:picLocks noChangeAspect="1"/>
            </p:cNvPicPr>
            <p:nvPr/>
          </p:nvPicPr>
          <p:blipFill>
            <a:blip r:embed="rId15"/>
            <a:stretch>
              <a:fillRect/>
            </a:stretch>
          </p:blipFill>
          <p:spPr>
            <a:xfrm>
              <a:off x="3281577" y="4662519"/>
              <a:ext cx="1316736" cy="1316736"/>
            </a:xfrm>
            <a:prstGeom prst="rect">
              <a:avLst/>
            </a:prstGeom>
          </p:spPr>
        </p:pic>
        <p:sp>
          <p:nvSpPr>
            <p:cNvPr id="37" name="Rectangle 36"/>
            <p:cNvSpPr/>
            <p:nvPr/>
          </p:nvSpPr>
          <p:spPr>
            <a:xfrm>
              <a:off x="3167323" y="5724185"/>
              <a:ext cx="1600956" cy="230832"/>
            </a:xfrm>
            <a:prstGeom prst="rect">
              <a:avLst/>
            </a:prstGeom>
          </p:spPr>
          <p:txBody>
            <a:bodyPr wrap="square">
              <a:spAutoFit/>
            </a:bodyPr>
            <a:lstStyle/>
            <a:p>
              <a:pPr algn="ctr"/>
              <a:r>
                <a:rPr lang="en-US" altLang="zh-CN" sz="900" dirty="0">
                  <a:solidFill>
                    <a:schemeClr val="bg1"/>
                  </a:solidFill>
                  <a:latin typeface="+mj-lt"/>
                </a:rPr>
                <a:t>Puppet Enterprise 3.2.3</a:t>
              </a:r>
              <a:endParaRPr lang="en-US" sz="900" dirty="0">
                <a:solidFill>
                  <a:schemeClr val="bg1"/>
                </a:solidFill>
                <a:latin typeface="+mj-lt"/>
              </a:endParaRPr>
            </a:p>
          </p:txBody>
        </p:sp>
      </p:grpSp>
      <p:grpSp>
        <p:nvGrpSpPr>
          <p:cNvPr id="57" name="Group 56"/>
          <p:cNvGrpSpPr/>
          <p:nvPr/>
        </p:nvGrpSpPr>
        <p:grpSpPr>
          <a:xfrm>
            <a:off x="4598313" y="4662519"/>
            <a:ext cx="1600956" cy="1316736"/>
            <a:chOff x="4598313" y="4662519"/>
            <a:chExt cx="1600956" cy="1316736"/>
          </a:xfrm>
        </p:grpSpPr>
        <p:pic>
          <p:nvPicPr>
            <p:cNvPr id="38" name="Picture 37"/>
            <p:cNvPicPr>
              <a:picLocks noChangeAspect="1"/>
            </p:cNvPicPr>
            <p:nvPr/>
          </p:nvPicPr>
          <p:blipFill>
            <a:blip r:embed="rId16"/>
            <a:stretch>
              <a:fillRect/>
            </a:stretch>
          </p:blipFill>
          <p:spPr>
            <a:xfrm>
              <a:off x="4731832" y="4662519"/>
              <a:ext cx="1316736" cy="1316736"/>
            </a:xfrm>
            <a:prstGeom prst="rect">
              <a:avLst/>
            </a:prstGeom>
          </p:spPr>
        </p:pic>
        <p:sp>
          <p:nvSpPr>
            <p:cNvPr id="39" name="Rectangle 38"/>
            <p:cNvSpPr/>
            <p:nvPr/>
          </p:nvSpPr>
          <p:spPr>
            <a:xfrm>
              <a:off x="4598313" y="5748423"/>
              <a:ext cx="1600956" cy="230832"/>
            </a:xfrm>
            <a:prstGeom prst="rect">
              <a:avLst/>
            </a:prstGeom>
          </p:spPr>
          <p:txBody>
            <a:bodyPr wrap="square">
              <a:spAutoFit/>
            </a:bodyPr>
            <a:lstStyle/>
            <a:p>
              <a:pPr algn="ctr"/>
              <a:r>
                <a:rPr lang="en-US" altLang="zh-CN" sz="900" dirty="0">
                  <a:solidFill>
                    <a:schemeClr val="bg1"/>
                  </a:solidFill>
                  <a:latin typeface="+mj-lt"/>
                </a:rPr>
                <a:t>Barracuda Web Application</a:t>
              </a:r>
              <a:endParaRPr lang="en-US" sz="900" dirty="0">
                <a:solidFill>
                  <a:schemeClr val="bg1"/>
                </a:solidFill>
                <a:latin typeface="+mj-lt"/>
              </a:endParaRPr>
            </a:p>
          </p:txBody>
        </p:sp>
      </p:grpSp>
      <p:grpSp>
        <p:nvGrpSpPr>
          <p:cNvPr id="58" name="Group 57"/>
          <p:cNvGrpSpPr/>
          <p:nvPr/>
        </p:nvGrpSpPr>
        <p:grpSpPr>
          <a:xfrm>
            <a:off x="6041013" y="4660076"/>
            <a:ext cx="1600956" cy="1350790"/>
            <a:chOff x="6041013" y="4660076"/>
            <a:chExt cx="1600956" cy="1350790"/>
          </a:xfrm>
        </p:grpSpPr>
        <p:pic>
          <p:nvPicPr>
            <p:cNvPr id="40" name="Picture 39"/>
            <p:cNvPicPr>
              <a:picLocks noChangeAspect="1"/>
            </p:cNvPicPr>
            <p:nvPr/>
          </p:nvPicPr>
          <p:blipFill>
            <a:blip r:embed="rId17"/>
            <a:stretch>
              <a:fillRect/>
            </a:stretch>
          </p:blipFill>
          <p:spPr>
            <a:xfrm>
              <a:off x="6183123" y="4660076"/>
              <a:ext cx="1316736" cy="1316736"/>
            </a:xfrm>
            <a:prstGeom prst="rect">
              <a:avLst/>
            </a:prstGeom>
          </p:spPr>
        </p:pic>
        <p:sp>
          <p:nvSpPr>
            <p:cNvPr id="41" name="Rectangle 40"/>
            <p:cNvSpPr/>
            <p:nvPr/>
          </p:nvSpPr>
          <p:spPr>
            <a:xfrm>
              <a:off x="6041013" y="5641534"/>
              <a:ext cx="1600956" cy="369332"/>
            </a:xfrm>
            <a:prstGeom prst="rect">
              <a:avLst/>
            </a:prstGeom>
          </p:spPr>
          <p:txBody>
            <a:bodyPr wrap="square">
              <a:spAutoFit/>
            </a:bodyPr>
            <a:lstStyle/>
            <a:p>
              <a:pPr algn="ctr"/>
              <a:r>
                <a:rPr lang="en-US" altLang="zh-CN" sz="900" dirty="0">
                  <a:solidFill>
                    <a:schemeClr val="bg1"/>
                  </a:solidFill>
                  <a:latin typeface="+mj-lt"/>
                </a:rPr>
                <a:t>Oracle WebLogic</a:t>
              </a:r>
            </a:p>
            <a:p>
              <a:pPr algn="ctr"/>
              <a:r>
                <a:rPr lang="en-US" altLang="zh-CN" sz="900" dirty="0">
                  <a:solidFill>
                    <a:schemeClr val="bg1"/>
                  </a:solidFill>
                  <a:latin typeface="+mj-lt"/>
                </a:rPr>
                <a:t>Server 12.1.2</a:t>
              </a:r>
              <a:endParaRPr lang="en-US" sz="900" dirty="0">
                <a:solidFill>
                  <a:schemeClr val="bg1"/>
                </a:solidFill>
                <a:latin typeface="+mj-lt"/>
              </a:endParaRPr>
            </a:p>
          </p:txBody>
        </p:sp>
      </p:grpSp>
      <p:grpSp>
        <p:nvGrpSpPr>
          <p:cNvPr id="59" name="Group 58"/>
          <p:cNvGrpSpPr/>
          <p:nvPr/>
        </p:nvGrpSpPr>
        <p:grpSpPr>
          <a:xfrm>
            <a:off x="7495480" y="4660076"/>
            <a:ext cx="1600956" cy="1316736"/>
            <a:chOff x="7495480" y="4660076"/>
            <a:chExt cx="1600956" cy="1316736"/>
          </a:xfrm>
        </p:grpSpPr>
        <p:pic>
          <p:nvPicPr>
            <p:cNvPr id="42" name="Picture 41"/>
            <p:cNvPicPr>
              <a:picLocks noChangeAspect="1"/>
            </p:cNvPicPr>
            <p:nvPr/>
          </p:nvPicPr>
          <p:blipFill>
            <a:blip r:embed="rId18"/>
            <a:stretch>
              <a:fillRect/>
            </a:stretch>
          </p:blipFill>
          <p:spPr>
            <a:xfrm>
              <a:off x="7637503" y="4660076"/>
              <a:ext cx="1316736" cy="1316736"/>
            </a:xfrm>
            <a:prstGeom prst="rect">
              <a:avLst/>
            </a:prstGeom>
          </p:spPr>
        </p:pic>
        <p:sp>
          <p:nvSpPr>
            <p:cNvPr id="43" name="Rectangle 42"/>
            <p:cNvSpPr/>
            <p:nvPr/>
          </p:nvSpPr>
          <p:spPr>
            <a:xfrm>
              <a:off x="7495480" y="5681645"/>
              <a:ext cx="1600956" cy="230832"/>
            </a:xfrm>
            <a:prstGeom prst="rect">
              <a:avLst/>
            </a:prstGeom>
          </p:spPr>
          <p:txBody>
            <a:bodyPr wrap="square">
              <a:spAutoFit/>
            </a:bodyPr>
            <a:lstStyle/>
            <a:p>
              <a:pPr algn="ctr"/>
              <a:r>
                <a:rPr lang="en-US" altLang="zh-CN" sz="900" dirty="0">
                  <a:solidFill>
                    <a:schemeClr val="bg1"/>
                  </a:solidFill>
                  <a:latin typeface="+mj-lt"/>
                </a:rPr>
                <a:t>Visual Studio Ultimate 2013</a:t>
              </a:r>
              <a:endParaRPr lang="en-US" sz="900" dirty="0">
                <a:solidFill>
                  <a:schemeClr val="bg1"/>
                </a:solidFill>
                <a:latin typeface="+mj-lt"/>
              </a:endParaRPr>
            </a:p>
          </p:txBody>
        </p:sp>
      </p:grpSp>
      <p:grpSp>
        <p:nvGrpSpPr>
          <p:cNvPr id="63" name="Group 62"/>
          <p:cNvGrpSpPr/>
          <p:nvPr/>
        </p:nvGrpSpPr>
        <p:grpSpPr>
          <a:xfrm>
            <a:off x="7520557" y="1794291"/>
            <a:ext cx="1559195" cy="1316736"/>
            <a:chOff x="7520557" y="1794291"/>
            <a:chExt cx="1559195" cy="1316736"/>
          </a:xfrm>
        </p:grpSpPr>
        <p:pic>
          <p:nvPicPr>
            <p:cNvPr id="61" name="Picture 60"/>
            <p:cNvPicPr>
              <a:picLocks noChangeAspect="1"/>
            </p:cNvPicPr>
            <p:nvPr/>
          </p:nvPicPr>
          <p:blipFill>
            <a:blip r:embed="rId19"/>
            <a:stretch>
              <a:fillRect/>
            </a:stretch>
          </p:blipFill>
          <p:spPr>
            <a:xfrm>
              <a:off x="7637503" y="1794291"/>
              <a:ext cx="1316736" cy="1316736"/>
            </a:xfrm>
            <a:prstGeom prst="rect">
              <a:avLst/>
            </a:prstGeom>
          </p:spPr>
        </p:pic>
        <p:sp>
          <p:nvSpPr>
            <p:cNvPr id="62" name="Rectangle 61"/>
            <p:cNvSpPr/>
            <p:nvPr/>
          </p:nvSpPr>
          <p:spPr>
            <a:xfrm>
              <a:off x="7520557" y="2851398"/>
              <a:ext cx="1559195" cy="230832"/>
            </a:xfrm>
            <a:prstGeom prst="rect">
              <a:avLst/>
            </a:prstGeom>
          </p:spPr>
          <p:txBody>
            <a:bodyPr wrap="square">
              <a:spAutoFit/>
            </a:bodyPr>
            <a:lstStyle/>
            <a:p>
              <a:pPr algn="ctr"/>
              <a:r>
                <a:rPr lang="en-US" altLang="zh-CN" sz="900" dirty="0" err="1">
                  <a:solidFill>
                    <a:schemeClr val="bg1"/>
                  </a:solidFill>
                  <a:latin typeface="+mj-lt"/>
                </a:rPr>
                <a:t>openSUSE</a:t>
              </a:r>
              <a:r>
                <a:rPr lang="en-US" altLang="zh-CN" sz="900" dirty="0">
                  <a:solidFill>
                    <a:schemeClr val="bg1"/>
                  </a:solidFill>
                  <a:latin typeface="+mj-lt"/>
                </a:rPr>
                <a:t> 13.1</a:t>
              </a:r>
              <a:endParaRPr lang="en-US" sz="900" dirty="0">
                <a:solidFill>
                  <a:schemeClr val="bg1"/>
                </a:solidFill>
                <a:latin typeface="+mj-lt"/>
              </a:endParaRPr>
            </a:p>
          </p:txBody>
        </p:sp>
      </p:grpSp>
    </p:spTree>
    <p:extLst>
      <p:ext uri="{BB962C8B-B14F-4D97-AF65-F5344CB8AC3E}">
        <p14:creationId xmlns:p14="http://schemas.microsoft.com/office/powerpoint/2010/main" val="528917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200" decel="100000"/>
                                        <p:tgtEl>
                                          <p:spTgt spid="44"/>
                                        </p:tgtEl>
                                      </p:cBhvr>
                                    </p:animEffect>
                                    <p:anim calcmode="lin" valueType="num">
                                      <p:cBhvr>
                                        <p:cTn id="8" dur="200" decel="100000" fill="hold"/>
                                        <p:tgtEl>
                                          <p:spTgt spid="44"/>
                                        </p:tgtEl>
                                        <p:attrNameLst>
                                          <p:attrName>style.rotation</p:attrName>
                                        </p:attrNameLst>
                                      </p:cBhvr>
                                      <p:tavLst>
                                        <p:tav tm="0">
                                          <p:val>
                                            <p:fltVal val="-90"/>
                                          </p:val>
                                        </p:tav>
                                        <p:tav tm="100000">
                                          <p:val>
                                            <p:fltVal val="0"/>
                                          </p:val>
                                        </p:tav>
                                      </p:tavLst>
                                    </p:anim>
                                    <p:anim calcmode="lin" valueType="num">
                                      <p:cBhvr>
                                        <p:cTn id="9" dur="200" decel="100000" fill="hold"/>
                                        <p:tgtEl>
                                          <p:spTgt spid="44"/>
                                        </p:tgtEl>
                                        <p:attrNameLst>
                                          <p:attrName>ppt_x</p:attrName>
                                        </p:attrNameLst>
                                      </p:cBhvr>
                                      <p:tavLst>
                                        <p:tav tm="0">
                                          <p:val>
                                            <p:strVal val="#ppt_x+0.4"/>
                                          </p:val>
                                        </p:tav>
                                        <p:tav tm="100000">
                                          <p:val>
                                            <p:strVal val="#ppt_x-0.05"/>
                                          </p:val>
                                        </p:tav>
                                      </p:tavLst>
                                    </p:anim>
                                    <p:anim calcmode="lin" valueType="num">
                                      <p:cBhvr>
                                        <p:cTn id="10" dur="200" decel="100000" fill="hold"/>
                                        <p:tgtEl>
                                          <p:spTgt spid="44"/>
                                        </p:tgtEl>
                                        <p:attrNameLst>
                                          <p:attrName>ppt_y</p:attrName>
                                        </p:attrNameLst>
                                      </p:cBhvr>
                                      <p:tavLst>
                                        <p:tav tm="0">
                                          <p:val>
                                            <p:strVal val="#ppt_y-0.4"/>
                                          </p:val>
                                        </p:tav>
                                        <p:tav tm="100000">
                                          <p:val>
                                            <p:strVal val="#ppt_y+0.1"/>
                                          </p:val>
                                        </p:tav>
                                      </p:tavLst>
                                    </p:anim>
                                    <p:anim calcmode="lin" valueType="num">
                                      <p:cBhvr>
                                        <p:cTn id="11" dur="50" accel="100000" fill="hold">
                                          <p:stCondLst>
                                            <p:cond delay="200"/>
                                          </p:stCondLst>
                                        </p:cTn>
                                        <p:tgtEl>
                                          <p:spTgt spid="44"/>
                                        </p:tgtEl>
                                        <p:attrNameLst>
                                          <p:attrName>ppt_x</p:attrName>
                                        </p:attrNameLst>
                                      </p:cBhvr>
                                      <p:tavLst>
                                        <p:tav tm="0">
                                          <p:val>
                                            <p:strVal val="#ppt_x-0.05"/>
                                          </p:val>
                                        </p:tav>
                                        <p:tav tm="100000">
                                          <p:val>
                                            <p:strVal val="#ppt_x"/>
                                          </p:val>
                                        </p:tav>
                                      </p:tavLst>
                                    </p:anim>
                                    <p:anim calcmode="lin" valueType="num">
                                      <p:cBhvr>
                                        <p:cTn id="12" dur="50" accel="100000" fill="hold">
                                          <p:stCondLst>
                                            <p:cond delay="200"/>
                                          </p:stCondLst>
                                        </p:cTn>
                                        <p:tgtEl>
                                          <p:spTgt spid="44"/>
                                        </p:tgtEl>
                                        <p:attrNameLst>
                                          <p:attrName>ppt_y</p:attrName>
                                        </p:attrNameLst>
                                      </p:cBhvr>
                                      <p:tavLst>
                                        <p:tav tm="0">
                                          <p:val>
                                            <p:strVal val="#ppt_y+0.1"/>
                                          </p:val>
                                        </p:tav>
                                        <p:tav tm="100000">
                                          <p:val>
                                            <p:strVal val="#ppt_y"/>
                                          </p:val>
                                        </p:tav>
                                      </p:tavLst>
                                    </p:anim>
                                  </p:childTnLst>
                                </p:cTn>
                              </p:par>
                            </p:childTnLst>
                          </p:cTn>
                        </p:par>
                        <p:par>
                          <p:cTn id="13" fill="hold">
                            <p:stCondLst>
                              <p:cond delay="250"/>
                            </p:stCondLst>
                            <p:childTnLst>
                              <p:par>
                                <p:cTn id="14" presetID="30" presetClass="entr" presetSubtype="0" fill="hold" nodeType="after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200" decel="100000"/>
                                        <p:tgtEl>
                                          <p:spTgt spid="45"/>
                                        </p:tgtEl>
                                      </p:cBhvr>
                                    </p:animEffect>
                                    <p:anim calcmode="lin" valueType="num">
                                      <p:cBhvr>
                                        <p:cTn id="17" dur="200" decel="100000" fill="hold"/>
                                        <p:tgtEl>
                                          <p:spTgt spid="45"/>
                                        </p:tgtEl>
                                        <p:attrNameLst>
                                          <p:attrName>style.rotation</p:attrName>
                                        </p:attrNameLst>
                                      </p:cBhvr>
                                      <p:tavLst>
                                        <p:tav tm="0">
                                          <p:val>
                                            <p:fltVal val="-90"/>
                                          </p:val>
                                        </p:tav>
                                        <p:tav tm="100000">
                                          <p:val>
                                            <p:fltVal val="0"/>
                                          </p:val>
                                        </p:tav>
                                      </p:tavLst>
                                    </p:anim>
                                    <p:anim calcmode="lin" valueType="num">
                                      <p:cBhvr>
                                        <p:cTn id="18" dur="200" decel="100000" fill="hold"/>
                                        <p:tgtEl>
                                          <p:spTgt spid="45"/>
                                        </p:tgtEl>
                                        <p:attrNameLst>
                                          <p:attrName>ppt_x</p:attrName>
                                        </p:attrNameLst>
                                      </p:cBhvr>
                                      <p:tavLst>
                                        <p:tav tm="0">
                                          <p:val>
                                            <p:strVal val="#ppt_x+0.4"/>
                                          </p:val>
                                        </p:tav>
                                        <p:tav tm="100000">
                                          <p:val>
                                            <p:strVal val="#ppt_x-0.05"/>
                                          </p:val>
                                        </p:tav>
                                      </p:tavLst>
                                    </p:anim>
                                    <p:anim calcmode="lin" valueType="num">
                                      <p:cBhvr>
                                        <p:cTn id="19" dur="200" decel="100000" fill="hold"/>
                                        <p:tgtEl>
                                          <p:spTgt spid="45"/>
                                        </p:tgtEl>
                                        <p:attrNameLst>
                                          <p:attrName>ppt_y</p:attrName>
                                        </p:attrNameLst>
                                      </p:cBhvr>
                                      <p:tavLst>
                                        <p:tav tm="0">
                                          <p:val>
                                            <p:strVal val="#ppt_y-0.4"/>
                                          </p:val>
                                        </p:tav>
                                        <p:tav tm="100000">
                                          <p:val>
                                            <p:strVal val="#ppt_y+0.1"/>
                                          </p:val>
                                        </p:tav>
                                      </p:tavLst>
                                    </p:anim>
                                    <p:anim calcmode="lin" valueType="num">
                                      <p:cBhvr>
                                        <p:cTn id="20" dur="50" accel="100000" fill="hold">
                                          <p:stCondLst>
                                            <p:cond delay="200"/>
                                          </p:stCondLst>
                                        </p:cTn>
                                        <p:tgtEl>
                                          <p:spTgt spid="45"/>
                                        </p:tgtEl>
                                        <p:attrNameLst>
                                          <p:attrName>ppt_x</p:attrName>
                                        </p:attrNameLst>
                                      </p:cBhvr>
                                      <p:tavLst>
                                        <p:tav tm="0">
                                          <p:val>
                                            <p:strVal val="#ppt_x-0.05"/>
                                          </p:val>
                                        </p:tav>
                                        <p:tav tm="100000">
                                          <p:val>
                                            <p:strVal val="#ppt_x"/>
                                          </p:val>
                                        </p:tav>
                                      </p:tavLst>
                                    </p:anim>
                                    <p:anim calcmode="lin" valueType="num">
                                      <p:cBhvr>
                                        <p:cTn id="21" dur="50" accel="100000" fill="hold">
                                          <p:stCondLst>
                                            <p:cond delay="200"/>
                                          </p:stCondLst>
                                        </p:cTn>
                                        <p:tgtEl>
                                          <p:spTgt spid="45"/>
                                        </p:tgtEl>
                                        <p:attrNameLst>
                                          <p:attrName>ppt_y</p:attrName>
                                        </p:attrNameLst>
                                      </p:cBhvr>
                                      <p:tavLst>
                                        <p:tav tm="0">
                                          <p:val>
                                            <p:strVal val="#ppt_y+0.1"/>
                                          </p:val>
                                        </p:tav>
                                        <p:tav tm="100000">
                                          <p:val>
                                            <p:strVal val="#ppt_y"/>
                                          </p:val>
                                        </p:tav>
                                      </p:tavLst>
                                    </p:anim>
                                  </p:childTnLst>
                                </p:cTn>
                              </p:par>
                            </p:childTnLst>
                          </p:cTn>
                        </p:par>
                        <p:par>
                          <p:cTn id="22" fill="hold">
                            <p:stCondLst>
                              <p:cond delay="500"/>
                            </p:stCondLst>
                            <p:childTnLst>
                              <p:par>
                                <p:cTn id="23" presetID="30" presetClass="entr" presetSubtype="0" fill="hold" nodeType="after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fade">
                                      <p:cBhvr>
                                        <p:cTn id="25" dur="200" decel="100000"/>
                                        <p:tgtEl>
                                          <p:spTgt spid="46"/>
                                        </p:tgtEl>
                                      </p:cBhvr>
                                    </p:animEffect>
                                    <p:anim calcmode="lin" valueType="num">
                                      <p:cBhvr>
                                        <p:cTn id="26" dur="200" decel="100000" fill="hold"/>
                                        <p:tgtEl>
                                          <p:spTgt spid="46"/>
                                        </p:tgtEl>
                                        <p:attrNameLst>
                                          <p:attrName>style.rotation</p:attrName>
                                        </p:attrNameLst>
                                      </p:cBhvr>
                                      <p:tavLst>
                                        <p:tav tm="0">
                                          <p:val>
                                            <p:fltVal val="-90"/>
                                          </p:val>
                                        </p:tav>
                                        <p:tav tm="100000">
                                          <p:val>
                                            <p:fltVal val="0"/>
                                          </p:val>
                                        </p:tav>
                                      </p:tavLst>
                                    </p:anim>
                                    <p:anim calcmode="lin" valueType="num">
                                      <p:cBhvr>
                                        <p:cTn id="27" dur="200" decel="100000" fill="hold"/>
                                        <p:tgtEl>
                                          <p:spTgt spid="46"/>
                                        </p:tgtEl>
                                        <p:attrNameLst>
                                          <p:attrName>ppt_x</p:attrName>
                                        </p:attrNameLst>
                                      </p:cBhvr>
                                      <p:tavLst>
                                        <p:tav tm="0">
                                          <p:val>
                                            <p:strVal val="#ppt_x+0.4"/>
                                          </p:val>
                                        </p:tav>
                                        <p:tav tm="100000">
                                          <p:val>
                                            <p:strVal val="#ppt_x-0.05"/>
                                          </p:val>
                                        </p:tav>
                                      </p:tavLst>
                                    </p:anim>
                                    <p:anim calcmode="lin" valueType="num">
                                      <p:cBhvr>
                                        <p:cTn id="28" dur="200" decel="100000" fill="hold"/>
                                        <p:tgtEl>
                                          <p:spTgt spid="46"/>
                                        </p:tgtEl>
                                        <p:attrNameLst>
                                          <p:attrName>ppt_y</p:attrName>
                                        </p:attrNameLst>
                                      </p:cBhvr>
                                      <p:tavLst>
                                        <p:tav tm="0">
                                          <p:val>
                                            <p:strVal val="#ppt_y-0.4"/>
                                          </p:val>
                                        </p:tav>
                                        <p:tav tm="100000">
                                          <p:val>
                                            <p:strVal val="#ppt_y+0.1"/>
                                          </p:val>
                                        </p:tav>
                                      </p:tavLst>
                                    </p:anim>
                                    <p:anim calcmode="lin" valueType="num">
                                      <p:cBhvr>
                                        <p:cTn id="29" dur="50" accel="100000" fill="hold">
                                          <p:stCondLst>
                                            <p:cond delay="200"/>
                                          </p:stCondLst>
                                        </p:cTn>
                                        <p:tgtEl>
                                          <p:spTgt spid="46"/>
                                        </p:tgtEl>
                                        <p:attrNameLst>
                                          <p:attrName>ppt_x</p:attrName>
                                        </p:attrNameLst>
                                      </p:cBhvr>
                                      <p:tavLst>
                                        <p:tav tm="0">
                                          <p:val>
                                            <p:strVal val="#ppt_x-0.05"/>
                                          </p:val>
                                        </p:tav>
                                        <p:tav tm="100000">
                                          <p:val>
                                            <p:strVal val="#ppt_x"/>
                                          </p:val>
                                        </p:tav>
                                      </p:tavLst>
                                    </p:anim>
                                    <p:anim calcmode="lin" valueType="num">
                                      <p:cBhvr>
                                        <p:cTn id="30" dur="50" accel="100000" fill="hold">
                                          <p:stCondLst>
                                            <p:cond delay="200"/>
                                          </p:stCondLst>
                                        </p:cTn>
                                        <p:tgtEl>
                                          <p:spTgt spid="46"/>
                                        </p:tgtEl>
                                        <p:attrNameLst>
                                          <p:attrName>ppt_y</p:attrName>
                                        </p:attrNameLst>
                                      </p:cBhvr>
                                      <p:tavLst>
                                        <p:tav tm="0">
                                          <p:val>
                                            <p:strVal val="#ppt_y+0.1"/>
                                          </p:val>
                                        </p:tav>
                                        <p:tav tm="100000">
                                          <p:val>
                                            <p:strVal val="#ppt_y"/>
                                          </p:val>
                                        </p:tav>
                                      </p:tavLst>
                                    </p:anim>
                                  </p:childTnLst>
                                </p:cTn>
                              </p:par>
                            </p:childTnLst>
                          </p:cTn>
                        </p:par>
                        <p:par>
                          <p:cTn id="31" fill="hold">
                            <p:stCondLst>
                              <p:cond delay="750"/>
                            </p:stCondLst>
                            <p:childTnLst>
                              <p:par>
                                <p:cTn id="32" presetID="30" presetClass="entr" presetSubtype="0" fill="hold" nodeType="afterEffect">
                                  <p:stCondLst>
                                    <p:cond delay="0"/>
                                  </p:stCondLst>
                                  <p:childTnLst>
                                    <p:set>
                                      <p:cBhvr>
                                        <p:cTn id="33" dur="1" fill="hold">
                                          <p:stCondLst>
                                            <p:cond delay="0"/>
                                          </p:stCondLst>
                                        </p:cTn>
                                        <p:tgtEl>
                                          <p:spTgt spid="47"/>
                                        </p:tgtEl>
                                        <p:attrNameLst>
                                          <p:attrName>style.visibility</p:attrName>
                                        </p:attrNameLst>
                                      </p:cBhvr>
                                      <p:to>
                                        <p:strVal val="visible"/>
                                      </p:to>
                                    </p:set>
                                    <p:animEffect transition="in" filter="fade">
                                      <p:cBhvr>
                                        <p:cTn id="34" dur="200" decel="100000"/>
                                        <p:tgtEl>
                                          <p:spTgt spid="47"/>
                                        </p:tgtEl>
                                      </p:cBhvr>
                                    </p:animEffect>
                                    <p:anim calcmode="lin" valueType="num">
                                      <p:cBhvr>
                                        <p:cTn id="35" dur="200" decel="100000" fill="hold"/>
                                        <p:tgtEl>
                                          <p:spTgt spid="47"/>
                                        </p:tgtEl>
                                        <p:attrNameLst>
                                          <p:attrName>style.rotation</p:attrName>
                                        </p:attrNameLst>
                                      </p:cBhvr>
                                      <p:tavLst>
                                        <p:tav tm="0">
                                          <p:val>
                                            <p:fltVal val="-90"/>
                                          </p:val>
                                        </p:tav>
                                        <p:tav tm="100000">
                                          <p:val>
                                            <p:fltVal val="0"/>
                                          </p:val>
                                        </p:tav>
                                      </p:tavLst>
                                    </p:anim>
                                    <p:anim calcmode="lin" valueType="num">
                                      <p:cBhvr>
                                        <p:cTn id="36" dur="200" decel="100000" fill="hold"/>
                                        <p:tgtEl>
                                          <p:spTgt spid="47"/>
                                        </p:tgtEl>
                                        <p:attrNameLst>
                                          <p:attrName>ppt_x</p:attrName>
                                        </p:attrNameLst>
                                      </p:cBhvr>
                                      <p:tavLst>
                                        <p:tav tm="0">
                                          <p:val>
                                            <p:strVal val="#ppt_x+0.4"/>
                                          </p:val>
                                        </p:tav>
                                        <p:tav tm="100000">
                                          <p:val>
                                            <p:strVal val="#ppt_x-0.05"/>
                                          </p:val>
                                        </p:tav>
                                      </p:tavLst>
                                    </p:anim>
                                    <p:anim calcmode="lin" valueType="num">
                                      <p:cBhvr>
                                        <p:cTn id="37" dur="200" decel="100000" fill="hold"/>
                                        <p:tgtEl>
                                          <p:spTgt spid="47"/>
                                        </p:tgtEl>
                                        <p:attrNameLst>
                                          <p:attrName>ppt_y</p:attrName>
                                        </p:attrNameLst>
                                      </p:cBhvr>
                                      <p:tavLst>
                                        <p:tav tm="0">
                                          <p:val>
                                            <p:strVal val="#ppt_y-0.4"/>
                                          </p:val>
                                        </p:tav>
                                        <p:tav tm="100000">
                                          <p:val>
                                            <p:strVal val="#ppt_y+0.1"/>
                                          </p:val>
                                        </p:tav>
                                      </p:tavLst>
                                    </p:anim>
                                    <p:anim calcmode="lin" valueType="num">
                                      <p:cBhvr>
                                        <p:cTn id="38" dur="50" accel="100000" fill="hold">
                                          <p:stCondLst>
                                            <p:cond delay="200"/>
                                          </p:stCondLst>
                                        </p:cTn>
                                        <p:tgtEl>
                                          <p:spTgt spid="47"/>
                                        </p:tgtEl>
                                        <p:attrNameLst>
                                          <p:attrName>ppt_x</p:attrName>
                                        </p:attrNameLst>
                                      </p:cBhvr>
                                      <p:tavLst>
                                        <p:tav tm="0">
                                          <p:val>
                                            <p:strVal val="#ppt_x-0.05"/>
                                          </p:val>
                                        </p:tav>
                                        <p:tav tm="100000">
                                          <p:val>
                                            <p:strVal val="#ppt_x"/>
                                          </p:val>
                                        </p:tav>
                                      </p:tavLst>
                                    </p:anim>
                                    <p:anim calcmode="lin" valueType="num">
                                      <p:cBhvr>
                                        <p:cTn id="39" dur="50" accel="100000" fill="hold">
                                          <p:stCondLst>
                                            <p:cond delay="200"/>
                                          </p:stCondLst>
                                        </p:cTn>
                                        <p:tgtEl>
                                          <p:spTgt spid="47"/>
                                        </p:tgtEl>
                                        <p:attrNameLst>
                                          <p:attrName>ppt_y</p:attrName>
                                        </p:attrNameLst>
                                      </p:cBhvr>
                                      <p:tavLst>
                                        <p:tav tm="0">
                                          <p:val>
                                            <p:strVal val="#ppt_y+0.1"/>
                                          </p:val>
                                        </p:tav>
                                        <p:tav tm="100000">
                                          <p:val>
                                            <p:strVal val="#ppt_y"/>
                                          </p:val>
                                        </p:tav>
                                      </p:tavLst>
                                    </p:anim>
                                  </p:childTnLst>
                                </p:cTn>
                              </p:par>
                            </p:childTnLst>
                          </p:cTn>
                        </p:par>
                        <p:par>
                          <p:cTn id="40" fill="hold">
                            <p:stCondLst>
                              <p:cond delay="1000"/>
                            </p:stCondLst>
                            <p:childTnLst>
                              <p:par>
                                <p:cTn id="41" presetID="30" presetClass="entr" presetSubtype="0" fill="hold" nodeType="afterEffect">
                                  <p:stCondLst>
                                    <p:cond delay="0"/>
                                  </p:stCondLst>
                                  <p:childTnLst>
                                    <p:set>
                                      <p:cBhvr>
                                        <p:cTn id="42" dur="1" fill="hold">
                                          <p:stCondLst>
                                            <p:cond delay="0"/>
                                          </p:stCondLst>
                                        </p:cTn>
                                        <p:tgtEl>
                                          <p:spTgt spid="63"/>
                                        </p:tgtEl>
                                        <p:attrNameLst>
                                          <p:attrName>style.visibility</p:attrName>
                                        </p:attrNameLst>
                                      </p:cBhvr>
                                      <p:to>
                                        <p:strVal val="visible"/>
                                      </p:to>
                                    </p:set>
                                    <p:animEffect transition="in" filter="fade">
                                      <p:cBhvr>
                                        <p:cTn id="43" dur="200" decel="100000"/>
                                        <p:tgtEl>
                                          <p:spTgt spid="63"/>
                                        </p:tgtEl>
                                      </p:cBhvr>
                                    </p:animEffect>
                                    <p:anim calcmode="lin" valueType="num">
                                      <p:cBhvr>
                                        <p:cTn id="44" dur="200" decel="100000" fill="hold"/>
                                        <p:tgtEl>
                                          <p:spTgt spid="63"/>
                                        </p:tgtEl>
                                        <p:attrNameLst>
                                          <p:attrName>style.rotation</p:attrName>
                                        </p:attrNameLst>
                                      </p:cBhvr>
                                      <p:tavLst>
                                        <p:tav tm="0">
                                          <p:val>
                                            <p:fltVal val="-90"/>
                                          </p:val>
                                        </p:tav>
                                        <p:tav tm="100000">
                                          <p:val>
                                            <p:fltVal val="0"/>
                                          </p:val>
                                        </p:tav>
                                      </p:tavLst>
                                    </p:anim>
                                    <p:anim calcmode="lin" valueType="num">
                                      <p:cBhvr>
                                        <p:cTn id="45" dur="200" decel="100000" fill="hold"/>
                                        <p:tgtEl>
                                          <p:spTgt spid="63"/>
                                        </p:tgtEl>
                                        <p:attrNameLst>
                                          <p:attrName>ppt_x</p:attrName>
                                        </p:attrNameLst>
                                      </p:cBhvr>
                                      <p:tavLst>
                                        <p:tav tm="0">
                                          <p:val>
                                            <p:strVal val="#ppt_x+0.4"/>
                                          </p:val>
                                        </p:tav>
                                        <p:tav tm="100000">
                                          <p:val>
                                            <p:strVal val="#ppt_x-0.05"/>
                                          </p:val>
                                        </p:tav>
                                      </p:tavLst>
                                    </p:anim>
                                    <p:anim calcmode="lin" valueType="num">
                                      <p:cBhvr>
                                        <p:cTn id="46" dur="200" decel="100000" fill="hold"/>
                                        <p:tgtEl>
                                          <p:spTgt spid="63"/>
                                        </p:tgtEl>
                                        <p:attrNameLst>
                                          <p:attrName>ppt_y</p:attrName>
                                        </p:attrNameLst>
                                      </p:cBhvr>
                                      <p:tavLst>
                                        <p:tav tm="0">
                                          <p:val>
                                            <p:strVal val="#ppt_y-0.4"/>
                                          </p:val>
                                        </p:tav>
                                        <p:tav tm="100000">
                                          <p:val>
                                            <p:strVal val="#ppt_y+0.1"/>
                                          </p:val>
                                        </p:tav>
                                      </p:tavLst>
                                    </p:anim>
                                    <p:anim calcmode="lin" valueType="num">
                                      <p:cBhvr>
                                        <p:cTn id="47" dur="50" accel="100000" fill="hold">
                                          <p:stCondLst>
                                            <p:cond delay="200"/>
                                          </p:stCondLst>
                                        </p:cTn>
                                        <p:tgtEl>
                                          <p:spTgt spid="63"/>
                                        </p:tgtEl>
                                        <p:attrNameLst>
                                          <p:attrName>ppt_x</p:attrName>
                                        </p:attrNameLst>
                                      </p:cBhvr>
                                      <p:tavLst>
                                        <p:tav tm="0">
                                          <p:val>
                                            <p:strVal val="#ppt_x-0.05"/>
                                          </p:val>
                                        </p:tav>
                                        <p:tav tm="100000">
                                          <p:val>
                                            <p:strVal val="#ppt_x"/>
                                          </p:val>
                                        </p:tav>
                                      </p:tavLst>
                                    </p:anim>
                                    <p:anim calcmode="lin" valueType="num">
                                      <p:cBhvr>
                                        <p:cTn id="48" dur="50" accel="100000" fill="hold">
                                          <p:stCondLst>
                                            <p:cond delay="200"/>
                                          </p:stCondLst>
                                        </p:cTn>
                                        <p:tgtEl>
                                          <p:spTgt spid="63"/>
                                        </p:tgtEl>
                                        <p:attrNameLst>
                                          <p:attrName>ppt_y</p:attrName>
                                        </p:attrNameLst>
                                      </p:cBhvr>
                                      <p:tavLst>
                                        <p:tav tm="0">
                                          <p:val>
                                            <p:strVal val="#ppt_y+0.1"/>
                                          </p:val>
                                        </p:tav>
                                        <p:tav tm="100000">
                                          <p:val>
                                            <p:strVal val="#ppt_y"/>
                                          </p:val>
                                        </p:tav>
                                      </p:tavLst>
                                    </p:anim>
                                  </p:childTnLst>
                                </p:cTn>
                              </p:par>
                            </p:childTnLst>
                          </p:cTn>
                        </p:par>
                        <p:par>
                          <p:cTn id="49" fill="hold">
                            <p:stCondLst>
                              <p:cond delay="1250"/>
                            </p:stCondLst>
                            <p:childTnLst>
                              <p:par>
                                <p:cTn id="50" presetID="30" presetClass="entr" presetSubtype="0" fill="hold" nodeType="after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fade">
                                      <p:cBhvr>
                                        <p:cTn id="52" dur="200" decel="100000"/>
                                        <p:tgtEl>
                                          <p:spTgt spid="48"/>
                                        </p:tgtEl>
                                      </p:cBhvr>
                                    </p:animEffect>
                                    <p:anim calcmode="lin" valueType="num">
                                      <p:cBhvr>
                                        <p:cTn id="53" dur="200" decel="100000" fill="hold"/>
                                        <p:tgtEl>
                                          <p:spTgt spid="48"/>
                                        </p:tgtEl>
                                        <p:attrNameLst>
                                          <p:attrName>style.rotation</p:attrName>
                                        </p:attrNameLst>
                                      </p:cBhvr>
                                      <p:tavLst>
                                        <p:tav tm="0">
                                          <p:val>
                                            <p:fltVal val="-90"/>
                                          </p:val>
                                        </p:tav>
                                        <p:tav tm="100000">
                                          <p:val>
                                            <p:fltVal val="0"/>
                                          </p:val>
                                        </p:tav>
                                      </p:tavLst>
                                    </p:anim>
                                    <p:anim calcmode="lin" valueType="num">
                                      <p:cBhvr>
                                        <p:cTn id="54" dur="200" decel="100000" fill="hold"/>
                                        <p:tgtEl>
                                          <p:spTgt spid="48"/>
                                        </p:tgtEl>
                                        <p:attrNameLst>
                                          <p:attrName>ppt_x</p:attrName>
                                        </p:attrNameLst>
                                      </p:cBhvr>
                                      <p:tavLst>
                                        <p:tav tm="0">
                                          <p:val>
                                            <p:strVal val="#ppt_x+0.4"/>
                                          </p:val>
                                        </p:tav>
                                        <p:tav tm="100000">
                                          <p:val>
                                            <p:strVal val="#ppt_x-0.05"/>
                                          </p:val>
                                        </p:tav>
                                      </p:tavLst>
                                    </p:anim>
                                    <p:anim calcmode="lin" valueType="num">
                                      <p:cBhvr>
                                        <p:cTn id="55" dur="200" decel="100000" fill="hold"/>
                                        <p:tgtEl>
                                          <p:spTgt spid="48"/>
                                        </p:tgtEl>
                                        <p:attrNameLst>
                                          <p:attrName>ppt_y</p:attrName>
                                        </p:attrNameLst>
                                      </p:cBhvr>
                                      <p:tavLst>
                                        <p:tav tm="0">
                                          <p:val>
                                            <p:strVal val="#ppt_y-0.4"/>
                                          </p:val>
                                        </p:tav>
                                        <p:tav tm="100000">
                                          <p:val>
                                            <p:strVal val="#ppt_y+0.1"/>
                                          </p:val>
                                        </p:tav>
                                      </p:tavLst>
                                    </p:anim>
                                    <p:anim calcmode="lin" valueType="num">
                                      <p:cBhvr>
                                        <p:cTn id="56" dur="50" accel="100000" fill="hold">
                                          <p:stCondLst>
                                            <p:cond delay="200"/>
                                          </p:stCondLst>
                                        </p:cTn>
                                        <p:tgtEl>
                                          <p:spTgt spid="48"/>
                                        </p:tgtEl>
                                        <p:attrNameLst>
                                          <p:attrName>ppt_x</p:attrName>
                                        </p:attrNameLst>
                                      </p:cBhvr>
                                      <p:tavLst>
                                        <p:tav tm="0">
                                          <p:val>
                                            <p:strVal val="#ppt_x-0.05"/>
                                          </p:val>
                                        </p:tav>
                                        <p:tav tm="100000">
                                          <p:val>
                                            <p:strVal val="#ppt_x"/>
                                          </p:val>
                                        </p:tav>
                                      </p:tavLst>
                                    </p:anim>
                                    <p:anim calcmode="lin" valueType="num">
                                      <p:cBhvr>
                                        <p:cTn id="57" dur="50" accel="100000" fill="hold">
                                          <p:stCondLst>
                                            <p:cond delay="200"/>
                                          </p:stCondLst>
                                        </p:cTn>
                                        <p:tgtEl>
                                          <p:spTgt spid="48"/>
                                        </p:tgtEl>
                                        <p:attrNameLst>
                                          <p:attrName>ppt_y</p:attrName>
                                        </p:attrNameLst>
                                      </p:cBhvr>
                                      <p:tavLst>
                                        <p:tav tm="0">
                                          <p:val>
                                            <p:strVal val="#ppt_y+0.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30" presetClass="entr" presetSubtype="0" fill="hold" nodeType="click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fade">
                                      <p:cBhvr>
                                        <p:cTn id="62" dur="200" decel="100000"/>
                                        <p:tgtEl>
                                          <p:spTgt spid="49"/>
                                        </p:tgtEl>
                                      </p:cBhvr>
                                    </p:animEffect>
                                    <p:anim calcmode="lin" valueType="num">
                                      <p:cBhvr>
                                        <p:cTn id="63" dur="200" decel="100000" fill="hold"/>
                                        <p:tgtEl>
                                          <p:spTgt spid="49"/>
                                        </p:tgtEl>
                                        <p:attrNameLst>
                                          <p:attrName>style.rotation</p:attrName>
                                        </p:attrNameLst>
                                      </p:cBhvr>
                                      <p:tavLst>
                                        <p:tav tm="0">
                                          <p:val>
                                            <p:fltVal val="-90"/>
                                          </p:val>
                                        </p:tav>
                                        <p:tav tm="100000">
                                          <p:val>
                                            <p:fltVal val="0"/>
                                          </p:val>
                                        </p:tav>
                                      </p:tavLst>
                                    </p:anim>
                                    <p:anim calcmode="lin" valueType="num">
                                      <p:cBhvr>
                                        <p:cTn id="64" dur="200" decel="100000" fill="hold"/>
                                        <p:tgtEl>
                                          <p:spTgt spid="49"/>
                                        </p:tgtEl>
                                        <p:attrNameLst>
                                          <p:attrName>ppt_x</p:attrName>
                                        </p:attrNameLst>
                                      </p:cBhvr>
                                      <p:tavLst>
                                        <p:tav tm="0">
                                          <p:val>
                                            <p:strVal val="#ppt_x+0.4"/>
                                          </p:val>
                                        </p:tav>
                                        <p:tav tm="100000">
                                          <p:val>
                                            <p:strVal val="#ppt_x-0.05"/>
                                          </p:val>
                                        </p:tav>
                                      </p:tavLst>
                                    </p:anim>
                                    <p:anim calcmode="lin" valueType="num">
                                      <p:cBhvr>
                                        <p:cTn id="65" dur="200" decel="100000" fill="hold"/>
                                        <p:tgtEl>
                                          <p:spTgt spid="49"/>
                                        </p:tgtEl>
                                        <p:attrNameLst>
                                          <p:attrName>ppt_y</p:attrName>
                                        </p:attrNameLst>
                                      </p:cBhvr>
                                      <p:tavLst>
                                        <p:tav tm="0">
                                          <p:val>
                                            <p:strVal val="#ppt_y-0.4"/>
                                          </p:val>
                                        </p:tav>
                                        <p:tav tm="100000">
                                          <p:val>
                                            <p:strVal val="#ppt_y+0.1"/>
                                          </p:val>
                                        </p:tav>
                                      </p:tavLst>
                                    </p:anim>
                                    <p:anim calcmode="lin" valueType="num">
                                      <p:cBhvr>
                                        <p:cTn id="66" dur="50" accel="100000" fill="hold">
                                          <p:stCondLst>
                                            <p:cond delay="200"/>
                                          </p:stCondLst>
                                        </p:cTn>
                                        <p:tgtEl>
                                          <p:spTgt spid="49"/>
                                        </p:tgtEl>
                                        <p:attrNameLst>
                                          <p:attrName>ppt_x</p:attrName>
                                        </p:attrNameLst>
                                      </p:cBhvr>
                                      <p:tavLst>
                                        <p:tav tm="0">
                                          <p:val>
                                            <p:strVal val="#ppt_x-0.05"/>
                                          </p:val>
                                        </p:tav>
                                        <p:tav tm="100000">
                                          <p:val>
                                            <p:strVal val="#ppt_x"/>
                                          </p:val>
                                        </p:tav>
                                      </p:tavLst>
                                    </p:anim>
                                    <p:anim calcmode="lin" valueType="num">
                                      <p:cBhvr>
                                        <p:cTn id="67" dur="50" accel="100000" fill="hold">
                                          <p:stCondLst>
                                            <p:cond delay="200"/>
                                          </p:stCondLst>
                                        </p:cTn>
                                        <p:tgtEl>
                                          <p:spTgt spid="49"/>
                                        </p:tgtEl>
                                        <p:attrNameLst>
                                          <p:attrName>ppt_y</p:attrName>
                                        </p:attrNameLst>
                                      </p:cBhvr>
                                      <p:tavLst>
                                        <p:tav tm="0">
                                          <p:val>
                                            <p:strVal val="#ppt_y+0.1"/>
                                          </p:val>
                                        </p:tav>
                                        <p:tav tm="100000">
                                          <p:val>
                                            <p:strVal val="#ppt_y"/>
                                          </p:val>
                                        </p:tav>
                                      </p:tavLst>
                                    </p:anim>
                                  </p:childTnLst>
                                </p:cTn>
                              </p:par>
                            </p:childTnLst>
                          </p:cTn>
                        </p:par>
                        <p:par>
                          <p:cTn id="68" fill="hold">
                            <p:stCondLst>
                              <p:cond delay="250"/>
                            </p:stCondLst>
                            <p:childTnLst>
                              <p:par>
                                <p:cTn id="69" presetID="30" presetClass="entr" presetSubtype="0" fill="hold" nodeType="afterEffect">
                                  <p:stCondLst>
                                    <p:cond delay="0"/>
                                  </p:stCondLst>
                                  <p:childTnLst>
                                    <p:set>
                                      <p:cBhvr>
                                        <p:cTn id="70" dur="1" fill="hold">
                                          <p:stCondLst>
                                            <p:cond delay="0"/>
                                          </p:stCondLst>
                                        </p:cTn>
                                        <p:tgtEl>
                                          <p:spTgt spid="50"/>
                                        </p:tgtEl>
                                        <p:attrNameLst>
                                          <p:attrName>style.visibility</p:attrName>
                                        </p:attrNameLst>
                                      </p:cBhvr>
                                      <p:to>
                                        <p:strVal val="visible"/>
                                      </p:to>
                                    </p:set>
                                    <p:animEffect transition="in" filter="fade">
                                      <p:cBhvr>
                                        <p:cTn id="71" dur="200" decel="100000"/>
                                        <p:tgtEl>
                                          <p:spTgt spid="50"/>
                                        </p:tgtEl>
                                      </p:cBhvr>
                                    </p:animEffect>
                                    <p:anim calcmode="lin" valueType="num">
                                      <p:cBhvr>
                                        <p:cTn id="72" dur="200" decel="100000" fill="hold"/>
                                        <p:tgtEl>
                                          <p:spTgt spid="50"/>
                                        </p:tgtEl>
                                        <p:attrNameLst>
                                          <p:attrName>style.rotation</p:attrName>
                                        </p:attrNameLst>
                                      </p:cBhvr>
                                      <p:tavLst>
                                        <p:tav tm="0">
                                          <p:val>
                                            <p:fltVal val="-90"/>
                                          </p:val>
                                        </p:tav>
                                        <p:tav tm="100000">
                                          <p:val>
                                            <p:fltVal val="0"/>
                                          </p:val>
                                        </p:tav>
                                      </p:tavLst>
                                    </p:anim>
                                    <p:anim calcmode="lin" valueType="num">
                                      <p:cBhvr>
                                        <p:cTn id="73" dur="200" decel="100000" fill="hold"/>
                                        <p:tgtEl>
                                          <p:spTgt spid="50"/>
                                        </p:tgtEl>
                                        <p:attrNameLst>
                                          <p:attrName>ppt_x</p:attrName>
                                        </p:attrNameLst>
                                      </p:cBhvr>
                                      <p:tavLst>
                                        <p:tav tm="0">
                                          <p:val>
                                            <p:strVal val="#ppt_x+0.4"/>
                                          </p:val>
                                        </p:tav>
                                        <p:tav tm="100000">
                                          <p:val>
                                            <p:strVal val="#ppt_x-0.05"/>
                                          </p:val>
                                        </p:tav>
                                      </p:tavLst>
                                    </p:anim>
                                    <p:anim calcmode="lin" valueType="num">
                                      <p:cBhvr>
                                        <p:cTn id="74" dur="200" decel="100000" fill="hold"/>
                                        <p:tgtEl>
                                          <p:spTgt spid="50"/>
                                        </p:tgtEl>
                                        <p:attrNameLst>
                                          <p:attrName>ppt_y</p:attrName>
                                        </p:attrNameLst>
                                      </p:cBhvr>
                                      <p:tavLst>
                                        <p:tav tm="0">
                                          <p:val>
                                            <p:strVal val="#ppt_y-0.4"/>
                                          </p:val>
                                        </p:tav>
                                        <p:tav tm="100000">
                                          <p:val>
                                            <p:strVal val="#ppt_y+0.1"/>
                                          </p:val>
                                        </p:tav>
                                      </p:tavLst>
                                    </p:anim>
                                    <p:anim calcmode="lin" valueType="num">
                                      <p:cBhvr>
                                        <p:cTn id="75" dur="50" accel="100000" fill="hold">
                                          <p:stCondLst>
                                            <p:cond delay="200"/>
                                          </p:stCondLst>
                                        </p:cTn>
                                        <p:tgtEl>
                                          <p:spTgt spid="50"/>
                                        </p:tgtEl>
                                        <p:attrNameLst>
                                          <p:attrName>ppt_x</p:attrName>
                                        </p:attrNameLst>
                                      </p:cBhvr>
                                      <p:tavLst>
                                        <p:tav tm="0">
                                          <p:val>
                                            <p:strVal val="#ppt_x-0.05"/>
                                          </p:val>
                                        </p:tav>
                                        <p:tav tm="100000">
                                          <p:val>
                                            <p:strVal val="#ppt_x"/>
                                          </p:val>
                                        </p:tav>
                                      </p:tavLst>
                                    </p:anim>
                                    <p:anim calcmode="lin" valueType="num">
                                      <p:cBhvr>
                                        <p:cTn id="76" dur="50" accel="100000" fill="hold">
                                          <p:stCondLst>
                                            <p:cond delay="200"/>
                                          </p:stCondLst>
                                        </p:cTn>
                                        <p:tgtEl>
                                          <p:spTgt spid="50"/>
                                        </p:tgtEl>
                                        <p:attrNameLst>
                                          <p:attrName>ppt_y</p:attrName>
                                        </p:attrNameLst>
                                      </p:cBhvr>
                                      <p:tavLst>
                                        <p:tav tm="0">
                                          <p:val>
                                            <p:strVal val="#ppt_y+0.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30" presetClass="entr" presetSubtype="0" fill="hold" nodeType="clickEffect">
                                  <p:stCondLst>
                                    <p:cond delay="0"/>
                                  </p:stCondLst>
                                  <p:childTnLst>
                                    <p:set>
                                      <p:cBhvr>
                                        <p:cTn id="80" dur="1" fill="hold">
                                          <p:stCondLst>
                                            <p:cond delay="0"/>
                                          </p:stCondLst>
                                        </p:cTn>
                                        <p:tgtEl>
                                          <p:spTgt spid="51"/>
                                        </p:tgtEl>
                                        <p:attrNameLst>
                                          <p:attrName>style.visibility</p:attrName>
                                        </p:attrNameLst>
                                      </p:cBhvr>
                                      <p:to>
                                        <p:strVal val="visible"/>
                                      </p:to>
                                    </p:set>
                                    <p:animEffect transition="in" filter="fade">
                                      <p:cBhvr>
                                        <p:cTn id="81" dur="200" decel="100000"/>
                                        <p:tgtEl>
                                          <p:spTgt spid="51"/>
                                        </p:tgtEl>
                                      </p:cBhvr>
                                    </p:animEffect>
                                    <p:anim calcmode="lin" valueType="num">
                                      <p:cBhvr>
                                        <p:cTn id="82" dur="200" decel="100000" fill="hold"/>
                                        <p:tgtEl>
                                          <p:spTgt spid="51"/>
                                        </p:tgtEl>
                                        <p:attrNameLst>
                                          <p:attrName>style.rotation</p:attrName>
                                        </p:attrNameLst>
                                      </p:cBhvr>
                                      <p:tavLst>
                                        <p:tav tm="0">
                                          <p:val>
                                            <p:fltVal val="-90"/>
                                          </p:val>
                                        </p:tav>
                                        <p:tav tm="100000">
                                          <p:val>
                                            <p:fltVal val="0"/>
                                          </p:val>
                                        </p:tav>
                                      </p:tavLst>
                                    </p:anim>
                                    <p:anim calcmode="lin" valueType="num">
                                      <p:cBhvr>
                                        <p:cTn id="83" dur="200" decel="100000" fill="hold"/>
                                        <p:tgtEl>
                                          <p:spTgt spid="51"/>
                                        </p:tgtEl>
                                        <p:attrNameLst>
                                          <p:attrName>ppt_x</p:attrName>
                                        </p:attrNameLst>
                                      </p:cBhvr>
                                      <p:tavLst>
                                        <p:tav tm="0">
                                          <p:val>
                                            <p:strVal val="#ppt_x+0.4"/>
                                          </p:val>
                                        </p:tav>
                                        <p:tav tm="100000">
                                          <p:val>
                                            <p:strVal val="#ppt_x-0.05"/>
                                          </p:val>
                                        </p:tav>
                                      </p:tavLst>
                                    </p:anim>
                                    <p:anim calcmode="lin" valueType="num">
                                      <p:cBhvr>
                                        <p:cTn id="84" dur="200" decel="100000" fill="hold"/>
                                        <p:tgtEl>
                                          <p:spTgt spid="51"/>
                                        </p:tgtEl>
                                        <p:attrNameLst>
                                          <p:attrName>ppt_y</p:attrName>
                                        </p:attrNameLst>
                                      </p:cBhvr>
                                      <p:tavLst>
                                        <p:tav tm="0">
                                          <p:val>
                                            <p:strVal val="#ppt_y-0.4"/>
                                          </p:val>
                                        </p:tav>
                                        <p:tav tm="100000">
                                          <p:val>
                                            <p:strVal val="#ppt_y+0.1"/>
                                          </p:val>
                                        </p:tav>
                                      </p:tavLst>
                                    </p:anim>
                                    <p:anim calcmode="lin" valueType="num">
                                      <p:cBhvr>
                                        <p:cTn id="85" dur="50" accel="100000" fill="hold">
                                          <p:stCondLst>
                                            <p:cond delay="200"/>
                                          </p:stCondLst>
                                        </p:cTn>
                                        <p:tgtEl>
                                          <p:spTgt spid="51"/>
                                        </p:tgtEl>
                                        <p:attrNameLst>
                                          <p:attrName>ppt_x</p:attrName>
                                        </p:attrNameLst>
                                      </p:cBhvr>
                                      <p:tavLst>
                                        <p:tav tm="0">
                                          <p:val>
                                            <p:strVal val="#ppt_x-0.05"/>
                                          </p:val>
                                        </p:tav>
                                        <p:tav tm="100000">
                                          <p:val>
                                            <p:strVal val="#ppt_x"/>
                                          </p:val>
                                        </p:tav>
                                      </p:tavLst>
                                    </p:anim>
                                    <p:anim calcmode="lin" valueType="num">
                                      <p:cBhvr>
                                        <p:cTn id="86" dur="50" accel="100000" fill="hold">
                                          <p:stCondLst>
                                            <p:cond delay="200"/>
                                          </p:stCondLst>
                                        </p:cTn>
                                        <p:tgtEl>
                                          <p:spTgt spid="51"/>
                                        </p:tgtEl>
                                        <p:attrNameLst>
                                          <p:attrName>ppt_y</p:attrName>
                                        </p:attrNameLst>
                                      </p:cBhvr>
                                      <p:tavLst>
                                        <p:tav tm="0">
                                          <p:val>
                                            <p:strVal val="#ppt_y+0.1"/>
                                          </p:val>
                                        </p:tav>
                                        <p:tav tm="100000">
                                          <p:val>
                                            <p:strVal val="#ppt_y"/>
                                          </p:val>
                                        </p:tav>
                                      </p:tavLst>
                                    </p:anim>
                                  </p:childTnLst>
                                </p:cTn>
                              </p:par>
                            </p:childTnLst>
                          </p:cTn>
                        </p:par>
                        <p:par>
                          <p:cTn id="87" fill="hold">
                            <p:stCondLst>
                              <p:cond delay="250"/>
                            </p:stCondLst>
                            <p:childTnLst>
                              <p:par>
                                <p:cTn id="88" presetID="30" presetClass="entr" presetSubtype="0" fill="hold" nodeType="afterEffect">
                                  <p:stCondLst>
                                    <p:cond delay="0"/>
                                  </p:stCondLst>
                                  <p:childTnLst>
                                    <p:set>
                                      <p:cBhvr>
                                        <p:cTn id="89" dur="1" fill="hold">
                                          <p:stCondLst>
                                            <p:cond delay="0"/>
                                          </p:stCondLst>
                                        </p:cTn>
                                        <p:tgtEl>
                                          <p:spTgt spid="52"/>
                                        </p:tgtEl>
                                        <p:attrNameLst>
                                          <p:attrName>style.visibility</p:attrName>
                                        </p:attrNameLst>
                                      </p:cBhvr>
                                      <p:to>
                                        <p:strVal val="visible"/>
                                      </p:to>
                                    </p:set>
                                    <p:animEffect transition="in" filter="fade">
                                      <p:cBhvr>
                                        <p:cTn id="90" dur="200" decel="100000"/>
                                        <p:tgtEl>
                                          <p:spTgt spid="52"/>
                                        </p:tgtEl>
                                      </p:cBhvr>
                                    </p:animEffect>
                                    <p:anim calcmode="lin" valueType="num">
                                      <p:cBhvr>
                                        <p:cTn id="91" dur="200" decel="100000" fill="hold"/>
                                        <p:tgtEl>
                                          <p:spTgt spid="52"/>
                                        </p:tgtEl>
                                        <p:attrNameLst>
                                          <p:attrName>style.rotation</p:attrName>
                                        </p:attrNameLst>
                                      </p:cBhvr>
                                      <p:tavLst>
                                        <p:tav tm="0">
                                          <p:val>
                                            <p:fltVal val="-90"/>
                                          </p:val>
                                        </p:tav>
                                        <p:tav tm="100000">
                                          <p:val>
                                            <p:fltVal val="0"/>
                                          </p:val>
                                        </p:tav>
                                      </p:tavLst>
                                    </p:anim>
                                    <p:anim calcmode="lin" valueType="num">
                                      <p:cBhvr>
                                        <p:cTn id="92" dur="200" decel="100000" fill="hold"/>
                                        <p:tgtEl>
                                          <p:spTgt spid="52"/>
                                        </p:tgtEl>
                                        <p:attrNameLst>
                                          <p:attrName>ppt_x</p:attrName>
                                        </p:attrNameLst>
                                      </p:cBhvr>
                                      <p:tavLst>
                                        <p:tav tm="0">
                                          <p:val>
                                            <p:strVal val="#ppt_x+0.4"/>
                                          </p:val>
                                        </p:tav>
                                        <p:tav tm="100000">
                                          <p:val>
                                            <p:strVal val="#ppt_x-0.05"/>
                                          </p:val>
                                        </p:tav>
                                      </p:tavLst>
                                    </p:anim>
                                    <p:anim calcmode="lin" valueType="num">
                                      <p:cBhvr>
                                        <p:cTn id="93" dur="200" decel="100000" fill="hold"/>
                                        <p:tgtEl>
                                          <p:spTgt spid="52"/>
                                        </p:tgtEl>
                                        <p:attrNameLst>
                                          <p:attrName>ppt_y</p:attrName>
                                        </p:attrNameLst>
                                      </p:cBhvr>
                                      <p:tavLst>
                                        <p:tav tm="0">
                                          <p:val>
                                            <p:strVal val="#ppt_y-0.4"/>
                                          </p:val>
                                        </p:tav>
                                        <p:tav tm="100000">
                                          <p:val>
                                            <p:strVal val="#ppt_y+0.1"/>
                                          </p:val>
                                        </p:tav>
                                      </p:tavLst>
                                    </p:anim>
                                    <p:anim calcmode="lin" valueType="num">
                                      <p:cBhvr>
                                        <p:cTn id="94" dur="50" accel="100000" fill="hold">
                                          <p:stCondLst>
                                            <p:cond delay="200"/>
                                          </p:stCondLst>
                                        </p:cTn>
                                        <p:tgtEl>
                                          <p:spTgt spid="52"/>
                                        </p:tgtEl>
                                        <p:attrNameLst>
                                          <p:attrName>ppt_x</p:attrName>
                                        </p:attrNameLst>
                                      </p:cBhvr>
                                      <p:tavLst>
                                        <p:tav tm="0">
                                          <p:val>
                                            <p:strVal val="#ppt_x-0.05"/>
                                          </p:val>
                                        </p:tav>
                                        <p:tav tm="100000">
                                          <p:val>
                                            <p:strVal val="#ppt_x"/>
                                          </p:val>
                                        </p:tav>
                                      </p:tavLst>
                                    </p:anim>
                                    <p:anim calcmode="lin" valueType="num">
                                      <p:cBhvr>
                                        <p:cTn id="95" dur="50" accel="100000" fill="hold">
                                          <p:stCondLst>
                                            <p:cond delay="200"/>
                                          </p:stCondLst>
                                        </p:cTn>
                                        <p:tgtEl>
                                          <p:spTgt spid="52"/>
                                        </p:tgtEl>
                                        <p:attrNameLst>
                                          <p:attrName>ppt_y</p:attrName>
                                        </p:attrNameLst>
                                      </p:cBhvr>
                                      <p:tavLst>
                                        <p:tav tm="0">
                                          <p:val>
                                            <p:strVal val="#ppt_y+0.1"/>
                                          </p:val>
                                        </p:tav>
                                        <p:tav tm="100000">
                                          <p:val>
                                            <p:strVal val="#ppt_y"/>
                                          </p:val>
                                        </p:tav>
                                      </p:tavLst>
                                    </p:anim>
                                  </p:childTnLst>
                                </p:cTn>
                              </p:par>
                            </p:childTnLst>
                          </p:cTn>
                        </p:par>
                        <p:par>
                          <p:cTn id="96" fill="hold">
                            <p:stCondLst>
                              <p:cond delay="500"/>
                            </p:stCondLst>
                            <p:childTnLst>
                              <p:par>
                                <p:cTn id="97" presetID="30" presetClass="entr" presetSubtype="0" fill="hold" nodeType="afterEffect">
                                  <p:stCondLst>
                                    <p:cond delay="0"/>
                                  </p:stCondLst>
                                  <p:childTnLst>
                                    <p:set>
                                      <p:cBhvr>
                                        <p:cTn id="98" dur="1" fill="hold">
                                          <p:stCondLst>
                                            <p:cond delay="0"/>
                                          </p:stCondLst>
                                        </p:cTn>
                                        <p:tgtEl>
                                          <p:spTgt spid="53"/>
                                        </p:tgtEl>
                                        <p:attrNameLst>
                                          <p:attrName>style.visibility</p:attrName>
                                        </p:attrNameLst>
                                      </p:cBhvr>
                                      <p:to>
                                        <p:strVal val="visible"/>
                                      </p:to>
                                    </p:set>
                                    <p:animEffect transition="in" filter="fade">
                                      <p:cBhvr>
                                        <p:cTn id="99" dur="200" decel="100000"/>
                                        <p:tgtEl>
                                          <p:spTgt spid="53"/>
                                        </p:tgtEl>
                                      </p:cBhvr>
                                    </p:animEffect>
                                    <p:anim calcmode="lin" valueType="num">
                                      <p:cBhvr>
                                        <p:cTn id="100" dur="200" decel="100000" fill="hold"/>
                                        <p:tgtEl>
                                          <p:spTgt spid="53"/>
                                        </p:tgtEl>
                                        <p:attrNameLst>
                                          <p:attrName>style.rotation</p:attrName>
                                        </p:attrNameLst>
                                      </p:cBhvr>
                                      <p:tavLst>
                                        <p:tav tm="0">
                                          <p:val>
                                            <p:fltVal val="-90"/>
                                          </p:val>
                                        </p:tav>
                                        <p:tav tm="100000">
                                          <p:val>
                                            <p:fltVal val="0"/>
                                          </p:val>
                                        </p:tav>
                                      </p:tavLst>
                                    </p:anim>
                                    <p:anim calcmode="lin" valueType="num">
                                      <p:cBhvr>
                                        <p:cTn id="101" dur="200" decel="100000" fill="hold"/>
                                        <p:tgtEl>
                                          <p:spTgt spid="53"/>
                                        </p:tgtEl>
                                        <p:attrNameLst>
                                          <p:attrName>ppt_x</p:attrName>
                                        </p:attrNameLst>
                                      </p:cBhvr>
                                      <p:tavLst>
                                        <p:tav tm="0">
                                          <p:val>
                                            <p:strVal val="#ppt_x+0.4"/>
                                          </p:val>
                                        </p:tav>
                                        <p:tav tm="100000">
                                          <p:val>
                                            <p:strVal val="#ppt_x-0.05"/>
                                          </p:val>
                                        </p:tav>
                                      </p:tavLst>
                                    </p:anim>
                                    <p:anim calcmode="lin" valueType="num">
                                      <p:cBhvr>
                                        <p:cTn id="102" dur="200" decel="100000" fill="hold"/>
                                        <p:tgtEl>
                                          <p:spTgt spid="53"/>
                                        </p:tgtEl>
                                        <p:attrNameLst>
                                          <p:attrName>ppt_y</p:attrName>
                                        </p:attrNameLst>
                                      </p:cBhvr>
                                      <p:tavLst>
                                        <p:tav tm="0">
                                          <p:val>
                                            <p:strVal val="#ppt_y-0.4"/>
                                          </p:val>
                                        </p:tav>
                                        <p:tav tm="100000">
                                          <p:val>
                                            <p:strVal val="#ppt_y+0.1"/>
                                          </p:val>
                                        </p:tav>
                                      </p:tavLst>
                                    </p:anim>
                                    <p:anim calcmode="lin" valueType="num">
                                      <p:cBhvr>
                                        <p:cTn id="103" dur="50" accel="100000" fill="hold">
                                          <p:stCondLst>
                                            <p:cond delay="200"/>
                                          </p:stCondLst>
                                        </p:cTn>
                                        <p:tgtEl>
                                          <p:spTgt spid="53"/>
                                        </p:tgtEl>
                                        <p:attrNameLst>
                                          <p:attrName>ppt_x</p:attrName>
                                        </p:attrNameLst>
                                      </p:cBhvr>
                                      <p:tavLst>
                                        <p:tav tm="0">
                                          <p:val>
                                            <p:strVal val="#ppt_x-0.05"/>
                                          </p:val>
                                        </p:tav>
                                        <p:tav tm="100000">
                                          <p:val>
                                            <p:strVal val="#ppt_x"/>
                                          </p:val>
                                        </p:tav>
                                      </p:tavLst>
                                    </p:anim>
                                    <p:anim calcmode="lin" valueType="num">
                                      <p:cBhvr>
                                        <p:cTn id="104" dur="50" accel="100000" fill="hold">
                                          <p:stCondLst>
                                            <p:cond delay="200"/>
                                          </p:stCondLst>
                                        </p:cTn>
                                        <p:tgtEl>
                                          <p:spTgt spid="53"/>
                                        </p:tgtEl>
                                        <p:attrNameLst>
                                          <p:attrName>ppt_y</p:attrName>
                                        </p:attrNameLst>
                                      </p:cBhvr>
                                      <p:tavLst>
                                        <p:tav tm="0">
                                          <p:val>
                                            <p:strVal val="#ppt_y+0.1"/>
                                          </p:val>
                                        </p:tav>
                                        <p:tav tm="100000">
                                          <p:val>
                                            <p:strVal val="#ppt_y"/>
                                          </p:val>
                                        </p:tav>
                                      </p:tavLst>
                                    </p:anim>
                                  </p:childTnLst>
                                </p:cTn>
                              </p:par>
                            </p:childTnLst>
                          </p:cTn>
                        </p:par>
                        <p:par>
                          <p:cTn id="105" fill="hold">
                            <p:stCondLst>
                              <p:cond delay="750"/>
                            </p:stCondLst>
                            <p:childTnLst>
                              <p:par>
                                <p:cTn id="106" presetID="30" presetClass="entr" presetSubtype="0" fill="hold" nodeType="afterEffect">
                                  <p:stCondLst>
                                    <p:cond delay="0"/>
                                  </p:stCondLst>
                                  <p:childTnLst>
                                    <p:set>
                                      <p:cBhvr>
                                        <p:cTn id="107" dur="1" fill="hold">
                                          <p:stCondLst>
                                            <p:cond delay="0"/>
                                          </p:stCondLst>
                                        </p:cTn>
                                        <p:tgtEl>
                                          <p:spTgt spid="54"/>
                                        </p:tgtEl>
                                        <p:attrNameLst>
                                          <p:attrName>style.visibility</p:attrName>
                                        </p:attrNameLst>
                                      </p:cBhvr>
                                      <p:to>
                                        <p:strVal val="visible"/>
                                      </p:to>
                                    </p:set>
                                    <p:animEffect transition="in" filter="fade">
                                      <p:cBhvr>
                                        <p:cTn id="108" dur="200" decel="100000"/>
                                        <p:tgtEl>
                                          <p:spTgt spid="54"/>
                                        </p:tgtEl>
                                      </p:cBhvr>
                                    </p:animEffect>
                                    <p:anim calcmode="lin" valueType="num">
                                      <p:cBhvr>
                                        <p:cTn id="109" dur="200" decel="100000" fill="hold"/>
                                        <p:tgtEl>
                                          <p:spTgt spid="54"/>
                                        </p:tgtEl>
                                        <p:attrNameLst>
                                          <p:attrName>style.rotation</p:attrName>
                                        </p:attrNameLst>
                                      </p:cBhvr>
                                      <p:tavLst>
                                        <p:tav tm="0">
                                          <p:val>
                                            <p:fltVal val="-90"/>
                                          </p:val>
                                        </p:tav>
                                        <p:tav tm="100000">
                                          <p:val>
                                            <p:fltVal val="0"/>
                                          </p:val>
                                        </p:tav>
                                      </p:tavLst>
                                    </p:anim>
                                    <p:anim calcmode="lin" valueType="num">
                                      <p:cBhvr>
                                        <p:cTn id="110" dur="200" decel="100000" fill="hold"/>
                                        <p:tgtEl>
                                          <p:spTgt spid="54"/>
                                        </p:tgtEl>
                                        <p:attrNameLst>
                                          <p:attrName>ppt_x</p:attrName>
                                        </p:attrNameLst>
                                      </p:cBhvr>
                                      <p:tavLst>
                                        <p:tav tm="0">
                                          <p:val>
                                            <p:strVal val="#ppt_x+0.4"/>
                                          </p:val>
                                        </p:tav>
                                        <p:tav tm="100000">
                                          <p:val>
                                            <p:strVal val="#ppt_x-0.05"/>
                                          </p:val>
                                        </p:tav>
                                      </p:tavLst>
                                    </p:anim>
                                    <p:anim calcmode="lin" valueType="num">
                                      <p:cBhvr>
                                        <p:cTn id="111" dur="200" decel="100000" fill="hold"/>
                                        <p:tgtEl>
                                          <p:spTgt spid="54"/>
                                        </p:tgtEl>
                                        <p:attrNameLst>
                                          <p:attrName>ppt_y</p:attrName>
                                        </p:attrNameLst>
                                      </p:cBhvr>
                                      <p:tavLst>
                                        <p:tav tm="0">
                                          <p:val>
                                            <p:strVal val="#ppt_y-0.4"/>
                                          </p:val>
                                        </p:tav>
                                        <p:tav tm="100000">
                                          <p:val>
                                            <p:strVal val="#ppt_y+0.1"/>
                                          </p:val>
                                        </p:tav>
                                      </p:tavLst>
                                    </p:anim>
                                    <p:anim calcmode="lin" valueType="num">
                                      <p:cBhvr>
                                        <p:cTn id="112" dur="50" accel="100000" fill="hold">
                                          <p:stCondLst>
                                            <p:cond delay="200"/>
                                          </p:stCondLst>
                                        </p:cTn>
                                        <p:tgtEl>
                                          <p:spTgt spid="54"/>
                                        </p:tgtEl>
                                        <p:attrNameLst>
                                          <p:attrName>ppt_x</p:attrName>
                                        </p:attrNameLst>
                                      </p:cBhvr>
                                      <p:tavLst>
                                        <p:tav tm="0">
                                          <p:val>
                                            <p:strVal val="#ppt_x-0.05"/>
                                          </p:val>
                                        </p:tav>
                                        <p:tav tm="100000">
                                          <p:val>
                                            <p:strVal val="#ppt_x"/>
                                          </p:val>
                                        </p:tav>
                                      </p:tavLst>
                                    </p:anim>
                                    <p:anim calcmode="lin" valueType="num">
                                      <p:cBhvr>
                                        <p:cTn id="113" dur="50" accel="100000" fill="hold">
                                          <p:stCondLst>
                                            <p:cond delay="200"/>
                                          </p:stCondLst>
                                        </p:cTn>
                                        <p:tgtEl>
                                          <p:spTgt spid="54"/>
                                        </p:tgtEl>
                                        <p:attrNameLst>
                                          <p:attrName>ppt_y</p:attrName>
                                        </p:attrNameLst>
                                      </p:cBhvr>
                                      <p:tavLst>
                                        <p:tav tm="0">
                                          <p:val>
                                            <p:strVal val="#ppt_y+0.1"/>
                                          </p:val>
                                        </p:tav>
                                        <p:tav tm="100000">
                                          <p:val>
                                            <p:strVal val="#ppt_y"/>
                                          </p:val>
                                        </p:tav>
                                      </p:tavLst>
                                    </p:anim>
                                  </p:childTnLst>
                                </p:cTn>
                              </p:par>
                            </p:childTnLst>
                          </p:cTn>
                        </p:par>
                        <p:par>
                          <p:cTn id="114" fill="hold">
                            <p:stCondLst>
                              <p:cond delay="1000"/>
                            </p:stCondLst>
                            <p:childTnLst>
                              <p:par>
                                <p:cTn id="115" presetID="30" presetClass="entr" presetSubtype="0" fill="hold" nodeType="afterEffect">
                                  <p:stCondLst>
                                    <p:cond delay="0"/>
                                  </p:stCondLst>
                                  <p:childTnLst>
                                    <p:set>
                                      <p:cBhvr>
                                        <p:cTn id="116" dur="1" fill="hold">
                                          <p:stCondLst>
                                            <p:cond delay="0"/>
                                          </p:stCondLst>
                                        </p:cTn>
                                        <p:tgtEl>
                                          <p:spTgt spid="55"/>
                                        </p:tgtEl>
                                        <p:attrNameLst>
                                          <p:attrName>style.visibility</p:attrName>
                                        </p:attrNameLst>
                                      </p:cBhvr>
                                      <p:to>
                                        <p:strVal val="visible"/>
                                      </p:to>
                                    </p:set>
                                    <p:animEffect transition="in" filter="fade">
                                      <p:cBhvr>
                                        <p:cTn id="117" dur="200" decel="100000"/>
                                        <p:tgtEl>
                                          <p:spTgt spid="55"/>
                                        </p:tgtEl>
                                      </p:cBhvr>
                                    </p:animEffect>
                                    <p:anim calcmode="lin" valueType="num">
                                      <p:cBhvr>
                                        <p:cTn id="118" dur="200" decel="100000" fill="hold"/>
                                        <p:tgtEl>
                                          <p:spTgt spid="55"/>
                                        </p:tgtEl>
                                        <p:attrNameLst>
                                          <p:attrName>style.rotation</p:attrName>
                                        </p:attrNameLst>
                                      </p:cBhvr>
                                      <p:tavLst>
                                        <p:tav tm="0">
                                          <p:val>
                                            <p:fltVal val="-90"/>
                                          </p:val>
                                        </p:tav>
                                        <p:tav tm="100000">
                                          <p:val>
                                            <p:fltVal val="0"/>
                                          </p:val>
                                        </p:tav>
                                      </p:tavLst>
                                    </p:anim>
                                    <p:anim calcmode="lin" valueType="num">
                                      <p:cBhvr>
                                        <p:cTn id="119" dur="200" decel="100000" fill="hold"/>
                                        <p:tgtEl>
                                          <p:spTgt spid="55"/>
                                        </p:tgtEl>
                                        <p:attrNameLst>
                                          <p:attrName>ppt_x</p:attrName>
                                        </p:attrNameLst>
                                      </p:cBhvr>
                                      <p:tavLst>
                                        <p:tav tm="0">
                                          <p:val>
                                            <p:strVal val="#ppt_x+0.4"/>
                                          </p:val>
                                        </p:tav>
                                        <p:tav tm="100000">
                                          <p:val>
                                            <p:strVal val="#ppt_x-0.05"/>
                                          </p:val>
                                        </p:tav>
                                      </p:tavLst>
                                    </p:anim>
                                    <p:anim calcmode="lin" valueType="num">
                                      <p:cBhvr>
                                        <p:cTn id="120" dur="200" decel="100000" fill="hold"/>
                                        <p:tgtEl>
                                          <p:spTgt spid="55"/>
                                        </p:tgtEl>
                                        <p:attrNameLst>
                                          <p:attrName>ppt_y</p:attrName>
                                        </p:attrNameLst>
                                      </p:cBhvr>
                                      <p:tavLst>
                                        <p:tav tm="0">
                                          <p:val>
                                            <p:strVal val="#ppt_y-0.4"/>
                                          </p:val>
                                        </p:tav>
                                        <p:tav tm="100000">
                                          <p:val>
                                            <p:strVal val="#ppt_y+0.1"/>
                                          </p:val>
                                        </p:tav>
                                      </p:tavLst>
                                    </p:anim>
                                    <p:anim calcmode="lin" valueType="num">
                                      <p:cBhvr>
                                        <p:cTn id="121" dur="50" accel="100000" fill="hold">
                                          <p:stCondLst>
                                            <p:cond delay="200"/>
                                          </p:stCondLst>
                                        </p:cTn>
                                        <p:tgtEl>
                                          <p:spTgt spid="55"/>
                                        </p:tgtEl>
                                        <p:attrNameLst>
                                          <p:attrName>ppt_x</p:attrName>
                                        </p:attrNameLst>
                                      </p:cBhvr>
                                      <p:tavLst>
                                        <p:tav tm="0">
                                          <p:val>
                                            <p:strVal val="#ppt_x-0.05"/>
                                          </p:val>
                                        </p:tav>
                                        <p:tav tm="100000">
                                          <p:val>
                                            <p:strVal val="#ppt_x"/>
                                          </p:val>
                                        </p:tav>
                                      </p:tavLst>
                                    </p:anim>
                                    <p:anim calcmode="lin" valueType="num">
                                      <p:cBhvr>
                                        <p:cTn id="122" dur="50" accel="100000" fill="hold">
                                          <p:stCondLst>
                                            <p:cond delay="200"/>
                                          </p:stCondLst>
                                        </p:cTn>
                                        <p:tgtEl>
                                          <p:spTgt spid="55"/>
                                        </p:tgtEl>
                                        <p:attrNameLst>
                                          <p:attrName>ppt_y</p:attrName>
                                        </p:attrNameLst>
                                      </p:cBhvr>
                                      <p:tavLst>
                                        <p:tav tm="0">
                                          <p:val>
                                            <p:strVal val="#ppt_y+0.1"/>
                                          </p:val>
                                        </p:tav>
                                        <p:tav tm="100000">
                                          <p:val>
                                            <p:strVal val="#ppt_y"/>
                                          </p:val>
                                        </p:tav>
                                      </p:tavLst>
                                    </p:anim>
                                  </p:childTnLst>
                                </p:cTn>
                              </p:par>
                            </p:childTnLst>
                          </p:cTn>
                        </p:par>
                        <p:par>
                          <p:cTn id="123" fill="hold">
                            <p:stCondLst>
                              <p:cond delay="1250"/>
                            </p:stCondLst>
                            <p:childTnLst>
                              <p:par>
                                <p:cTn id="124" presetID="30" presetClass="entr" presetSubtype="0" fill="hold" nodeType="afterEffect">
                                  <p:stCondLst>
                                    <p:cond delay="0"/>
                                  </p:stCondLst>
                                  <p:childTnLst>
                                    <p:set>
                                      <p:cBhvr>
                                        <p:cTn id="125" dur="1" fill="hold">
                                          <p:stCondLst>
                                            <p:cond delay="0"/>
                                          </p:stCondLst>
                                        </p:cTn>
                                        <p:tgtEl>
                                          <p:spTgt spid="56"/>
                                        </p:tgtEl>
                                        <p:attrNameLst>
                                          <p:attrName>style.visibility</p:attrName>
                                        </p:attrNameLst>
                                      </p:cBhvr>
                                      <p:to>
                                        <p:strVal val="visible"/>
                                      </p:to>
                                    </p:set>
                                    <p:animEffect transition="in" filter="fade">
                                      <p:cBhvr>
                                        <p:cTn id="126" dur="200" decel="100000"/>
                                        <p:tgtEl>
                                          <p:spTgt spid="56"/>
                                        </p:tgtEl>
                                      </p:cBhvr>
                                    </p:animEffect>
                                    <p:anim calcmode="lin" valueType="num">
                                      <p:cBhvr>
                                        <p:cTn id="127" dur="200" decel="100000" fill="hold"/>
                                        <p:tgtEl>
                                          <p:spTgt spid="56"/>
                                        </p:tgtEl>
                                        <p:attrNameLst>
                                          <p:attrName>style.rotation</p:attrName>
                                        </p:attrNameLst>
                                      </p:cBhvr>
                                      <p:tavLst>
                                        <p:tav tm="0">
                                          <p:val>
                                            <p:fltVal val="-90"/>
                                          </p:val>
                                        </p:tav>
                                        <p:tav tm="100000">
                                          <p:val>
                                            <p:fltVal val="0"/>
                                          </p:val>
                                        </p:tav>
                                      </p:tavLst>
                                    </p:anim>
                                    <p:anim calcmode="lin" valueType="num">
                                      <p:cBhvr>
                                        <p:cTn id="128" dur="200" decel="100000" fill="hold"/>
                                        <p:tgtEl>
                                          <p:spTgt spid="56"/>
                                        </p:tgtEl>
                                        <p:attrNameLst>
                                          <p:attrName>ppt_x</p:attrName>
                                        </p:attrNameLst>
                                      </p:cBhvr>
                                      <p:tavLst>
                                        <p:tav tm="0">
                                          <p:val>
                                            <p:strVal val="#ppt_x+0.4"/>
                                          </p:val>
                                        </p:tav>
                                        <p:tav tm="100000">
                                          <p:val>
                                            <p:strVal val="#ppt_x-0.05"/>
                                          </p:val>
                                        </p:tav>
                                      </p:tavLst>
                                    </p:anim>
                                    <p:anim calcmode="lin" valueType="num">
                                      <p:cBhvr>
                                        <p:cTn id="129" dur="200" decel="100000" fill="hold"/>
                                        <p:tgtEl>
                                          <p:spTgt spid="56"/>
                                        </p:tgtEl>
                                        <p:attrNameLst>
                                          <p:attrName>ppt_y</p:attrName>
                                        </p:attrNameLst>
                                      </p:cBhvr>
                                      <p:tavLst>
                                        <p:tav tm="0">
                                          <p:val>
                                            <p:strVal val="#ppt_y-0.4"/>
                                          </p:val>
                                        </p:tav>
                                        <p:tav tm="100000">
                                          <p:val>
                                            <p:strVal val="#ppt_y+0.1"/>
                                          </p:val>
                                        </p:tav>
                                      </p:tavLst>
                                    </p:anim>
                                    <p:anim calcmode="lin" valueType="num">
                                      <p:cBhvr>
                                        <p:cTn id="130" dur="50" accel="100000" fill="hold">
                                          <p:stCondLst>
                                            <p:cond delay="200"/>
                                          </p:stCondLst>
                                        </p:cTn>
                                        <p:tgtEl>
                                          <p:spTgt spid="56"/>
                                        </p:tgtEl>
                                        <p:attrNameLst>
                                          <p:attrName>ppt_x</p:attrName>
                                        </p:attrNameLst>
                                      </p:cBhvr>
                                      <p:tavLst>
                                        <p:tav tm="0">
                                          <p:val>
                                            <p:strVal val="#ppt_x-0.05"/>
                                          </p:val>
                                        </p:tav>
                                        <p:tav tm="100000">
                                          <p:val>
                                            <p:strVal val="#ppt_x"/>
                                          </p:val>
                                        </p:tav>
                                      </p:tavLst>
                                    </p:anim>
                                    <p:anim calcmode="lin" valueType="num">
                                      <p:cBhvr>
                                        <p:cTn id="131" dur="50" accel="100000" fill="hold">
                                          <p:stCondLst>
                                            <p:cond delay="200"/>
                                          </p:stCondLst>
                                        </p:cTn>
                                        <p:tgtEl>
                                          <p:spTgt spid="56"/>
                                        </p:tgtEl>
                                        <p:attrNameLst>
                                          <p:attrName>ppt_y</p:attrName>
                                        </p:attrNameLst>
                                      </p:cBhvr>
                                      <p:tavLst>
                                        <p:tav tm="0">
                                          <p:val>
                                            <p:strVal val="#ppt_y+0.1"/>
                                          </p:val>
                                        </p:tav>
                                        <p:tav tm="100000">
                                          <p:val>
                                            <p:strVal val="#ppt_y"/>
                                          </p:val>
                                        </p:tav>
                                      </p:tavLst>
                                    </p:anim>
                                  </p:childTnLst>
                                </p:cTn>
                              </p:par>
                            </p:childTnLst>
                          </p:cTn>
                        </p:par>
                        <p:par>
                          <p:cTn id="132" fill="hold">
                            <p:stCondLst>
                              <p:cond delay="1500"/>
                            </p:stCondLst>
                            <p:childTnLst>
                              <p:par>
                                <p:cTn id="133" presetID="30" presetClass="entr" presetSubtype="0" fill="hold" nodeType="afterEffect">
                                  <p:stCondLst>
                                    <p:cond delay="0"/>
                                  </p:stCondLst>
                                  <p:childTnLst>
                                    <p:set>
                                      <p:cBhvr>
                                        <p:cTn id="134" dur="1" fill="hold">
                                          <p:stCondLst>
                                            <p:cond delay="0"/>
                                          </p:stCondLst>
                                        </p:cTn>
                                        <p:tgtEl>
                                          <p:spTgt spid="57"/>
                                        </p:tgtEl>
                                        <p:attrNameLst>
                                          <p:attrName>style.visibility</p:attrName>
                                        </p:attrNameLst>
                                      </p:cBhvr>
                                      <p:to>
                                        <p:strVal val="visible"/>
                                      </p:to>
                                    </p:set>
                                    <p:animEffect transition="in" filter="fade">
                                      <p:cBhvr>
                                        <p:cTn id="135" dur="200" decel="100000"/>
                                        <p:tgtEl>
                                          <p:spTgt spid="57"/>
                                        </p:tgtEl>
                                      </p:cBhvr>
                                    </p:animEffect>
                                    <p:anim calcmode="lin" valueType="num">
                                      <p:cBhvr>
                                        <p:cTn id="136" dur="200" decel="100000" fill="hold"/>
                                        <p:tgtEl>
                                          <p:spTgt spid="57"/>
                                        </p:tgtEl>
                                        <p:attrNameLst>
                                          <p:attrName>style.rotation</p:attrName>
                                        </p:attrNameLst>
                                      </p:cBhvr>
                                      <p:tavLst>
                                        <p:tav tm="0">
                                          <p:val>
                                            <p:fltVal val="-90"/>
                                          </p:val>
                                        </p:tav>
                                        <p:tav tm="100000">
                                          <p:val>
                                            <p:fltVal val="0"/>
                                          </p:val>
                                        </p:tav>
                                      </p:tavLst>
                                    </p:anim>
                                    <p:anim calcmode="lin" valueType="num">
                                      <p:cBhvr>
                                        <p:cTn id="137" dur="200" decel="100000" fill="hold"/>
                                        <p:tgtEl>
                                          <p:spTgt spid="57"/>
                                        </p:tgtEl>
                                        <p:attrNameLst>
                                          <p:attrName>ppt_x</p:attrName>
                                        </p:attrNameLst>
                                      </p:cBhvr>
                                      <p:tavLst>
                                        <p:tav tm="0">
                                          <p:val>
                                            <p:strVal val="#ppt_x+0.4"/>
                                          </p:val>
                                        </p:tav>
                                        <p:tav tm="100000">
                                          <p:val>
                                            <p:strVal val="#ppt_x-0.05"/>
                                          </p:val>
                                        </p:tav>
                                      </p:tavLst>
                                    </p:anim>
                                    <p:anim calcmode="lin" valueType="num">
                                      <p:cBhvr>
                                        <p:cTn id="138" dur="200" decel="100000" fill="hold"/>
                                        <p:tgtEl>
                                          <p:spTgt spid="57"/>
                                        </p:tgtEl>
                                        <p:attrNameLst>
                                          <p:attrName>ppt_y</p:attrName>
                                        </p:attrNameLst>
                                      </p:cBhvr>
                                      <p:tavLst>
                                        <p:tav tm="0">
                                          <p:val>
                                            <p:strVal val="#ppt_y-0.4"/>
                                          </p:val>
                                        </p:tav>
                                        <p:tav tm="100000">
                                          <p:val>
                                            <p:strVal val="#ppt_y+0.1"/>
                                          </p:val>
                                        </p:tav>
                                      </p:tavLst>
                                    </p:anim>
                                    <p:anim calcmode="lin" valueType="num">
                                      <p:cBhvr>
                                        <p:cTn id="139" dur="50" accel="100000" fill="hold">
                                          <p:stCondLst>
                                            <p:cond delay="200"/>
                                          </p:stCondLst>
                                        </p:cTn>
                                        <p:tgtEl>
                                          <p:spTgt spid="57"/>
                                        </p:tgtEl>
                                        <p:attrNameLst>
                                          <p:attrName>ppt_x</p:attrName>
                                        </p:attrNameLst>
                                      </p:cBhvr>
                                      <p:tavLst>
                                        <p:tav tm="0">
                                          <p:val>
                                            <p:strVal val="#ppt_x-0.05"/>
                                          </p:val>
                                        </p:tav>
                                        <p:tav tm="100000">
                                          <p:val>
                                            <p:strVal val="#ppt_x"/>
                                          </p:val>
                                        </p:tav>
                                      </p:tavLst>
                                    </p:anim>
                                    <p:anim calcmode="lin" valueType="num">
                                      <p:cBhvr>
                                        <p:cTn id="140" dur="50" accel="100000" fill="hold">
                                          <p:stCondLst>
                                            <p:cond delay="200"/>
                                          </p:stCondLst>
                                        </p:cTn>
                                        <p:tgtEl>
                                          <p:spTgt spid="57"/>
                                        </p:tgtEl>
                                        <p:attrNameLst>
                                          <p:attrName>ppt_y</p:attrName>
                                        </p:attrNameLst>
                                      </p:cBhvr>
                                      <p:tavLst>
                                        <p:tav tm="0">
                                          <p:val>
                                            <p:strVal val="#ppt_y+0.1"/>
                                          </p:val>
                                        </p:tav>
                                        <p:tav tm="100000">
                                          <p:val>
                                            <p:strVal val="#ppt_y"/>
                                          </p:val>
                                        </p:tav>
                                      </p:tavLst>
                                    </p:anim>
                                  </p:childTnLst>
                                </p:cTn>
                              </p:par>
                            </p:childTnLst>
                          </p:cTn>
                        </p:par>
                        <p:par>
                          <p:cTn id="141" fill="hold">
                            <p:stCondLst>
                              <p:cond delay="1750"/>
                            </p:stCondLst>
                            <p:childTnLst>
                              <p:par>
                                <p:cTn id="142" presetID="30" presetClass="entr" presetSubtype="0" fill="hold" nodeType="afterEffect">
                                  <p:stCondLst>
                                    <p:cond delay="0"/>
                                  </p:stCondLst>
                                  <p:childTnLst>
                                    <p:set>
                                      <p:cBhvr>
                                        <p:cTn id="143" dur="1" fill="hold">
                                          <p:stCondLst>
                                            <p:cond delay="0"/>
                                          </p:stCondLst>
                                        </p:cTn>
                                        <p:tgtEl>
                                          <p:spTgt spid="58"/>
                                        </p:tgtEl>
                                        <p:attrNameLst>
                                          <p:attrName>style.visibility</p:attrName>
                                        </p:attrNameLst>
                                      </p:cBhvr>
                                      <p:to>
                                        <p:strVal val="visible"/>
                                      </p:to>
                                    </p:set>
                                    <p:animEffect transition="in" filter="fade">
                                      <p:cBhvr>
                                        <p:cTn id="144" dur="200" decel="100000"/>
                                        <p:tgtEl>
                                          <p:spTgt spid="58"/>
                                        </p:tgtEl>
                                      </p:cBhvr>
                                    </p:animEffect>
                                    <p:anim calcmode="lin" valueType="num">
                                      <p:cBhvr>
                                        <p:cTn id="145" dur="200" decel="100000" fill="hold"/>
                                        <p:tgtEl>
                                          <p:spTgt spid="58"/>
                                        </p:tgtEl>
                                        <p:attrNameLst>
                                          <p:attrName>style.rotation</p:attrName>
                                        </p:attrNameLst>
                                      </p:cBhvr>
                                      <p:tavLst>
                                        <p:tav tm="0">
                                          <p:val>
                                            <p:fltVal val="-90"/>
                                          </p:val>
                                        </p:tav>
                                        <p:tav tm="100000">
                                          <p:val>
                                            <p:fltVal val="0"/>
                                          </p:val>
                                        </p:tav>
                                      </p:tavLst>
                                    </p:anim>
                                    <p:anim calcmode="lin" valueType="num">
                                      <p:cBhvr>
                                        <p:cTn id="146" dur="200" decel="100000" fill="hold"/>
                                        <p:tgtEl>
                                          <p:spTgt spid="58"/>
                                        </p:tgtEl>
                                        <p:attrNameLst>
                                          <p:attrName>ppt_x</p:attrName>
                                        </p:attrNameLst>
                                      </p:cBhvr>
                                      <p:tavLst>
                                        <p:tav tm="0">
                                          <p:val>
                                            <p:strVal val="#ppt_x+0.4"/>
                                          </p:val>
                                        </p:tav>
                                        <p:tav tm="100000">
                                          <p:val>
                                            <p:strVal val="#ppt_x-0.05"/>
                                          </p:val>
                                        </p:tav>
                                      </p:tavLst>
                                    </p:anim>
                                    <p:anim calcmode="lin" valueType="num">
                                      <p:cBhvr>
                                        <p:cTn id="147" dur="200" decel="100000" fill="hold"/>
                                        <p:tgtEl>
                                          <p:spTgt spid="58"/>
                                        </p:tgtEl>
                                        <p:attrNameLst>
                                          <p:attrName>ppt_y</p:attrName>
                                        </p:attrNameLst>
                                      </p:cBhvr>
                                      <p:tavLst>
                                        <p:tav tm="0">
                                          <p:val>
                                            <p:strVal val="#ppt_y-0.4"/>
                                          </p:val>
                                        </p:tav>
                                        <p:tav tm="100000">
                                          <p:val>
                                            <p:strVal val="#ppt_y+0.1"/>
                                          </p:val>
                                        </p:tav>
                                      </p:tavLst>
                                    </p:anim>
                                    <p:anim calcmode="lin" valueType="num">
                                      <p:cBhvr>
                                        <p:cTn id="148" dur="50" accel="100000" fill="hold">
                                          <p:stCondLst>
                                            <p:cond delay="200"/>
                                          </p:stCondLst>
                                        </p:cTn>
                                        <p:tgtEl>
                                          <p:spTgt spid="58"/>
                                        </p:tgtEl>
                                        <p:attrNameLst>
                                          <p:attrName>ppt_x</p:attrName>
                                        </p:attrNameLst>
                                      </p:cBhvr>
                                      <p:tavLst>
                                        <p:tav tm="0">
                                          <p:val>
                                            <p:strVal val="#ppt_x-0.05"/>
                                          </p:val>
                                        </p:tav>
                                        <p:tav tm="100000">
                                          <p:val>
                                            <p:strVal val="#ppt_x"/>
                                          </p:val>
                                        </p:tav>
                                      </p:tavLst>
                                    </p:anim>
                                    <p:anim calcmode="lin" valueType="num">
                                      <p:cBhvr>
                                        <p:cTn id="149" dur="50" accel="100000" fill="hold">
                                          <p:stCondLst>
                                            <p:cond delay="200"/>
                                          </p:stCondLst>
                                        </p:cTn>
                                        <p:tgtEl>
                                          <p:spTgt spid="58"/>
                                        </p:tgtEl>
                                        <p:attrNameLst>
                                          <p:attrName>ppt_y</p:attrName>
                                        </p:attrNameLst>
                                      </p:cBhvr>
                                      <p:tavLst>
                                        <p:tav tm="0">
                                          <p:val>
                                            <p:strVal val="#ppt_y+0.1"/>
                                          </p:val>
                                        </p:tav>
                                        <p:tav tm="100000">
                                          <p:val>
                                            <p:strVal val="#ppt_y"/>
                                          </p:val>
                                        </p:tav>
                                      </p:tavLst>
                                    </p:anim>
                                  </p:childTnLst>
                                </p:cTn>
                              </p:par>
                            </p:childTnLst>
                          </p:cTn>
                        </p:par>
                      </p:childTnLst>
                    </p:cTn>
                  </p:par>
                  <p:par>
                    <p:cTn id="150" fill="hold">
                      <p:stCondLst>
                        <p:cond delay="indefinite"/>
                      </p:stCondLst>
                      <p:childTnLst>
                        <p:par>
                          <p:cTn id="151" fill="hold">
                            <p:stCondLst>
                              <p:cond delay="0"/>
                            </p:stCondLst>
                            <p:childTnLst>
                              <p:par>
                                <p:cTn id="152" presetID="30" presetClass="entr" presetSubtype="0" fill="hold" nodeType="clickEffect">
                                  <p:stCondLst>
                                    <p:cond delay="0"/>
                                  </p:stCondLst>
                                  <p:childTnLst>
                                    <p:set>
                                      <p:cBhvr>
                                        <p:cTn id="153" dur="1" fill="hold">
                                          <p:stCondLst>
                                            <p:cond delay="0"/>
                                          </p:stCondLst>
                                        </p:cTn>
                                        <p:tgtEl>
                                          <p:spTgt spid="59"/>
                                        </p:tgtEl>
                                        <p:attrNameLst>
                                          <p:attrName>style.visibility</p:attrName>
                                        </p:attrNameLst>
                                      </p:cBhvr>
                                      <p:to>
                                        <p:strVal val="visible"/>
                                      </p:to>
                                    </p:set>
                                    <p:animEffect transition="in" filter="fade">
                                      <p:cBhvr>
                                        <p:cTn id="154" dur="200" decel="100000"/>
                                        <p:tgtEl>
                                          <p:spTgt spid="59"/>
                                        </p:tgtEl>
                                      </p:cBhvr>
                                    </p:animEffect>
                                    <p:anim calcmode="lin" valueType="num">
                                      <p:cBhvr>
                                        <p:cTn id="155" dur="200" decel="100000" fill="hold"/>
                                        <p:tgtEl>
                                          <p:spTgt spid="59"/>
                                        </p:tgtEl>
                                        <p:attrNameLst>
                                          <p:attrName>style.rotation</p:attrName>
                                        </p:attrNameLst>
                                      </p:cBhvr>
                                      <p:tavLst>
                                        <p:tav tm="0">
                                          <p:val>
                                            <p:fltVal val="-90"/>
                                          </p:val>
                                        </p:tav>
                                        <p:tav tm="100000">
                                          <p:val>
                                            <p:fltVal val="0"/>
                                          </p:val>
                                        </p:tav>
                                      </p:tavLst>
                                    </p:anim>
                                    <p:anim calcmode="lin" valueType="num">
                                      <p:cBhvr>
                                        <p:cTn id="156" dur="200" decel="100000" fill="hold"/>
                                        <p:tgtEl>
                                          <p:spTgt spid="59"/>
                                        </p:tgtEl>
                                        <p:attrNameLst>
                                          <p:attrName>ppt_x</p:attrName>
                                        </p:attrNameLst>
                                      </p:cBhvr>
                                      <p:tavLst>
                                        <p:tav tm="0">
                                          <p:val>
                                            <p:strVal val="#ppt_x+0.4"/>
                                          </p:val>
                                        </p:tav>
                                        <p:tav tm="100000">
                                          <p:val>
                                            <p:strVal val="#ppt_x-0.05"/>
                                          </p:val>
                                        </p:tav>
                                      </p:tavLst>
                                    </p:anim>
                                    <p:anim calcmode="lin" valueType="num">
                                      <p:cBhvr>
                                        <p:cTn id="157" dur="200" decel="100000" fill="hold"/>
                                        <p:tgtEl>
                                          <p:spTgt spid="59"/>
                                        </p:tgtEl>
                                        <p:attrNameLst>
                                          <p:attrName>ppt_y</p:attrName>
                                        </p:attrNameLst>
                                      </p:cBhvr>
                                      <p:tavLst>
                                        <p:tav tm="0">
                                          <p:val>
                                            <p:strVal val="#ppt_y-0.4"/>
                                          </p:val>
                                        </p:tav>
                                        <p:tav tm="100000">
                                          <p:val>
                                            <p:strVal val="#ppt_y+0.1"/>
                                          </p:val>
                                        </p:tav>
                                      </p:tavLst>
                                    </p:anim>
                                    <p:anim calcmode="lin" valueType="num">
                                      <p:cBhvr>
                                        <p:cTn id="158" dur="50" accel="100000" fill="hold">
                                          <p:stCondLst>
                                            <p:cond delay="200"/>
                                          </p:stCondLst>
                                        </p:cTn>
                                        <p:tgtEl>
                                          <p:spTgt spid="59"/>
                                        </p:tgtEl>
                                        <p:attrNameLst>
                                          <p:attrName>ppt_x</p:attrName>
                                        </p:attrNameLst>
                                      </p:cBhvr>
                                      <p:tavLst>
                                        <p:tav tm="0">
                                          <p:val>
                                            <p:strVal val="#ppt_x-0.05"/>
                                          </p:val>
                                        </p:tav>
                                        <p:tav tm="100000">
                                          <p:val>
                                            <p:strVal val="#ppt_x"/>
                                          </p:val>
                                        </p:tav>
                                      </p:tavLst>
                                    </p:anim>
                                    <p:anim calcmode="lin" valueType="num">
                                      <p:cBhvr>
                                        <p:cTn id="159" dur="50" accel="100000" fill="hold">
                                          <p:stCondLst>
                                            <p:cond delay="200"/>
                                          </p:stCondLst>
                                        </p:cTn>
                                        <p:tgtEl>
                                          <p:spTgt spid="59"/>
                                        </p:tgtEl>
                                        <p:attrNameLst>
                                          <p:attrName>ppt_y</p:attrName>
                                        </p:attrNameLst>
                                      </p:cBhvr>
                                      <p:tavLst>
                                        <p:tav tm="0">
                                          <p:val>
                                            <p:strVal val="#ppt_y+0.1"/>
                                          </p:val>
                                        </p:tav>
                                        <p:tav tm="100000">
                                          <p:val>
                                            <p:strVal val="#ppt_y"/>
                                          </p:val>
                                        </p:tav>
                                      </p:tavLst>
                                    </p:anim>
                                  </p:childTnLst>
                                </p:cTn>
                              </p:par>
                            </p:childTnLst>
                          </p:cTn>
                        </p:par>
                        <p:par>
                          <p:cTn id="160" fill="hold">
                            <p:stCondLst>
                              <p:cond delay="250"/>
                            </p:stCondLst>
                            <p:childTnLst>
                              <p:par>
                                <p:cTn id="161" presetID="30" presetClass="entr" presetSubtype="0" fill="hold" nodeType="afterEffect">
                                  <p:stCondLst>
                                    <p:cond delay="0"/>
                                  </p:stCondLst>
                                  <p:childTnLst>
                                    <p:set>
                                      <p:cBhvr>
                                        <p:cTn id="162" dur="1" fill="hold">
                                          <p:stCondLst>
                                            <p:cond delay="0"/>
                                          </p:stCondLst>
                                        </p:cTn>
                                        <p:tgtEl>
                                          <p:spTgt spid="60"/>
                                        </p:tgtEl>
                                        <p:attrNameLst>
                                          <p:attrName>style.visibility</p:attrName>
                                        </p:attrNameLst>
                                      </p:cBhvr>
                                      <p:to>
                                        <p:strVal val="visible"/>
                                      </p:to>
                                    </p:set>
                                    <p:animEffect transition="in" filter="fade">
                                      <p:cBhvr>
                                        <p:cTn id="163" dur="200" decel="100000"/>
                                        <p:tgtEl>
                                          <p:spTgt spid="60"/>
                                        </p:tgtEl>
                                      </p:cBhvr>
                                    </p:animEffect>
                                    <p:anim calcmode="lin" valueType="num">
                                      <p:cBhvr>
                                        <p:cTn id="164" dur="200" decel="100000" fill="hold"/>
                                        <p:tgtEl>
                                          <p:spTgt spid="60"/>
                                        </p:tgtEl>
                                        <p:attrNameLst>
                                          <p:attrName>style.rotation</p:attrName>
                                        </p:attrNameLst>
                                      </p:cBhvr>
                                      <p:tavLst>
                                        <p:tav tm="0">
                                          <p:val>
                                            <p:fltVal val="-90"/>
                                          </p:val>
                                        </p:tav>
                                        <p:tav tm="100000">
                                          <p:val>
                                            <p:fltVal val="0"/>
                                          </p:val>
                                        </p:tav>
                                      </p:tavLst>
                                    </p:anim>
                                    <p:anim calcmode="lin" valueType="num">
                                      <p:cBhvr>
                                        <p:cTn id="165" dur="200" decel="100000" fill="hold"/>
                                        <p:tgtEl>
                                          <p:spTgt spid="60"/>
                                        </p:tgtEl>
                                        <p:attrNameLst>
                                          <p:attrName>ppt_x</p:attrName>
                                        </p:attrNameLst>
                                      </p:cBhvr>
                                      <p:tavLst>
                                        <p:tav tm="0">
                                          <p:val>
                                            <p:strVal val="#ppt_x+0.4"/>
                                          </p:val>
                                        </p:tav>
                                        <p:tav tm="100000">
                                          <p:val>
                                            <p:strVal val="#ppt_x-0.05"/>
                                          </p:val>
                                        </p:tav>
                                      </p:tavLst>
                                    </p:anim>
                                    <p:anim calcmode="lin" valueType="num">
                                      <p:cBhvr>
                                        <p:cTn id="166" dur="200" decel="100000" fill="hold"/>
                                        <p:tgtEl>
                                          <p:spTgt spid="60"/>
                                        </p:tgtEl>
                                        <p:attrNameLst>
                                          <p:attrName>ppt_y</p:attrName>
                                        </p:attrNameLst>
                                      </p:cBhvr>
                                      <p:tavLst>
                                        <p:tav tm="0">
                                          <p:val>
                                            <p:strVal val="#ppt_y-0.4"/>
                                          </p:val>
                                        </p:tav>
                                        <p:tav tm="100000">
                                          <p:val>
                                            <p:strVal val="#ppt_y+0.1"/>
                                          </p:val>
                                        </p:tav>
                                      </p:tavLst>
                                    </p:anim>
                                    <p:anim calcmode="lin" valueType="num">
                                      <p:cBhvr>
                                        <p:cTn id="167" dur="50" accel="100000" fill="hold">
                                          <p:stCondLst>
                                            <p:cond delay="200"/>
                                          </p:stCondLst>
                                        </p:cTn>
                                        <p:tgtEl>
                                          <p:spTgt spid="60"/>
                                        </p:tgtEl>
                                        <p:attrNameLst>
                                          <p:attrName>ppt_x</p:attrName>
                                        </p:attrNameLst>
                                      </p:cBhvr>
                                      <p:tavLst>
                                        <p:tav tm="0">
                                          <p:val>
                                            <p:strVal val="#ppt_x-0.05"/>
                                          </p:val>
                                        </p:tav>
                                        <p:tav tm="100000">
                                          <p:val>
                                            <p:strVal val="#ppt_x"/>
                                          </p:val>
                                        </p:tav>
                                      </p:tavLst>
                                    </p:anim>
                                    <p:anim calcmode="lin" valueType="num">
                                      <p:cBhvr>
                                        <p:cTn id="168" dur="50" accel="100000" fill="hold">
                                          <p:stCondLst>
                                            <p:cond delay="200"/>
                                          </p:stCondLst>
                                        </p:cTn>
                                        <p:tgtEl>
                                          <p:spTgt spid="60"/>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A9559191-3FEA-4E36-B68B-97A5EF36C482}" vid="{1D1EC833-A45C-4B86-AD76-2F0B8E06CC95}"/>
    </a:ext>
  </a:extLst>
</a:theme>
</file>

<file path=ppt/theme/theme2.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_v02.potx" id="{DA6A3121-A306-4E81-BF43-CBCE095D8B76}" vid="{C3266B5A-74AF-44F8-8FA8-F258E4A695D4}"/>
    </a:ext>
  </a:extLst>
</a:theme>
</file>

<file path=ppt/theme/theme3.xml><?xml version="1.0" encoding="utf-8"?>
<a:theme xmlns:a="http://schemas.openxmlformats.org/drawingml/2006/main" name="1_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_v02.potx" id="{DA6A3121-A306-4E81-BF43-CBCE095D8B76}" vid="{C3266B5A-74AF-44F8-8FA8-F258E4A695D4}"/>
    </a:ext>
  </a:extLst>
</a:theme>
</file>

<file path=ppt/theme/theme4.xml><?xml version="1.0" encoding="utf-8"?>
<a:theme xmlns:a="http://schemas.openxmlformats.org/drawingml/2006/main" name="SQLintersec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gradFill rotWithShape="1">
          <a:gsLst>
            <a:gs pos="0">
              <a:srgbClr val="A4D289"/>
            </a:gs>
            <a:gs pos="100000">
              <a:schemeClr val="bg1"/>
            </a:gs>
          </a:gsLst>
          <a:lin ang="5400000" scaled="1"/>
        </a:gradFill>
        <a:ln w="9525" algn="ctr">
          <a:solidFill>
            <a:schemeClr val="tx1"/>
          </a:solidFill>
          <a:miter lim="800000"/>
          <a:headEnd/>
          <a:tailEnd/>
        </a:ln>
        <a:effectLst>
          <a:outerShdw blurRad="50800" dist="38100" dir="2700000" algn="tl" rotWithShape="0">
            <a:prstClr val="black">
              <a:alpha val="40000"/>
            </a:prstClr>
          </a:outerShdw>
        </a:effectLst>
      </a:spPr>
      <a:bodyPr wrap="none" numCol="1" anchor="ctr"/>
      <a:lstStyle>
        <a:defPPr>
          <a:defRPr sz="2000" dirty="0">
            <a:latin typeface="Tekton Pro" pitchFamily="34" charset="0"/>
          </a:defRPr>
        </a:defPPr>
      </a:lstStyle>
    </a:spDef>
    <a:lnDef>
      <a:spPr>
        <a:xfrm>
          <a:off x="0" y="0"/>
          <a:ext cx="1" cy="1"/>
        </a:xfrm>
        <a:custGeom>
          <a:avLst/>
          <a:gdLst/>
          <a:ahLst/>
          <a:cxnLst/>
          <a:rect l="0" t="0" r="0" b="0"/>
          <a:pathLst/>
        </a:custGeom>
        <a:gradFill rotWithShape="1">
          <a:gsLst>
            <a:gs pos="0">
              <a:srgbClr val="A4D289"/>
            </a:gs>
            <a:gs pos="100000">
              <a:schemeClr val="bg1"/>
            </a:gs>
          </a:gsLst>
          <a:lin ang="5400000" scaled="1"/>
        </a:gradFill>
        <a:ln w="9525" cap="flat" cmpd="sng" algn="ctr">
          <a:solidFill>
            <a:schemeClr val="tx1"/>
          </a:solidFill>
          <a:prstDash val="solid"/>
          <a:round/>
          <a:headEnd type="none" w="med" len="med"/>
          <a:tailEnd type="none" w="med" len="med"/>
        </a:ln>
        <a:effectLst/>
      </a:spPr>
      <a:bodyPr vert="horz" wrap="none" lIns="91440" tIns="45720" rIns="91440" bIns="45720" numCol="1" anchor="ctr" compatLnSpc="1"/>
      <a:lstStyle>
        <a:defPPr marL="0" marR="0" indent="0" algn="ctr" defTabSz="914400" rtl="0" eaLnBrk="0" fontAlgn="base" latinLnBrk="0" hangingPunct="0">
          <a:lnSpc>
            <a:spcPct val="100000"/>
          </a:lnSpc>
          <a:spcBef>
            <a:spcPct val="0"/>
          </a:spcBef>
          <a:spcAft>
            <a:spcPct val="0"/>
          </a:spcAft>
          <a:buNone/>
          <a:tabLst/>
          <a:defRPr kumimoji="0" lang="en-US" sz="1600" b="1" i="0" u="none" strike="noStrike" baseline="0">
            <a:solidFill>
              <a:schemeClr val="tx1">
                <a:alpha val="100000"/>
              </a:schemeClr>
            </a:solidFill>
            <a:effectLst/>
            <a:latin typeface="Arial"/>
          </a:defRPr>
        </a:defPPr>
      </a:lstStyle>
    </a:lnDef>
    <a:txDef>
      <a:spPr>
        <a:noFill/>
        <a:ln w="9525">
          <a:noFill/>
          <a:miter lim="800000"/>
          <a:headEnd/>
          <a:tailEnd/>
        </a:ln>
      </a:spPr>
      <a:bodyPr wrap="none" numCol="1">
        <a:spAutoFit/>
      </a:bodyPr>
      <a:lstStyle>
        <a:defPPr>
          <a:defRPr sz="1800" dirty="0">
            <a:solidFill>
              <a:srgbClr val="002060"/>
            </a:solidFill>
            <a:latin typeface="Tekton Pro" pitchFamily="34" charset="0"/>
          </a:defRPr>
        </a:defPPr>
      </a:lstStyle>
    </a:txDef>
  </a:objectDefaults>
  <a:extraClrSchemeLst>
    <a:extraClrScheme>
      <a:clrScheme name="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2_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_v02.potx" id="{DA6A3121-A306-4E81-BF43-CBCE095D8B76}" vid="{C3266B5A-74AF-44F8-8FA8-F258E4A695D4}"/>
    </a:ext>
  </a:extLst>
</a:theme>
</file>

<file path=ppt/theme/theme6.xml><?xml version="1.0" encoding="utf-8"?>
<a:theme xmlns:a="http://schemas.openxmlformats.org/drawingml/2006/main" name="1_COLOR TEMPLATE">
  <a:themeElements>
    <a:clrScheme name="MSVID Purple">
      <a:dk1>
        <a:srgbClr val="505050"/>
      </a:dk1>
      <a:lt1>
        <a:srgbClr val="FFFFFF"/>
      </a:lt1>
      <a:dk2>
        <a:srgbClr val="5C2D91"/>
      </a:dk2>
      <a:lt2>
        <a:srgbClr val="E7DCF4"/>
      </a:lt2>
      <a:accent1>
        <a:srgbClr val="32145A"/>
      </a:accent1>
      <a:accent2>
        <a:srgbClr val="B4009E"/>
      </a:accent2>
      <a:accent3>
        <a:srgbClr val="107C10"/>
      </a:accent3>
      <a:accent4>
        <a:srgbClr val="0078D7"/>
      </a:accent4>
      <a:accent5>
        <a:srgbClr val="008272"/>
      </a:accent5>
      <a:accent6>
        <a:srgbClr val="D83B01"/>
      </a:accent6>
      <a:hlink>
        <a:srgbClr val="E7DCF4"/>
      </a:hlink>
      <a:folHlink>
        <a:srgbClr val="E7DCF4"/>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7.xml><?xml version="1.0" encoding="utf-8"?>
<a:theme xmlns:a="http://schemas.openxmlformats.org/drawingml/2006/main" name="3_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8.xml><?xml version="1.0" encoding="utf-8"?>
<a:theme xmlns:a="http://schemas.openxmlformats.org/drawingml/2006/main" name="1_Windows Azure">
  <a:themeElements>
    <a:clrScheme name="Custom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9CC3E5"/>
      </a:accent4>
      <a:accent5>
        <a:srgbClr val="4472C4"/>
      </a:accent5>
      <a:accent6>
        <a:srgbClr val="70AD47"/>
      </a:accent6>
      <a:hlink>
        <a:srgbClr val="FFC000"/>
      </a:hlink>
      <a:folHlink>
        <a:srgbClr val="954F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2606B4F3-E07E-4CB3-97FB-232A4B3136F3}" vid="{E6E77CF9-D6F2-48A3-AB34-D58B1514FFF6}"/>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3.xml><?xml version="1.0" encoding="utf-8"?>
<ds:datastoreItem xmlns:ds="http://schemas.openxmlformats.org/officeDocument/2006/customXml" ds:itemID="{B030EFEA-9AEA-457C-BAA8-93C4281792F5}">
  <ds:schemaRefs>
    <ds:schemaRef ds:uri="http://purl.org/dc/elements/1.1/"/>
    <ds:schemaRef ds:uri="http://purl.org/dc/dcmitype/"/>
    <ds:schemaRef ds:uri="http://schemas.microsoft.com/office/2006/metadata/properties"/>
    <ds:schemaRef ds:uri="http://purl.org/dc/terms/"/>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fee586e5-3c92-48eb-9898-42915e590ada"/>
  </ds:schemaRefs>
</ds:datastoreItem>
</file>

<file path=docProps/app.xml><?xml version="1.0" encoding="utf-8"?>
<Properties xmlns="http://schemas.openxmlformats.org/officeDocument/2006/extended-properties" xmlns:vt="http://schemas.openxmlformats.org/officeDocument/2006/docPropsVTypes">
  <Template>AzureEvent</Template>
  <TotalTime>1685</TotalTime>
  <Words>1831</Words>
  <Application>Microsoft Office PowerPoint</Application>
  <PresentationFormat>Widescreen</PresentationFormat>
  <Paragraphs>322</Paragraphs>
  <Slides>24</Slides>
  <Notes>18</Notes>
  <HiddenSlides>0</HiddenSlides>
  <MMClips>0</MMClips>
  <ScaleCrop>false</ScaleCrop>
  <HeadingPairs>
    <vt:vector size="6" baseType="variant">
      <vt:variant>
        <vt:lpstr>Fonts Used</vt:lpstr>
      </vt:variant>
      <vt:variant>
        <vt:i4>17</vt:i4>
      </vt:variant>
      <vt:variant>
        <vt:lpstr>Theme</vt:lpstr>
      </vt:variant>
      <vt:variant>
        <vt:i4>8</vt:i4>
      </vt:variant>
      <vt:variant>
        <vt:lpstr>Slide Titles</vt:lpstr>
      </vt:variant>
      <vt:variant>
        <vt:i4>24</vt:i4>
      </vt:variant>
    </vt:vector>
  </HeadingPairs>
  <TitlesOfParts>
    <vt:vector size="49" baseType="lpstr">
      <vt:lpstr>Mangal</vt:lpstr>
      <vt:lpstr>MS PGothic</vt:lpstr>
      <vt:lpstr>Myriad Pro</vt:lpstr>
      <vt:lpstr>Segoe Light</vt:lpstr>
      <vt:lpstr>宋体</vt:lpstr>
      <vt:lpstr>Arial</vt:lpstr>
      <vt:lpstr>Calibri</vt:lpstr>
      <vt:lpstr>Calibri Light</vt:lpstr>
      <vt:lpstr>Consolas</vt:lpstr>
      <vt:lpstr>Courier New</vt:lpstr>
      <vt:lpstr>Segoe UI</vt:lpstr>
      <vt:lpstr>Segoe UI Black</vt:lpstr>
      <vt:lpstr>Segoe UI Light</vt:lpstr>
      <vt:lpstr>Segoe UI Semibold</vt:lpstr>
      <vt:lpstr>Segoe UI Semilight</vt:lpstr>
      <vt:lpstr>Verdana</vt:lpstr>
      <vt:lpstr>Wingdings</vt:lpstr>
      <vt:lpstr>1_Azure Event</vt:lpstr>
      <vt:lpstr>5-30610_Microsoft_Ignite_Keynote_Template</vt:lpstr>
      <vt:lpstr>1_5-30610_Microsoft_Ignite_Keynote_Template</vt:lpstr>
      <vt:lpstr>SQLintersection</vt:lpstr>
      <vt:lpstr>2_5-30610_Microsoft_Ignite_Keynote_Template</vt:lpstr>
      <vt:lpstr>1_COLOR TEMPLATE</vt:lpstr>
      <vt:lpstr>3_5-30610_Microsoft_Ignite_Keynote_Template</vt:lpstr>
      <vt:lpstr>1_Windows Azure</vt:lpstr>
      <vt:lpstr>Microsoft Azure</vt:lpstr>
      <vt:lpstr>PowerPoint Presentation</vt:lpstr>
      <vt:lpstr>PowerPoint Presentation</vt:lpstr>
      <vt:lpstr>PowerPoint Presentation</vt:lpstr>
      <vt:lpstr>PowerPoint Presentation</vt:lpstr>
      <vt:lpstr>Virtual Machines</vt:lpstr>
      <vt:lpstr>Azure Virtual Machines</vt:lpstr>
      <vt:lpstr>Provisioning VM</vt:lpstr>
      <vt:lpstr>VM Gallery</vt:lpstr>
      <vt:lpstr>Virtual Machine Sizes</vt:lpstr>
      <vt:lpstr>Scale-up options</vt:lpstr>
      <vt:lpstr>General Purpose Compute</vt:lpstr>
      <vt:lpstr>General Purpose Compute</vt:lpstr>
      <vt:lpstr>General Purpose Compute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Microsoft is committed to Linux and open source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Dae Woo Kim</dc:creator>
  <cp:lastModifiedBy>Dae Woo Kim</cp:lastModifiedBy>
  <cp:revision>68</cp:revision>
  <cp:lastPrinted>2014-03-26T17:46:13Z</cp:lastPrinted>
  <dcterms:created xsi:type="dcterms:W3CDTF">2015-04-27T14:53:15Z</dcterms:created>
  <dcterms:modified xsi:type="dcterms:W3CDTF">2016-09-26T06:45:29Z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